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1364" r:id="rId2"/>
    <p:sldId id="1366" r:id="rId3"/>
    <p:sldId id="1583" r:id="rId4"/>
    <p:sldId id="1587" r:id="rId5"/>
    <p:sldId id="1660" r:id="rId6"/>
    <p:sldId id="1651" r:id="rId7"/>
    <p:sldId id="1644" r:id="rId8"/>
    <p:sldId id="1659" r:id="rId9"/>
    <p:sldId id="1647" r:id="rId10"/>
    <p:sldId id="1619" r:id="rId11"/>
    <p:sldId id="1585" r:id="rId12"/>
    <p:sldId id="1638" r:id="rId13"/>
    <p:sldId id="1645" r:id="rId14"/>
    <p:sldId id="1597" r:id="rId15"/>
    <p:sldId id="1646" r:id="rId16"/>
    <p:sldId id="1649" r:id="rId17"/>
    <p:sldId id="1617" r:id="rId18"/>
    <p:sldId id="1621" r:id="rId19"/>
    <p:sldId id="1608" r:id="rId20"/>
    <p:sldId id="1650" r:id="rId21"/>
    <p:sldId id="1658" r:id="rId22"/>
    <p:sldId id="1620" r:id="rId23"/>
    <p:sldId id="1623" r:id="rId24"/>
    <p:sldId id="1622" r:id="rId25"/>
    <p:sldId id="1648" r:id="rId26"/>
    <p:sldId id="1586" r:id="rId27"/>
    <p:sldId id="1588" r:id="rId28"/>
    <p:sldId id="1589" r:id="rId29"/>
    <p:sldId id="1590" r:id="rId30"/>
    <p:sldId id="1591" r:id="rId31"/>
    <p:sldId id="1593" r:id="rId32"/>
    <p:sldId id="1592" r:id="rId33"/>
    <p:sldId id="1595" r:id="rId34"/>
    <p:sldId id="162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56FF"/>
    <a:srgbClr val="00DA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83788"/>
  </p:normalViewPr>
  <p:slideViewPr>
    <p:cSldViewPr snapToGrid="0" snapToObjects="1">
      <p:cViewPr varScale="1">
        <p:scale>
          <a:sx n="55" d="100"/>
          <a:sy n="55" d="100"/>
        </p:scale>
        <p:origin x="47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file:///\\Users\juan-franciscopalacios-temprano\Downloads\AHS%20TABLE5%202_22_2023-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Workbook8"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baseline="0">
                <a:solidFill>
                  <a:schemeClr val="tx1">
                    <a:lumMod val="65000"/>
                    <a:lumOff val="35000"/>
                  </a:schemeClr>
                </a:solidFill>
                <a:latin typeface="Baskerville" panose="02020502070401020303" pitchFamily="18" charset="0"/>
                <a:ea typeface="Baskerville" panose="02020502070401020303" pitchFamily="18" charset="0"/>
                <a:cs typeface="+mn-cs"/>
              </a:defRPr>
            </a:pPr>
            <a:r>
              <a:rPr lang="en-US"/>
              <a:t>Percentage of Population with Housing Quality Issues in the U.S.</a:t>
            </a:r>
          </a:p>
        </c:rich>
      </c:tx>
      <c:overlay val="0"/>
      <c:spPr>
        <a:noFill/>
        <a:ln>
          <a:noFill/>
        </a:ln>
        <a:effectLst/>
      </c:spPr>
      <c:txPr>
        <a:bodyPr rot="0" spcFirstLastPara="1" vertOverflow="ellipsis" vert="horz" wrap="square" anchor="ctr" anchorCtr="1"/>
        <a:lstStyle/>
        <a:p>
          <a:pPr>
            <a:defRPr sz="1680" b="1" i="0" u="none" strike="noStrike" kern="1200" baseline="0">
              <a:solidFill>
                <a:schemeClr val="tx1">
                  <a:lumMod val="65000"/>
                  <a:lumOff val="35000"/>
                </a:schemeClr>
              </a:solidFill>
              <a:latin typeface="Baskerville" panose="02020502070401020303" pitchFamily="18" charset="0"/>
              <a:ea typeface="Baskerville" panose="02020502070401020303" pitchFamily="18" charset="0"/>
              <a:cs typeface="+mn-cs"/>
            </a:defRPr>
          </a:pPr>
          <a:endParaRPr lang="en-US"/>
        </a:p>
      </c:txPr>
    </c:title>
    <c:autoTitleDeleted val="0"/>
    <c:plotArea>
      <c:layout/>
      <c:barChart>
        <c:barDir val="col"/>
        <c:grouping val="stacked"/>
        <c:varyColors val="0"/>
        <c:ser>
          <c:idx val="0"/>
          <c:order val="0"/>
          <c:tx>
            <c:strRef>
              <c:f>AHS!$E$18</c:f>
              <c:strCache>
                <c:ptCount val="1"/>
                <c:pt idx="0">
                  <c:v>Severely inadequate </c:v>
                </c:pt>
              </c:strCache>
            </c:strRef>
          </c:tx>
          <c:spPr>
            <a:solidFill>
              <a:srgbClr val="002060"/>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Baskerville" panose="02020502070401020303" pitchFamily="18" charset="0"/>
                    <a:ea typeface="Baskerville" panose="02020502070401020303" pitchFamily="18" charset="0"/>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AHS!$F$17:$H$17</c:f>
              <c:numCache>
                <c:formatCode>General</c:formatCode>
                <c:ptCount val="3"/>
                <c:pt idx="0">
                  <c:v>2011</c:v>
                </c:pt>
                <c:pt idx="1">
                  <c:v>2015</c:v>
                </c:pt>
                <c:pt idx="2">
                  <c:v>2021</c:v>
                </c:pt>
              </c:numCache>
            </c:numRef>
          </c:cat>
          <c:val>
            <c:numRef>
              <c:f>AHS!$F$18:$H$18</c:f>
              <c:numCache>
                <c:formatCode>0%</c:formatCode>
                <c:ptCount val="3"/>
                <c:pt idx="0">
                  <c:v>1.8383217367829805E-2</c:v>
                </c:pt>
                <c:pt idx="1">
                  <c:v>1.2697607574604785E-2</c:v>
                </c:pt>
                <c:pt idx="2">
                  <c:v>1.4264147419535579E-2</c:v>
                </c:pt>
              </c:numCache>
            </c:numRef>
          </c:val>
          <c:extLst>
            <c:ext xmlns:c16="http://schemas.microsoft.com/office/drawing/2014/chart" uri="{C3380CC4-5D6E-409C-BE32-E72D297353CC}">
              <c16:uniqueId val="{00000000-CF70-C345-9B14-0E8840628CC0}"/>
            </c:ext>
          </c:extLst>
        </c:ser>
        <c:ser>
          <c:idx val="1"/>
          <c:order val="1"/>
          <c:tx>
            <c:strRef>
              <c:f>AHS!$E$19</c:f>
              <c:strCache>
                <c:ptCount val="1"/>
                <c:pt idx="0">
                  <c:v>Moderately inadequate </c:v>
                </c:pt>
              </c:strCache>
            </c:strRef>
          </c:tx>
          <c:spPr>
            <a:solidFill>
              <a:schemeClr val="accent1">
                <a:alpha val="24359"/>
              </a:schemeClr>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Baskerville" panose="02020502070401020303" pitchFamily="18" charset="0"/>
                    <a:ea typeface="Baskerville" panose="02020502070401020303" pitchFamily="18" charset="0"/>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AHS!$F$17:$H$17</c:f>
              <c:numCache>
                <c:formatCode>General</c:formatCode>
                <c:ptCount val="3"/>
                <c:pt idx="0">
                  <c:v>2011</c:v>
                </c:pt>
                <c:pt idx="1">
                  <c:v>2015</c:v>
                </c:pt>
                <c:pt idx="2">
                  <c:v>2021</c:v>
                </c:pt>
              </c:numCache>
            </c:numRef>
          </c:cat>
          <c:val>
            <c:numRef>
              <c:f>AHS!$F$19:$H$19</c:f>
              <c:numCache>
                <c:formatCode>0%</c:formatCode>
                <c:ptCount val="3"/>
                <c:pt idx="0">
                  <c:v>3.6174270462323549E-2</c:v>
                </c:pt>
                <c:pt idx="1">
                  <c:v>4.3765322512469354E-2</c:v>
                </c:pt>
                <c:pt idx="2">
                  <c:v>3.7765361389528733E-2</c:v>
                </c:pt>
              </c:numCache>
            </c:numRef>
          </c:val>
          <c:extLst>
            <c:ext xmlns:c16="http://schemas.microsoft.com/office/drawing/2014/chart" uri="{C3380CC4-5D6E-409C-BE32-E72D297353CC}">
              <c16:uniqueId val="{00000001-CF70-C345-9B14-0E8840628CC0}"/>
            </c:ext>
          </c:extLst>
        </c:ser>
        <c:dLbls>
          <c:dLblPos val="ctr"/>
          <c:showLegendKey val="0"/>
          <c:showVal val="1"/>
          <c:showCatName val="0"/>
          <c:showSerName val="0"/>
          <c:showPercent val="0"/>
          <c:showBubbleSize val="0"/>
        </c:dLbls>
        <c:gapWidth val="150"/>
        <c:overlap val="100"/>
        <c:axId val="10100031"/>
        <c:axId val="51855"/>
      </c:barChart>
      <c:catAx>
        <c:axId val="10100031"/>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Baskerville" panose="02020502070401020303" pitchFamily="18" charset="0"/>
                <a:ea typeface="Baskerville" panose="02020502070401020303" pitchFamily="18" charset="0"/>
                <a:cs typeface="+mn-cs"/>
              </a:defRPr>
            </a:pPr>
            <a:endParaRPr lang="en-US"/>
          </a:p>
        </c:txPr>
        <c:crossAx val="51855"/>
        <c:crosses val="autoZero"/>
        <c:auto val="1"/>
        <c:lblAlgn val="ctr"/>
        <c:lblOffset val="100"/>
        <c:noMultiLvlLbl val="0"/>
      </c:catAx>
      <c:valAx>
        <c:axId val="5185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Baskerville" panose="02020502070401020303" pitchFamily="18" charset="0"/>
                <a:ea typeface="Baskerville" panose="02020502070401020303" pitchFamily="18" charset="0"/>
                <a:cs typeface="+mn-cs"/>
              </a:defRPr>
            </a:pPr>
            <a:endParaRPr lang="en-US"/>
          </a:p>
        </c:txPr>
        <c:crossAx val="101000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Baskerville" panose="02020502070401020303" pitchFamily="18" charset="0"/>
              <a:ea typeface="Baskerville" panose="02020502070401020303" pitchFamily="18" charset="0"/>
              <a:cs typeface="+mn-cs"/>
            </a:defRPr>
          </a:pPr>
          <a:endParaRPr lang="en-US"/>
        </a:p>
      </c:txPr>
    </c:legend>
    <c:plotVisOnly val="1"/>
    <c:dispBlanksAs val="gap"/>
    <c:showDLblsOverMax val="0"/>
  </c:chart>
  <c:spPr>
    <a:noFill/>
    <a:ln>
      <a:noFill/>
    </a:ln>
    <a:effectLst/>
  </c:spPr>
  <c:txPr>
    <a:bodyPr/>
    <a:lstStyle/>
    <a:p>
      <a:pPr>
        <a:defRPr sz="1400">
          <a:latin typeface="Baskerville" panose="02020502070401020303" pitchFamily="18" charset="0"/>
          <a:ea typeface="Baskerville" panose="02020502070401020303"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966106949127939E-2"/>
          <c:y val="1.2815304419988403E-2"/>
          <c:w val="0.97406778610174416"/>
          <c:h val="0.84445187126653354"/>
        </c:manualLayout>
      </c:layout>
      <c:barChart>
        <c:barDir val="col"/>
        <c:grouping val="clustered"/>
        <c:varyColors val="0"/>
        <c:ser>
          <c:idx val="1"/>
          <c:order val="0"/>
          <c:tx>
            <c:strRef>
              <c:f>Sheet1!$B$41</c:f>
              <c:strCache>
                <c:ptCount val="1"/>
                <c:pt idx="0">
                  <c:v>Workers stayin in old building</c:v>
                </c:pt>
              </c:strCache>
            </c:strRef>
          </c:tx>
          <c:spPr>
            <a:solidFill>
              <a:schemeClr val="tx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Baskerville" panose="02020502070401020303" pitchFamily="18" charset="0"/>
                    <a:ea typeface="Baskerville" panose="02020502070401020303" pitchFamily="18" charset="0"/>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Sheet1!$C$39:$E$39</c:f>
              <c:strCache>
                <c:ptCount val="3"/>
                <c:pt idx="0">
                  <c:v>Summer 2016</c:v>
                </c:pt>
                <c:pt idx="1">
                  <c:v>Winter 2017</c:v>
                </c:pt>
                <c:pt idx="2">
                  <c:v>Summer 2017</c:v>
                </c:pt>
              </c:strCache>
            </c:strRef>
          </c:cat>
          <c:val>
            <c:numRef>
              <c:f>Sheet1!$C$41:$E$41</c:f>
              <c:numCache>
                <c:formatCode>0%</c:formatCode>
                <c:ptCount val="3"/>
                <c:pt idx="0">
                  <c:v>0.45</c:v>
                </c:pt>
                <c:pt idx="1">
                  <c:v>0.45890410958904099</c:v>
                </c:pt>
                <c:pt idx="2">
                  <c:v>0.43258426966292102</c:v>
                </c:pt>
              </c:numCache>
            </c:numRef>
          </c:val>
          <c:extLst>
            <c:ext xmlns:c16="http://schemas.microsoft.com/office/drawing/2014/chart" uri="{C3380CC4-5D6E-409C-BE32-E72D297353CC}">
              <c16:uniqueId val="{00000000-D5AB-3140-91EB-58A901EB5E1C}"/>
            </c:ext>
          </c:extLst>
        </c:ser>
        <c:ser>
          <c:idx val="0"/>
          <c:order val="1"/>
          <c:tx>
            <c:strRef>
              <c:f>Sheet1!$B$40</c:f>
              <c:strCache>
                <c:ptCount val="1"/>
                <c:pt idx="0">
                  <c:v>Workers moved to new building</c:v>
                </c:pt>
              </c:strCache>
            </c:strRef>
          </c:tx>
          <c:spPr>
            <a:solidFill>
              <a:srgbClr val="00B0F0"/>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Baskerville" panose="02020502070401020303" pitchFamily="18" charset="0"/>
                    <a:ea typeface="Baskerville" panose="02020502070401020303" pitchFamily="18" charset="0"/>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Sheet1!$C$39:$E$39</c:f>
              <c:strCache>
                <c:ptCount val="3"/>
                <c:pt idx="0">
                  <c:v>Summer 2016</c:v>
                </c:pt>
                <c:pt idx="1">
                  <c:v>Winter 2017</c:v>
                </c:pt>
                <c:pt idx="2">
                  <c:v>Summer 2017</c:v>
                </c:pt>
              </c:strCache>
            </c:strRef>
          </c:cat>
          <c:val>
            <c:numRef>
              <c:f>Sheet1!$C$40:$E$40</c:f>
              <c:numCache>
                <c:formatCode>0%</c:formatCode>
                <c:ptCount val="3"/>
                <c:pt idx="0">
                  <c:v>0.42</c:v>
                </c:pt>
                <c:pt idx="1">
                  <c:v>0.22666666666666699</c:v>
                </c:pt>
                <c:pt idx="2">
                  <c:v>0.235897435897436</c:v>
                </c:pt>
              </c:numCache>
            </c:numRef>
          </c:val>
          <c:extLst>
            <c:ext xmlns:c16="http://schemas.microsoft.com/office/drawing/2014/chart" uri="{C3380CC4-5D6E-409C-BE32-E72D297353CC}">
              <c16:uniqueId val="{00000001-D5AB-3140-91EB-58A901EB5E1C}"/>
            </c:ext>
          </c:extLst>
        </c:ser>
        <c:dLbls>
          <c:dLblPos val="inEnd"/>
          <c:showLegendKey val="0"/>
          <c:showVal val="1"/>
          <c:showCatName val="0"/>
          <c:showSerName val="0"/>
          <c:showPercent val="0"/>
          <c:showBubbleSize val="0"/>
        </c:dLbls>
        <c:gapWidth val="65"/>
        <c:axId val="-2015910976"/>
        <c:axId val="-2108046176"/>
      </c:barChart>
      <c:catAx>
        <c:axId val="-201591097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bg1"/>
                </a:solidFill>
                <a:latin typeface="+mn-lt"/>
                <a:ea typeface="+mn-ea"/>
                <a:cs typeface="+mn-cs"/>
              </a:defRPr>
            </a:pPr>
            <a:endParaRPr lang="en-US"/>
          </a:p>
        </c:txPr>
        <c:crossAx val="-2108046176"/>
        <c:crosses val="autoZero"/>
        <c:auto val="1"/>
        <c:lblAlgn val="ctr"/>
        <c:lblOffset val="100"/>
        <c:noMultiLvlLbl val="0"/>
      </c:catAx>
      <c:valAx>
        <c:axId val="-2108046176"/>
        <c:scaling>
          <c:orientation val="minMax"/>
          <c:min val="0"/>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0"/>
        <c:majorTickMark val="none"/>
        <c:minorTickMark val="none"/>
        <c:tickLblPos val="nextTo"/>
        <c:crossAx val="-2015910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Sheet1!$C$14</c:f>
              <c:strCache>
                <c:ptCount val="1"/>
                <c:pt idx="0">
                  <c:v>From 8 to 10 L/s per person</c:v>
                </c:pt>
              </c:strCache>
            </c:strRef>
          </c:tx>
          <c:spPr>
            <a:solidFill>
              <a:srgbClr val="002060"/>
            </a:solidFill>
            <a:ln w="9525" cap="flat" cmpd="sng" algn="ctr">
              <a:solidFill>
                <a:schemeClr val="accent1">
                  <a:shade val="95000"/>
                </a:schemeClr>
              </a:solidFill>
              <a:round/>
            </a:ln>
            <a:effectLst/>
          </c:spPr>
          <c:invertIfNegative val="0"/>
          <c:dLbls>
            <c:dLbl>
              <c:idx val="0"/>
              <c:layout>
                <c:manualLayout>
                  <c:x val="-3.720115281430297E-3"/>
                  <c:y val="9.266941172435771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CBF-8E42-8777-C554C9900AB0}"/>
                </c:ext>
              </c:extLst>
            </c:dLbl>
            <c:dLbl>
              <c:idx val="2"/>
              <c:layout>
                <c:manualLayout>
                  <c:x val="-7.8956669213364195E-3"/>
                  <c:y val="3.088980390811961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CBF-8E42-8777-C554C9900AB0}"/>
                </c:ext>
              </c:extLst>
            </c:dLbl>
            <c:dLbl>
              <c:idx val="3"/>
              <c:layout>
                <c:manualLayout>
                  <c:x val="-0.11426216596145593"/>
                  <c:y val="6.177960781623923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CBF-8E42-8777-C554C9900AB0}"/>
                </c:ext>
              </c:extLst>
            </c:dLbl>
            <c:dLbl>
              <c:idx val="5"/>
              <c:layout>
                <c:manualLayout>
                  <c:x val="-7.7748238356839788E-3"/>
                  <c:y val="9.26694117243588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CBF-8E42-8777-C554C9900AB0}"/>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50000"/>
                        <a:lumOff val="50000"/>
                      </a:schemeClr>
                    </a:solidFill>
                    <a:latin typeface="Baskerville" panose="02020502070401020303" pitchFamily="18" charset="0"/>
                    <a:ea typeface="Baskerville" panose="02020502070401020303" pitchFamily="18" charset="0"/>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Sheet1!$B$15:$B$20</c:f>
              <c:strCache>
                <c:ptCount val="6"/>
                <c:pt idx="0">
                  <c:v>Performance</c:v>
                </c:pt>
                <c:pt idx="1">
                  <c:v>Sick Building Syndrome</c:v>
                </c:pt>
                <c:pt idx="2">
                  <c:v>Absentism </c:v>
                </c:pt>
                <c:pt idx="3">
                  <c:v>Energy costs</c:v>
                </c:pt>
                <c:pt idx="5">
                  <c:v>Total</c:v>
                </c:pt>
              </c:strCache>
            </c:strRef>
          </c:cat>
          <c:val>
            <c:numRef>
              <c:f>Sheet1!$C$15:$C$20</c:f>
              <c:numCache>
                <c:formatCode>"$"#,##0.00_);[Red]\("$"#,##0.00\)</c:formatCode>
                <c:ptCount val="6"/>
                <c:pt idx="0">
                  <c:v>10.1</c:v>
                </c:pt>
                <c:pt idx="1">
                  <c:v>0.09</c:v>
                </c:pt>
                <c:pt idx="2">
                  <c:v>2.9</c:v>
                </c:pt>
                <c:pt idx="3">
                  <c:v>-0.05</c:v>
                </c:pt>
                <c:pt idx="5">
                  <c:v>13</c:v>
                </c:pt>
              </c:numCache>
            </c:numRef>
          </c:val>
          <c:extLst>
            <c:ext xmlns:c16="http://schemas.microsoft.com/office/drawing/2014/chart" uri="{C3380CC4-5D6E-409C-BE32-E72D297353CC}">
              <c16:uniqueId val="{00000000-DCBF-8E42-8777-C554C9900AB0}"/>
            </c:ext>
          </c:extLst>
        </c:ser>
        <c:ser>
          <c:idx val="1"/>
          <c:order val="1"/>
          <c:tx>
            <c:strRef>
              <c:f>Sheet1!$D$14</c:f>
              <c:strCache>
                <c:ptCount val="1"/>
                <c:pt idx="0">
                  <c:v>From 8 to 15 L/s per person</c:v>
                </c:pt>
              </c:strCache>
            </c:strRef>
          </c:tx>
          <c:spPr>
            <a:solidFill>
              <a:srgbClr val="00B0F0"/>
            </a:solidFill>
            <a:ln w="9525" cap="flat" cmpd="sng" algn="ctr">
              <a:solidFill>
                <a:schemeClr val="accent2">
                  <a:shade val="95000"/>
                </a:schemeClr>
              </a:solidFill>
              <a:round/>
            </a:ln>
            <a:effectLst/>
          </c:spPr>
          <c:invertIfNegative val="0"/>
          <c:dLbls>
            <c:dLbl>
              <c:idx val="0"/>
              <c:layout>
                <c:manualLayout>
                  <c:x val="-1.6927610043034186E-3"/>
                  <c:y val="-1.1326130592550091E-1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CBF-8E42-8777-C554C9900AB0}"/>
                </c:ext>
              </c:extLst>
            </c:dLbl>
            <c:dLbl>
              <c:idx val="2"/>
              <c:layout>
                <c:manualLayout>
                  <c:x val="2.361947549950338E-3"/>
                  <c:y val="-9.26694117243588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CBF-8E42-8777-C554C9900AB0}"/>
                </c:ext>
              </c:extLst>
            </c:dLbl>
            <c:dLbl>
              <c:idx val="3"/>
              <c:layout>
                <c:manualLayout>
                  <c:x val="-0.11630723963423328"/>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CBF-8E42-8777-C554C9900AB0}"/>
                </c:ext>
              </c:extLst>
            </c:dLbl>
            <c:dLbl>
              <c:idx val="5"/>
              <c:layout>
                <c:manualLayout>
                  <c:x val="-3.720115281430297E-3"/>
                  <c:y val="3.088980390811961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CBF-8E42-8777-C554C9900AB0}"/>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50000"/>
                        <a:lumOff val="50000"/>
                      </a:schemeClr>
                    </a:solidFill>
                    <a:latin typeface="Baskerville" panose="02020502070401020303" pitchFamily="18" charset="0"/>
                    <a:ea typeface="Baskerville" panose="02020502070401020303" pitchFamily="18" charset="0"/>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Sheet1!$B$15:$B$20</c:f>
              <c:strCache>
                <c:ptCount val="6"/>
                <c:pt idx="0">
                  <c:v>Performance</c:v>
                </c:pt>
                <c:pt idx="1">
                  <c:v>Sick Building Syndrome</c:v>
                </c:pt>
                <c:pt idx="2">
                  <c:v>Absentism </c:v>
                </c:pt>
                <c:pt idx="3">
                  <c:v>Energy costs</c:v>
                </c:pt>
                <c:pt idx="5">
                  <c:v>Total</c:v>
                </c:pt>
              </c:strCache>
            </c:strRef>
          </c:cat>
          <c:val>
            <c:numRef>
              <c:f>Sheet1!$D$15:$D$20</c:f>
              <c:numCache>
                <c:formatCode>"$"#,##0.00_);[Red]\("$"#,##0.00\)</c:formatCode>
                <c:ptCount val="6"/>
                <c:pt idx="0">
                  <c:v>28</c:v>
                </c:pt>
                <c:pt idx="1">
                  <c:v>0.26</c:v>
                </c:pt>
                <c:pt idx="2">
                  <c:v>9.4</c:v>
                </c:pt>
                <c:pt idx="3">
                  <c:v>-0.19</c:v>
                </c:pt>
                <c:pt idx="5">
                  <c:v>37.5</c:v>
                </c:pt>
              </c:numCache>
            </c:numRef>
          </c:val>
          <c:extLst>
            <c:ext xmlns:c16="http://schemas.microsoft.com/office/drawing/2014/chart" uri="{C3380CC4-5D6E-409C-BE32-E72D297353CC}">
              <c16:uniqueId val="{00000001-DCBF-8E42-8777-C554C9900AB0}"/>
            </c:ext>
          </c:extLst>
        </c:ser>
        <c:dLbls>
          <c:showLegendKey val="0"/>
          <c:showVal val="0"/>
          <c:showCatName val="0"/>
          <c:showSerName val="0"/>
          <c:showPercent val="0"/>
          <c:showBubbleSize val="0"/>
        </c:dLbls>
        <c:gapWidth val="100"/>
        <c:axId val="405104208"/>
        <c:axId val="405563776"/>
      </c:barChart>
      <c:catAx>
        <c:axId val="405104208"/>
        <c:scaling>
          <c:orientation val="minMax"/>
        </c:scaling>
        <c:delete val="0"/>
        <c:axPos val="l"/>
        <c:numFmt formatCode="General" sourceLinked="1"/>
        <c:majorTickMark val="none"/>
        <c:minorTickMark val="none"/>
        <c:tickLblPos val="nextTo"/>
        <c:spPr>
          <a:noFill/>
          <a:ln w="12700" cap="flat" cmpd="sng" algn="ctr">
            <a:solidFill>
              <a:srgbClr val="C00000"/>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Baskerville" panose="02020502070401020303" pitchFamily="18" charset="0"/>
                <a:ea typeface="Baskerville" panose="02020502070401020303" pitchFamily="18" charset="0"/>
                <a:cs typeface="+mn-cs"/>
              </a:defRPr>
            </a:pPr>
            <a:endParaRPr lang="en-US"/>
          </a:p>
        </c:txPr>
        <c:crossAx val="405563776"/>
        <c:crosses val="autoZero"/>
        <c:auto val="1"/>
        <c:lblAlgn val="ctr"/>
        <c:lblOffset val="100"/>
        <c:noMultiLvlLbl val="0"/>
      </c:catAx>
      <c:valAx>
        <c:axId val="405563776"/>
        <c:scaling>
          <c:orientation val="minMax"/>
        </c:scaling>
        <c:delete val="0"/>
        <c:axPos val="b"/>
        <c:majorGridlines>
          <c:spPr>
            <a:ln w="9525" cap="flat" cmpd="sng" algn="ctr">
              <a:noFill/>
              <a:round/>
            </a:ln>
            <a:effectLst/>
          </c:spPr>
        </c:majorGridlines>
        <c:numFmt formatCode="&quot;$&quot;#,##0.00_);[Red]\(&quot;$&quot;#,##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50000"/>
                    <a:lumOff val="50000"/>
                  </a:schemeClr>
                </a:solidFill>
                <a:latin typeface="Baskerville" panose="02020502070401020303" pitchFamily="18" charset="0"/>
                <a:ea typeface="Baskerville" panose="02020502070401020303" pitchFamily="18" charset="0"/>
                <a:cs typeface="+mn-cs"/>
              </a:defRPr>
            </a:pPr>
            <a:endParaRPr lang="en-US"/>
          </a:p>
        </c:txPr>
        <c:crossAx val="405104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50000"/>
                  <a:lumOff val="50000"/>
                </a:schemeClr>
              </a:solidFill>
              <a:latin typeface="Baskerville" panose="02020502070401020303" pitchFamily="18" charset="0"/>
              <a:ea typeface="Baskerville" panose="02020502070401020303" pitchFamily="18" charset="0"/>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latin typeface="Baskerville" panose="02020502070401020303" pitchFamily="18" charset="0"/>
          <a:ea typeface="Baskerville" panose="02020502070401020303"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9">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7D6AAD-4A1F-7D44-995F-85E99831FD84}" type="doc">
      <dgm:prSet loTypeId="urn:microsoft.com/office/officeart/2005/8/layout/venn1" loCatId="" qsTypeId="urn:microsoft.com/office/officeart/2005/8/quickstyle/simple1" qsCatId="simple" csTypeId="urn:microsoft.com/office/officeart/2005/8/colors/colorful4" csCatId="colorful" phldr="1"/>
      <dgm:spPr/>
    </dgm:pt>
    <dgm:pt modelId="{A02A8A4B-4419-834E-B03D-EFE694379FB7}">
      <dgm:prSet phldrT="[Text]" custT="1"/>
      <dgm:spPr>
        <a:solidFill>
          <a:srgbClr val="7030A0">
            <a:alpha val="50000"/>
          </a:srgbClr>
        </a:solidFill>
        <a:ln w="57150">
          <a:solidFill>
            <a:srgbClr val="BA56FF"/>
          </a:solidFill>
        </a:ln>
      </dgm:spPr>
      <dgm:t>
        <a:bodyPr/>
        <a:lstStyle/>
        <a:p>
          <a:r>
            <a:rPr lang="en-US" altLang="zh-CN" sz="2400" dirty="0">
              <a:latin typeface="Baskerville" panose="02020502070401020303"/>
            </a:rPr>
            <a:t>People</a:t>
          </a:r>
        </a:p>
        <a:p>
          <a:r>
            <a:rPr lang="en-US" altLang="zh-CN" sz="1400" dirty="0">
              <a:latin typeface="Baskerville" panose="02020502070401020303"/>
            </a:rPr>
            <a:t>(Social)</a:t>
          </a:r>
          <a:endParaRPr lang="en-US" sz="1400" dirty="0">
            <a:latin typeface="Baskerville" panose="02020502070401020303"/>
          </a:endParaRPr>
        </a:p>
      </dgm:t>
    </dgm:pt>
    <dgm:pt modelId="{A3661F9C-FF68-AB43-B086-8C62B66B96A6}" type="parTrans" cxnId="{DD0AB41F-8DDF-8C47-837C-2A17D4029F2F}">
      <dgm:prSet/>
      <dgm:spPr/>
      <dgm:t>
        <a:bodyPr/>
        <a:lstStyle/>
        <a:p>
          <a:endParaRPr lang="en-US">
            <a:latin typeface="Baskerville" panose="02020502070401020303"/>
          </a:endParaRPr>
        </a:p>
      </dgm:t>
    </dgm:pt>
    <dgm:pt modelId="{9F64F55E-BF18-CB48-B969-E62C28B5D000}" type="sibTrans" cxnId="{DD0AB41F-8DDF-8C47-837C-2A17D4029F2F}">
      <dgm:prSet/>
      <dgm:spPr/>
      <dgm:t>
        <a:bodyPr/>
        <a:lstStyle/>
        <a:p>
          <a:endParaRPr lang="en-US">
            <a:latin typeface="Baskerville" panose="02020502070401020303"/>
          </a:endParaRPr>
        </a:p>
      </dgm:t>
    </dgm:pt>
    <dgm:pt modelId="{03E7A4F4-77F3-244E-94F8-5E5036DE5641}">
      <dgm:prSet phldrT="[Text]" custT="1"/>
      <dgm:spPr>
        <a:solidFill>
          <a:schemeClr val="accent4">
            <a:lumMod val="75000"/>
            <a:alpha val="50196"/>
          </a:schemeClr>
        </a:solidFill>
      </dgm:spPr>
      <dgm:t>
        <a:bodyPr/>
        <a:lstStyle/>
        <a:p>
          <a:r>
            <a:rPr lang="en-US" altLang="zh-CN" sz="2500" dirty="0">
              <a:latin typeface="Baskerville" panose="02020502070401020303"/>
            </a:rPr>
            <a:t>Profit</a:t>
          </a:r>
        </a:p>
        <a:p>
          <a:r>
            <a:rPr lang="en-US" altLang="zh-CN" sz="1400" dirty="0">
              <a:latin typeface="Baskerville" panose="02020502070401020303"/>
            </a:rPr>
            <a:t>(Economic)</a:t>
          </a:r>
          <a:endParaRPr lang="en-US" sz="1400" dirty="0">
            <a:latin typeface="Baskerville" panose="02020502070401020303"/>
          </a:endParaRPr>
        </a:p>
      </dgm:t>
    </dgm:pt>
    <dgm:pt modelId="{377A6C6F-C445-9148-BB31-2491AB3D8EBE}" type="parTrans" cxnId="{F3857FD1-81C0-254A-A414-1AD98D2A1C19}">
      <dgm:prSet/>
      <dgm:spPr/>
      <dgm:t>
        <a:bodyPr/>
        <a:lstStyle/>
        <a:p>
          <a:endParaRPr lang="en-US">
            <a:latin typeface="Baskerville" panose="02020502070401020303"/>
          </a:endParaRPr>
        </a:p>
      </dgm:t>
    </dgm:pt>
    <dgm:pt modelId="{0FFB1760-F9C1-EF49-A894-D6177F89F7EB}" type="sibTrans" cxnId="{F3857FD1-81C0-254A-A414-1AD98D2A1C19}">
      <dgm:prSet/>
      <dgm:spPr/>
      <dgm:t>
        <a:bodyPr/>
        <a:lstStyle/>
        <a:p>
          <a:endParaRPr lang="en-US">
            <a:latin typeface="Baskerville" panose="02020502070401020303"/>
          </a:endParaRPr>
        </a:p>
      </dgm:t>
    </dgm:pt>
    <dgm:pt modelId="{9BEC6247-264C-1D45-92AA-C802D7C91A94}">
      <dgm:prSet phldrT="[Text]" custT="1"/>
      <dgm:spPr>
        <a:solidFill>
          <a:srgbClr val="0070C0">
            <a:alpha val="50000"/>
          </a:srgbClr>
        </a:solidFill>
      </dgm:spPr>
      <dgm:t>
        <a:bodyPr/>
        <a:lstStyle/>
        <a:p>
          <a:r>
            <a:rPr lang="en-US" altLang="zh-CN" sz="2400" dirty="0">
              <a:latin typeface="Baskerville" panose="02020502070401020303"/>
            </a:rPr>
            <a:t>Planet</a:t>
          </a:r>
        </a:p>
        <a:p>
          <a:r>
            <a:rPr lang="en-US" altLang="zh-CN" sz="1400" dirty="0">
              <a:latin typeface="Baskerville" panose="02020502070401020303"/>
            </a:rPr>
            <a:t>(Environmental)</a:t>
          </a:r>
          <a:endParaRPr lang="en-US" sz="1400" dirty="0">
            <a:latin typeface="Baskerville" panose="02020502070401020303"/>
          </a:endParaRPr>
        </a:p>
      </dgm:t>
    </dgm:pt>
    <dgm:pt modelId="{8FCF4E28-FC84-2B4E-ABC6-294AA68C37B7}" type="parTrans" cxnId="{66D3E512-B40B-A34A-8CD2-D885A3577CB7}">
      <dgm:prSet/>
      <dgm:spPr/>
      <dgm:t>
        <a:bodyPr/>
        <a:lstStyle/>
        <a:p>
          <a:endParaRPr lang="en-US">
            <a:latin typeface="Baskerville" panose="02020502070401020303"/>
          </a:endParaRPr>
        </a:p>
      </dgm:t>
    </dgm:pt>
    <dgm:pt modelId="{6B25B4F9-C105-DF40-89C2-744836205365}" type="sibTrans" cxnId="{66D3E512-B40B-A34A-8CD2-D885A3577CB7}">
      <dgm:prSet/>
      <dgm:spPr/>
      <dgm:t>
        <a:bodyPr/>
        <a:lstStyle/>
        <a:p>
          <a:endParaRPr lang="en-US">
            <a:latin typeface="Baskerville" panose="02020502070401020303"/>
          </a:endParaRPr>
        </a:p>
      </dgm:t>
    </dgm:pt>
    <dgm:pt modelId="{2BEA600C-62F7-274A-B894-AEA65C537CD3}" type="pres">
      <dgm:prSet presAssocID="{967D6AAD-4A1F-7D44-995F-85E99831FD84}" presName="compositeShape" presStyleCnt="0">
        <dgm:presLayoutVars>
          <dgm:chMax val="7"/>
          <dgm:dir/>
          <dgm:resizeHandles val="exact"/>
        </dgm:presLayoutVars>
      </dgm:prSet>
      <dgm:spPr/>
    </dgm:pt>
    <dgm:pt modelId="{9BB3172C-5257-FB4C-8063-278406E4E7DC}" type="pres">
      <dgm:prSet presAssocID="{A02A8A4B-4419-834E-B03D-EFE694379FB7}" presName="circ1" presStyleLbl="vennNode1" presStyleIdx="0" presStyleCnt="3"/>
      <dgm:spPr/>
      <dgm:t>
        <a:bodyPr/>
        <a:lstStyle/>
        <a:p>
          <a:endParaRPr lang="en-US"/>
        </a:p>
      </dgm:t>
    </dgm:pt>
    <dgm:pt modelId="{8D212B4B-2614-354A-858E-5096141FD7F0}" type="pres">
      <dgm:prSet presAssocID="{A02A8A4B-4419-834E-B03D-EFE694379FB7}" presName="circ1Tx" presStyleLbl="revTx" presStyleIdx="0" presStyleCnt="0">
        <dgm:presLayoutVars>
          <dgm:chMax val="0"/>
          <dgm:chPref val="0"/>
          <dgm:bulletEnabled val="1"/>
        </dgm:presLayoutVars>
      </dgm:prSet>
      <dgm:spPr/>
      <dgm:t>
        <a:bodyPr/>
        <a:lstStyle/>
        <a:p>
          <a:endParaRPr lang="en-US"/>
        </a:p>
      </dgm:t>
    </dgm:pt>
    <dgm:pt modelId="{FF115BD0-77DB-5440-8AFA-BB8E5DF26938}" type="pres">
      <dgm:prSet presAssocID="{03E7A4F4-77F3-244E-94F8-5E5036DE5641}" presName="circ2" presStyleLbl="vennNode1" presStyleIdx="1" presStyleCnt="3"/>
      <dgm:spPr/>
      <dgm:t>
        <a:bodyPr/>
        <a:lstStyle/>
        <a:p>
          <a:endParaRPr lang="en-US"/>
        </a:p>
      </dgm:t>
    </dgm:pt>
    <dgm:pt modelId="{DDDFBF09-160C-2E45-9775-236A8C65AA44}" type="pres">
      <dgm:prSet presAssocID="{03E7A4F4-77F3-244E-94F8-5E5036DE5641}" presName="circ2Tx" presStyleLbl="revTx" presStyleIdx="0" presStyleCnt="0">
        <dgm:presLayoutVars>
          <dgm:chMax val="0"/>
          <dgm:chPref val="0"/>
          <dgm:bulletEnabled val="1"/>
        </dgm:presLayoutVars>
      </dgm:prSet>
      <dgm:spPr/>
      <dgm:t>
        <a:bodyPr/>
        <a:lstStyle/>
        <a:p>
          <a:endParaRPr lang="en-US"/>
        </a:p>
      </dgm:t>
    </dgm:pt>
    <dgm:pt modelId="{0CE5490B-51B2-3443-A540-BD4AA1332523}" type="pres">
      <dgm:prSet presAssocID="{9BEC6247-264C-1D45-92AA-C802D7C91A94}" presName="circ3" presStyleLbl="vennNode1" presStyleIdx="2" presStyleCnt="3"/>
      <dgm:spPr/>
      <dgm:t>
        <a:bodyPr/>
        <a:lstStyle/>
        <a:p>
          <a:endParaRPr lang="en-US"/>
        </a:p>
      </dgm:t>
    </dgm:pt>
    <dgm:pt modelId="{4B563C8E-8986-7040-93A9-19197AE739C6}" type="pres">
      <dgm:prSet presAssocID="{9BEC6247-264C-1D45-92AA-C802D7C91A94}" presName="circ3Tx" presStyleLbl="revTx" presStyleIdx="0" presStyleCnt="0">
        <dgm:presLayoutVars>
          <dgm:chMax val="0"/>
          <dgm:chPref val="0"/>
          <dgm:bulletEnabled val="1"/>
        </dgm:presLayoutVars>
      </dgm:prSet>
      <dgm:spPr/>
      <dgm:t>
        <a:bodyPr/>
        <a:lstStyle/>
        <a:p>
          <a:endParaRPr lang="en-US"/>
        </a:p>
      </dgm:t>
    </dgm:pt>
  </dgm:ptLst>
  <dgm:cxnLst>
    <dgm:cxn modelId="{830FAC2A-1744-364C-BD53-5D5B665217FA}" type="presOf" srcId="{03E7A4F4-77F3-244E-94F8-5E5036DE5641}" destId="{FF115BD0-77DB-5440-8AFA-BB8E5DF26938}" srcOrd="0" destOrd="0" presId="urn:microsoft.com/office/officeart/2005/8/layout/venn1"/>
    <dgm:cxn modelId="{6C46D416-A735-134F-ABCD-0B63D7DA8EF6}" type="presOf" srcId="{9BEC6247-264C-1D45-92AA-C802D7C91A94}" destId="{0CE5490B-51B2-3443-A540-BD4AA1332523}" srcOrd="0" destOrd="0" presId="urn:microsoft.com/office/officeart/2005/8/layout/venn1"/>
    <dgm:cxn modelId="{F3857FD1-81C0-254A-A414-1AD98D2A1C19}" srcId="{967D6AAD-4A1F-7D44-995F-85E99831FD84}" destId="{03E7A4F4-77F3-244E-94F8-5E5036DE5641}" srcOrd="1" destOrd="0" parTransId="{377A6C6F-C445-9148-BB31-2491AB3D8EBE}" sibTransId="{0FFB1760-F9C1-EF49-A894-D6177F89F7EB}"/>
    <dgm:cxn modelId="{DD0AB41F-8DDF-8C47-837C-2A17D4029F2F}" srcId="{967D6AAD-4A1F-7D44-995F-85E99831FD84}" destId="{A02A8A4B-4419-834E-B03D-EFE694379FB7}" srcOrd="0" destOrd="0" parTransId="{A3661F9C-FF68-AB43-B086-8C62B66B96A6}" sibTransId="{9F64F55E-BF18-CB48-B969-E62C28B5D000}"/>
    <dgm:cxn modelId="{BA8D18A2-3092-C54D-8006-A1222E76E718}" type="presOf" srcId="{A02A8A4B-4419-834E-B03D-EFE694379FB7}" destId="{9BB3172C-5257-FB4C-8063-278406E4E7DC}" srcOrd="0" destOrd="0" presId="urn:microsoft.com/office/officeart/2005/8/layout/venn1"/>
    <dgm:cxn modelId="{759F570A-441A-A740-9422-599F3DF6CF18}" type="presOf" srcId="{967D6AAD-4A1F-7D44-995F-85E99831FD84}" destId="{2BEA600C-62F7-274A-B894-AEA65C537CD3}" srcOrd="0" destOrd="0" presId="urn:microsoft.com/office/officeart/2005/8/layout/venn1"/>
    <dgm:cxn modelId="{75CBB5EE-1341-E746-8D40-96236A0750D4}" type="presOf" srcId="{03E7A4F4-77F3-244E-94F8-5E5036DE5641}" destId="{DDDFBF09-160C-2E45-9775-236A8C65AA44}" srcOrd="1" destOrd="0" presId="urn:microsoft.com/office/officeart/2005/8/layout/venn1"/>
    <dgm:cxn modelId="{66D3E512-B40B-A34A-8CD2-D885A3577CB7}" srcId="{967D6AAD-4A1F-7D44-995F-85E99831FD84}" destId="{9BEC6247-264C-1D45-92AA-C802D7C91A94}" srcOrd="2" destOrd="0" parTransId="{8FCF4E28-FC84-2B4E-ABC6-294AA68C37B7}" sibTransId="{6B25B4F9-C105-DF40-89C2-744836205365}"/>
    <dgm:cxn modelId="{303F7F70-BA36-1742-A070-F00FFCAC97EF}" type="presOf" srcId="{9BEC6247-264C-1D45-92AA-C802D7C91A94}" destId="{4B563C8E-8986-7040-93A9-19197AE739C6}" srcOrd="1" destOrd="0" presId="urn:microsoft.com/office/officeart/2005/8/layout/venn1"/>
    <dgm:cxn modelId="{B7FA5E4F-5218-2248-A2E2-D685503EFD40}" type="presOf" srcId="{A02A8A4B-4419-834E-B03D-EFE694379FB7}" destId="{8D212B4B-2614-354A-858E-5096141FD7F0}" srcOrd="1" destOrd="0" presId="urn:microsoft.com/office/officeart/2005/8/layout/venn1"/>
    <dgm:cxn modelId="{735CF33D-AE6D-EB47-A930-B3BD75C682CE}" type="presParOf" srcId="{2BEA600C-62F7-274A-B894-AEA65C537CD3}" destId="{9BB3172C-5257-FB4C-8063-278406E4E7DC}" srcOrd="0" destOrd="0" presId="urn:microsoft.com/office/officeart/2005/8/layout/venn1"/>
    <dgm:cxn modelId="{50B7308E-DEBA-4D41-8E06-E0846C4106CD}" type="presParOf" srcId="{2BEA600C-62F7-274A-B894-AEA65C537CD3}" destId="{8D212B4B-2614-354A-858E-5096141FD7F0}" srcOrd="1" destOrd="0" presId="urn:microsoft.com/office/officeart/2005/8/layout/venn1"/>
    <dgm:cxn modelId="{468B4BF6-B7E4-CA47-AA3C-B9769E400B17}" type="presParOf" srcId="{2BEA600C-62F7-274A-B894-AEA65C537CD3}" destId="{FF115BD0-77DB-5440-8AFA-BB8E5DF26938}" srcOrd="2" destOrd="0" presId="urn:microsoft.com/office/officeart/2005/8/layout/venn1"/>
    <dgm:cxn modelId="{900460C7-DAD4-624A-B238-0A8DA349A41B}" type="presParOf" srcId="{2BEA600C-62F7-274A-B894-AEA65C537CD3}" destId="{DDDFBF09-160C-2E45-9775-236A8C65AA44}" srcOrd="3" destOrd="0" presId="urn:microsoft.com/office/officeart/2005/8/layout/venn1"/>
    <dgm:cxn modelId="{A6AAAB23-95B8-1549-8CC4-B75A3337315C}" type="presParOf" srcId="{2BEA600C-62F7-274A-B894-AEA65C537CD3}" destId="{0CE5490B-51B2-3443-A540-BD4AA1332523}" srcOrd="4" destOrd="0" presId="urn:microsoft.com/office/officeart/2005/8/layout/venn1"/>
    <dgm:cxn modelId="{A26F613C-38E4-7940-8605-830CB27DEAC5}" type="presParOf" srcId="{2BEA600C-62F7-274A-B894-AEA65C537CD3}" destId="{4B563C8E-8986-7040-93A9-19197AE739C6}"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24527B-A1E7-9D45-8882-39243180896B}" type="doc">
      <dgm:prSet loTypeId="urn:microsoft.com/office/officeart/2005/8/layout/process1" loCatId="" qsTypeId="urn:microsoft.com/office/officeart/2005/8/quickstyle/simple1" qsCatId="simple" csTypeId="urn:microsoft.com/office/officeart/2005/8/colors/colorful3" csCatId="colorful" phldr="1"/>
      <dgm:spPr/>
    </dgm:pt>
    <dgm:pt modelId="{2A5DDFE6-7D92-CE47-9E99-92A5341FE949}">
      <dgm:prSet phldrT="[Text]"/>
      <dgm:spPr/>
      <dgm:t>
        <a:bodyPr/>
        <a:lstStyle/>
        <a:p>
          <a:r>
            <a:rPr lang="en-US" dirty="0">
              <a:latin typeface="Baskerville" panose="02020502070401020303" pitchFamily="18" charset="0"/>
              <a:ea typeface="Baskerville" panose="02020502070401020303" pitchFamily="18" charset="0"/>
            </a:rPr>
            <a:t>Concentration of Environmental Threat(s) </a:t>
          </a:r>
        </a:p>
      </dgm:t>
    </dgm:pt>
    <dgm:pt modelId="{E99E1C0A-58FF-F244-BF2B-8A289507A5BE}" type="parTrans" cxnId="{B60612D2-6962-A348-A8CD-75917E7D3CB6}">
      <dgm:prSet/>
      <dgm:spPr/>
      <dgm:t>
        <a:bodyPr/>
        <a:lstStyle/>
        <a:p>
          <a:endParaRPr lang="en-US"/>
        </a:p>
      </dgm:t>
    </dgm:pt>
    <dgm:pt modelId="{ABA1951B-D379-514F-A776-90D1DC79BFF8}" type="sibTrans" cxnId="{B60612D2-6962-A348-A8CD-75917E7D3CB6}">
      <dgm:prSet/>
      <dgm:spPr/>
      <dgm:t>
        <a:bodyPr/>
        <a:lstStyle/>
        <a:p>
          <a:endParaRPr lang="en-US"/>
        </a:p>
      </dgm:t>
    </dgm:pt>
    <dgm:pt modelId="{A1BBDBD9-4932-8348-A89F-EB710C2C0EE6}">
      <dgm:prSet phldrT="[Text]"/>
      <dgm:spPr/>
      <dgm:t>
        <a:bodyPr/>
        <a:lstStyle/>
        <a:p>
          <a:r>
            <a:rPr lang="en-US" dirty="0">
              <a:latin typeface="Baskerville" panose="02020502070401020303" pitchFamily="18" charset="0"/>
              <a:ea typeface="Baskerville" panose="02020502070401020303" pitchFamily="18" charset="0"/>
            </a:rPr>
            <a:t>Duration of Exposure</a:t>
          </a:r>
        </a:p>
      </dgm:t>
    </dgm:pt>
    <dgm:pt modelId="{4C952B7E-A211-314A-8CB8-8B331153AB57}" type="parTrans" cxnId="{9EE77554-AC2E-D44B-B21C-F923B329A79A}">
      <dgm:prSet/>
      <dgm:spPr/>
      <dgm:t>
        <a:bodyPr/>
        <a:lstStyle/>
        <a:p>
          <a:endParaRPr lang="en-US"/>
        </a:p>
      </dgm:t>
    </dgm:pt>
    <dgm:pt modelId="{40E07B71-D708-174D-98AA-99021F92D9A3}" type="sibTrans" cxnId="{9EE77554-AC2E-D44B-B21C-F923B329A79A}">
      <dgm:prSet/>
      <dgm:spPr/>
      <dgm:t>
        <a:bodyPr/>
        <a:lstStyle/>
        <a:p>
          <a:endParaRPr lang="en-US"/>
        </a:p>
      </dgm:t>
    </dgm:pt>
    <dgm:pt modelId="{6815DB0E-878E-3340-AE16-C452A9ECE21C}">
      <dgm:prSet phldrT="[Text]"/>
      <dgm:spPr/>
      <dgm:t>
        <a:bodyPr/>
        <a:lstStyle/>
        <a:p>
          <a:r>
            <a:rPr lang="en-US" dirty="0">
              <a:latin typeface="Baskerville" panose="02020502070401020303" pitchFamily="18" charset="0"/>
              <a:ea typeface="Baskerville" panose="02020502070401020303" pitchFamily="18" charset="0"/>
            </a:rPr>
            <a:t>Frequency of Exposure</a:t>
          </a:r>
        </a:p>
      </dgm:t>
    </dgm:pt>
    <dgm:pt modelId="{72916B73-7FD4-7240-B653-88BD066E325B}" type="parTrans" cxnId="{03699FF2-18BB-F246-8E5F-C803639F1C62}">
      <dgm:prSet/>
      <dgm:spPr/>
      <dgm:t>
        <a:bodyPr/>
        <a:lstStyle/>
        <a:p>
          <a:endParaRPr lang="en-US"/>
        </a:p>
      </dgm:t>
    </dgm:pt>
    <dgm:pt modelId="{F976C99D-193B-4743-AF6E-FD757246780C}" type="sibTrans" cxnId="{03699FF2-18BB-F246-8E5F-C803639F1C62}">
      <dgm:prSet/>
      <dgm:spPr/>
      <dgm:t>
        <a:bodyPr/>
        <a:lstStyle/>
        <a:p>
          <a:endParaRPr lang="en-US"/>
        </a:p>
      </dgm:t>
    </dgm:pt>
    <dgm:pt modelId="{B9DD501C-A4FD-DF4A-9C17-1B465DB06F6E}" type="pres">
      <dgm:prSet presAssocID="{2224527B-A1E7-9D45-8882-39243180896B}" presName="Name0" presStyleCnt="0">
        <dgm:presLayoutVars>
          <dgm:dir/>
          <dgm:resizeHandles val="exact"/>
        </dgm:presLayoutVars>
      </dgm:prSet>
      <dgm:spPr/>
    </dgm:pt>
    <dgm:pt modelId="{4287E11B-FBE6-B644-B051-E7473120C9AA}" type="pres">
      <dgm:prSet presAssocID="{2A5DDFE6-7D92-CE47-9E99-92A5341FE949}" presName="node" presStyleLbl="node1" presStyleIdx="0" presStyleCnt="3">
        <dgm:presLayoutVars>
          <dgm:bulletEnabled val="1"/>
        </dgm:presLayoutVars>
      </dgm:prSet>
      <dgm:spPr/>
      <dgm:t>
        <a:bodyPr/>
        <a:lstStyle/>
        <a:p>
          <a:endParaRPr lang="en-US"/>
        </a:p>
      </dgm:t>
    </dgm:pt>
    <dgm:pt modelId="{812A04E3-53B9-944E-9AAA-BBBB9637D69E}" type="pres">
      <dgm:prSet presAssocID="{ABA1951B-D379-514F-A776-90D1DC79BFF8}" presName="sibTrans" presStyleLbl="sibTrans2D1" presStyleIdx="0" presStyleCnt="2"/>
      <dgm:spPr/>
      <dgm:t>
        <a:bodyPr/>
        <a:lstStyle/>
        <a:p>
          <a:endParaRPr lang="en-US"/>
        </a:p>
      </dgm:t>
    </dgm:pt>
    <dgm:pt modelId="{ADECB3EA-2824-E045-A430-8E232AABBA5D}" type="pres">
      <dgm:prSet presAssocID="{ABA1951B-D379-514F-A776-90D1DC79BFF8}" presName="connectorText" presStyleLbl="sibTrans2D1" presStyleIdx="0" presStyleCnt="2"/>
      <dgm:spPr/>
      <dgm:t>
        <a:bodyPr/>
        <a:lstStyle/>
        <a:p>
          <a:endParaRPr lang="en-US"/>
        </a:p>
      </dgm:t>
    </dgm:pt>
    <dgm:pt modelId="{1D62330B-E063-6844-B495-26E5E8723CF1}" type="pres">
      <dgm:prSet presAssocID="{A1BBDBD9-4932-8348-A89F-EB710C2C0EE6}" presName="node" presStyleLbl="node1" presStyleIdx="1" presStyleCnt="3">
        <dgm:presLayoutVars>
          <dgm:bulletEnabled val="1"/>
        </dgm:presLayoutVars>
      </dgm:prSet>
      <dgm:spPr/>
      <dgm:t>
        <a:bodyPr/>
        <a:lstStyle/>
        <a:p>
          <a:endParaRPr lang="en-US"/>
        </a:p>
      </dgm:t>
    </dgm:pt>
    <dgm:pt modelId="{146F2035-7158-354F-8AEB-28CE4C9CD959}" type="pres">
      <dgm:prSet presAssocID="{40E07B71-D708-174D-98AA-99021F92D9A3}" presName="sibTrans" presStyleLbl="sibTrans2D1" presStyleIdx="1" presStyleCnt="2"/>
      <dgm:spPr/>
      <dgm:t>
        <a:bodyPr/>
        <a:lstStyle/>
        <a:p>
          <a:endParaRPr lang="en-US"/>
        </a:p>
      </dgm:t>
    </dgm:pt>
    <dgm:pt modelId="{5889C97B-315B-EF46-9313-0FD6A1547AB9}" type="pres">
      <dgm:prSet presAssocID="{40E07B71-D708-174D-98AA-99021F92D9A3}" presName="connectorText" presStyleLbl="sibTrans2D1" presStyleIdx="1" presStyleCnt="2"/>
      <dgm:spPr/>
      <dgm:t>
        <a:bodyPr/>
        <a:lstStyle/>
        <a:p>
          <a:endParaRPr lang="en-US"/>
        </a:p>
      </dgm:t>
    </dgm:pt>
    <dgm:pt modelId="{6A6E0EC5-008E-1441-864C-ED7D2B8DC54D}" type="pres">
      <dgm:prSet presAssocID="{6815DB0E-878E-3340-AE16-C452A9ECE21C}" presName="node" presStyleLbl="node1" presStyleIdx="2" presStyleCnt="3">
        <dgm:presLayoutVars>
          <dgm:bulletEnabled val="1"/>
        </dgm:presLayoutVars>
      </dgm:prSet>
      <dgm:spPr/>
      <dgm:t>
        <a:bodyPr/>
        <a:lstStyle/>
        <a:p>
          <a:endParaRPr lang="en-US"/>
        </a:p>
      </dgm:t>
    </dgm:pt>
  </dgm:ptLst>
  <dgm:cxnLst>
    <dgm:cxn modelId="{900DF827-5D47-6642-8332-8E623F1917B3}" type="presOf" srcId="{ABA1951B-D379-514F-A776-90D1DC79BFF8}" destId="{ADECB3EA-2824-E045-A430-8E232AABBA5D}" srcOrd="1" destOrd="0" presId="urn:microsoft.com/office/officeart/2005/8/layout/process1"/>
    <dgm:cxn modelId="{F3D714A3-E407-E942-8B18-E26C226093B3}" type="presOf" srcId="{ABA1951B-D379-514F-A776-90D1DC79BFF8}" destId="{812A04E3-53B9-944E-9AAA-BBBB9637D69E}" srcOrd="0" destOrd="0" presId="urn:microsoft.com/office/officeart/2005/8/layout/process1"/>
    <dgm:cxn modelId="{550F282B-CCC7-B143-87A1-E69B37D5BDC5}" type="presOf" srcId="{40E07B71-D708-174D-98AA-99021F92D9A3}" destId="{146F2035-7158-354F-8AEB-28CE4C9CD959}" srcOrd="0" destOrd="0" presId="urn:microsoft.com/office/officeart/2005/8/layout/process1"/>
    <dgm:cxn modelId="{88020DE5-2E67-9F4D-94F9-4AF5D71C51DE}" type="presOf" srcId="{6815DB0E-878E-3340-AE16-C452A9ECE21C}" destId="{6A6E0EC5-008E-1441-864C-ED7D2B8DC54D}" srcOrd="0" destOrd="0" presId="urn:microsoft.com/office/officeart/2005/8/layout/process1"/>
    <dgm:cxn modelId="{B0A36759-9606-8E4D-BD0D-D1AE401716EE}" type="presOf" srcId="{A1BBDBD9-4932-8348-A89F-EB710C2C0EE6}" destId="{1D62330B-E063-6844-B495-26E5E8723CF1}" srcOrd="0" destOrd="0" presId="urn:microsoft.com/office/officeart/2005/8/layout/process1"/>
    <dgm:cxn modelId="{03699FF2-18BB-F246-8E5F-C803639F1C62}" srcId="{2224527B-A1E7-9D45-8882-39243180896B}" destId="{6815DB0E-878E-3340-AE16-C452A9ECE21C}" srcOrd="2" destOrd="0" parTransId="{72916B73-7FD4-7240-B653-88BD066E325B}" sibTransId="{F976C99D-193B-4743-AF6E-FD757246780C}"/>
    <dgm:cxn modelId="{1F5C0DB2-16A9-6346-A69A-B139FE62715E}" type="presOf" srcId="{2224527B-A1E7-9D45-8882-39243180896B}" destId="{B9DD501C-A4FD-DF4A-9C17-1B465DB06F6E}" srcOrd="0" destOrd="0" presId="urn:microsoft.com/office/officeart/2005/8/layout/process1"/>
    <dgm:cxn modelId="{D85DD7BF-ADE3-FC44-A4E5-97789F975AFD}" type="presOf" srcId="{40E07B71-D708-174D-98AA-99021F92D9A3}" destId="{5889C97B-315B-EF46-9313-0FD6A1547AB9}" srcOrd="1" destOrd="0" presId="urn:microsoft.com/office/officeart/2005/8/layout/process1"/>
    <dgm:cxn modelId="{B60612D2-6962-A348-A8CD-75917E7D3CB6}" srcId="{2224527B-A1E7-9D45-8882-39243180896B}" destId="{2A5DDFE6-7D92-CE47-9E99-92A5341FE949}" srcOrd="0" destOrd="0" parTransId="{E99E1C0A-58FF-F244-BF2B-8A289507A5BE}" sibTransId="{ABA1951B-D379-514F-A776-90D1DC79BFF8}"/>
    <dgm:cxn modelId="{9EE77554-AC2E-D44B-B21C-F923B329A79A}" srcId="{2224527B-A1E7-9D45-8882-39243180896B}" destId="{A1BBDBD9-4932-8348-A89F-EB710C2C0EE6}" srcOrd="1" destOrd="0" parTransId="{4C952B7E-A211-314A-8CB8-8B331153AB57}" sibTransId="{40E07B71-D708-174D-98AA-99021F92D9A3}"/>
    <dgm:cxn modelId="{38550829-B5AB-5140-9F79-6549E54C106F}" type="presOf" srcId="{2A5DDFE6-7D92-CE47-9E99-92A5341FE949}" destId="{4287E11B-FBE6-B644-B051-E7473120C9AA}" srcOrd="0" destOrd="0" presId="urn:microsoft.com/office/officeart/2005/8/layout/process1"/>
    <dgm:cxn modelId="{69C8C5E7-98F8-7C41-A278-6719D8600C27}" type="presParOf" srcId="{B9DD501C-A4FD-DF4A-9C17-1B465DB06F6E}" destId="{4287E11B-FBE6-B644-B051-E7473120C9AA}" srcOrd="0" destOrd="0" presId="urn:microsoft.com/office/officeart/2005/8/layout/process1"/>
    <dgm:cxn modelId="{71236759-7725-2742-B895-4C1F347C87A8}" type="presParOf" srcId="{B9DD501C-A4FD-DF4A-9C17-1B465DB06F6E}" destId="{812A04E3-53B9-944E-9AAA-BBBB9637D69E}" srcOrd="1" destOrd="0" presId="urn:microsoft.com/office/officeart/2005/8/layout/process1"/>
    <dgm:cxn modelId="{DC6190E7-19F9-D143-B9FA-E840C869B83A}" type="presParOf" srcId="{812A04E3-53B9-944E-9AAA-BBBB9637D69E}" destId="{ADECB3EA-2824-E045-A430-8E232AABBA5D}" srcOrd="0" destOrd="0" presId="urn:microsoft.com/office/officeart/2005/8/layout/process1"/>
    <dgm:cxn modelId="{966686E9-6C28-B542-AB30-43DA865194E8}" type="presParOf" srcId="{B9DD501C-A4FD-DF4A-9C17-1B465DB06F6E}" destId="{1D62330B-E063-6844-B495-26E5E8723CF1}" srcOrd="2" destOrd="0" presId="urn:microsoft.com/office/officeart/2005/8/layout/process1"/>
    <dgm:cxn modelId="{F2F464BE-F322-1C4E-B9D8-4F76287D36F0}" type="presParOf" srcId="{B9DD501C-A4FD-DF4A-9C17-1B465DB06F6E}" destId="{146F2035-7158-354F-8AEB-28CE4C9CD959}" srcOrd="3" destOrd="0" presId="urn:microsoft.com/office/officeart/2005/8/layout/process1"/>
    <dgm:cxn modelId="{1BA56456-7515-2945-8C6C-459C5D0B08B0}" type="presParOf" srcId="{146F2035-7158-354F-8AEB-28CE4C9CD959}" destId="{5889C97B-315B-EF46-9313-0FD6A1547AB9}" srcOrd="0" destOrd="0" presId="urn:microsoft.com/office/officeart/2005/8/layout/process1"/>
    <dgm:cxn modelId="{EA0A8C2C-E3D1-3A44-AA2C-814DC2B9997E}" type="presParOf" srcId="{B9DD501C-A4FD-DF4A-9C17-1B465DB06F6E}" destId="{6A6E0EC5-008E-1441-864C-ED7D2B8DC54D}"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B3172C-5257-FB4C-8063-278406E4E7DC}">
      <dsp:nvSpPr>
        <dsp:cNvPr id="0" name=""/>
        <dsp:cNvSpPr/>
      </dsp:nvSpPr>
      <dsp:spPr>
        <a:xfrm>
          <a:off x="1620168" y="59999"/>
          <a:ext cx="2879997" cy="2879997"/>
        </a:xfrm>
        <a:prstGeom prst="ellipse">
          <a:avLst/>
        </a:prstGeom>
        <a:solidFill>
          <a:srgbClr val="7030A0">
            <a:alpha val="50000"/>
          </a:srgbClr>
        </a:solidFill>
        <a:ln w="57150" cap="flat" cmpd="sng" algn="ctr">
          <a:solidFill>
            <a:srgbClr val="BA56FF"/>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altLang="zh-CN" sz="2400" kern="1200" dirty="0">
              <a:latin typeface="Baskerville" panose="02020502070401020303"/>
            </a:rPr>
            <a:t>People</a:t>
          </a:r>
        </a:p>
        <a:p>
          <a:pPr lvl="0" algn="ctr" defTabSz="1066800">
            <a:lnSpc>
              <a:spcPct val="90000"/>
            </a:lnSpc>
            <a:spcBef>
              <a:spcPct val="0"/>
            </a:spcBef>
            <a:spcAft>
              <a:spcPct val="35000"/>
            </a:spcAft>
          </a:pPr>
          <a:r>
            <a:rPr lang="en-US" altLang="zh-CN" sz="1400" kern="1200" dirty="0">
              <a:latin typeface="Baskerville" panose="02020502070401020303"/>
            </a:rPr>
            <a:t>(Social)</a:t>
          </a:r>
          <a:endParaRPr lang="en-US" sz="1400" kern="1200" dirty="0">
            <a:latin typeface="Baskerville" panose="02020502070401020303"/>
          </a:endParaRPr>
        </a:p>
      </dsp:txBody>
      <dsp:txXfrm>
        <a:off x="2004168" y="563999"/>
        <a:ext cx="2111998" cy="1295998"/>
      </dsp:txXfrm>
    </dsp:sp>
    <dsp:sp modelId="{FF115BD0-77DB-5440-8AFA-BB8E5DF26938}">
      <dsp:nvSpPr>
        <dsp:cNvPr id="0" name=""/>
        <dsp:cNvSpPr/>
      </dsp:nvSpPr>
      <dsp:spPr>
        <a:xfrm>
          <a:off x="2659367" y="1859998"/>
          <a:ext cx="2879997" cy="2879997"/>
        </a:xfrm>
        <a:prstGeom prst="ellipse">
          <a:avLst/>
        </a:prstGeom>
        <a:solidFill>
          <a:schemeClr val="accent4">
            <a:lumMod val="75000"/>
            <a:alpha val="50196"/>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111250">
            <a:lnSpc>
              <a:spcPct val="90000"/>
            </a:lnSpc>
            <a:spcBef>
              <a:spcPct val="0"/>
            </a:spcBef>
            <a:spcAft>
              <a:spcPct val="35000"/>
            </a:spcAft>
          </a:pPr>
          <a:r>
            <a:rPr lang="en-US" altLang="zh-CN" sz="2500" kern="1200" dirty="0">
              <a:latin typeface="Baskerville" panose="02020502070401020303"/>
            </a:rPr>
            <a:t>Profit</a:t>
          </a:r>
        </a:p>
        <a:p>
          <a:pPr lvl="0" algn="ctr" defTabSz="1111250">
            <a:lnSpc>
              <a:spcPct val="90000"/>
            </a:lnSpc>
            <a:spcBef>
              <a:spcPct val="0"/>
            </a:spcBef>
            <a:spcAft>
              <a:spcPct val="35000"/>
            </a:spcAft>
          </a:pPr>
          <a:r>
            <a:rPr lang="en-US" altLang="zh-CN" sz="1400" kern="1200" dirty="0">
              <a:latin typeface="Baskerville" panose="02020502070401020303"/>
            </a:rPr>
            <a:t>(Economic)</a:t>
          </a:r>
          <a:endParaRPr lang="en-US" sz="1400" kern="1200" dirty="0">
            <a:latin typeface="Baskerville" panose="02020502070401020303"/>
          </a:endParaRPr>
        </a:p>
      </dsp:txBody>
      <dsp:txXfrm>
        <a:off x="3540167" y="2603997"/>
        <a:ext cx="1727998" cy="1583998"/>
      </dsp:txXfrm>
    </dsp:sp>
    <dsp:sp modelId="{0CE5490B-51B2-3443-A540-BD4AA1332523}">
      <dsp:nvSpPr>
        <dsp:cNvPr id="0" name=""/>
        <dsp:cNvSpPr/>
      </dsp:nvSpPr>
      <dsp:spPr>
        <a:xfrm>
          <a:off x="580969" y="1859998"/>
          <a:ext cx="2879997" cy="2879997"/>
        </a:xfrm>
        <a:prstGeom prst="ellipse">
          <a:avLst/>
        </a:prstGeom>
        <a:solidFill>
          <a:srgbClr val="0070C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r>
            <a:rPr lang="en-US" altLang="zh-CN" sz="2400" kern="1200" dirty="0">
              <a:latin typeface="Baskerville" panose="02020502070401020303"/>
            </a:rPr>
            <a:t>Planet</a:t>
          </a:r>
        </a:p>
        <a:p>
          <a:pPr lvl="0" algn="ctr" defTabSz="1066800">
            <a:lnSpc>
              <a:spcPct val="90000"/>
            </a:lnSpc>
            <a:spcBef>
              <a:spcPct val="0"/>
            </a:spcBef>
            <a:spcAft>
              <a:spcPct val="35000"/>
            </a:spcAft>
          </a:pPr>
          <a:r>
            <a:rPr lang="en-US" altLang="zh-CN" sz="1400" kern="1200" dirty="0">
              <a:latin typeface="Baskerville" panose="02020502070401020303"/>
            </a:rPr>
            <a:t>(Environmental)</a:t>
          </a:r>
          <a:endParaRPr lang="en-US" sz="1400" kern="1200" dirty="0">
            <a:latin typeface="Baskerville" panose="02020502070401020303"/>
          </a:endParaRPr>
        </a:p>
      </dsp:txBody>
      <dsp:txXfrm>
        <a:off x="852169" y="2603997"/>
        <a:ext cx="1727998" cy="15839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87E11B-FBE6-B644-B051-E7473120C9AA}">
      <dsp:nvSpPr>
        <dsp:cNvPr id="0" name=""/>
        <dsp:cNvSpPr/>
      </dsp:nvSpPr>
      <dsp:spPr>
        <a:xfrm>
          <a:off x="7143" y="2068777"/>
          <a:ext cx="2135187" cy="128111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Baskerville" panose="02020502070401020303" pitchFamily="18" charset="0"/>
              <a:ea typeface="Baskerville" panose="02020502070401020303" pitchFamily="18" charset="0"/>
            </a:rPr>
            <a:t>Concentration of Environmental Threat(s) </a:t>
          </a:r>
        </a:p>
      </dsp:txBody>
      <dsp:txXfrm>
        <a:off x="44665" y="2106299"/>
        <a:ext cx="2060143" cy="1206068"/>
      </dsp:txXfrm>
    </dsp:sp>
    <dsp:sp modelId="{812A04E3-53B9-944E-9AAA-BBBB9637D69E}">
      <dsp:nvSpPr>
        <dsp:cNvPr id="0" name=""/>
        <dsp:cNvSpPr/>
      </dsp:nvSpPr>
      <dsp:spPr>
        <a:xfrm>
          <a:off x="2355850" y="2444570"/>
          <a:ext cx="452659" cy="52952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2355850" y="2550475"/>
        <a:ext cx="316861" cy="317716"/>
      </dsp:txXfrm>
    </dsp:sp>
    <dsp:sp modelId="{1D62330B-E063-6844-B495-26E5E8723CF1}">
      <dsp:nvSpPr>
        <dsp:cNvPr id="0" name=""/>
        <dsp:cNvSpPr/>
      </dsp:nvSpPr>
      <dsp:spPr>
        <a:xfrm>
          <a:off x="2996406" y="2068777"/>
          <a:ext cx="2135187" cy="1281112"/>
        </a:xfrm>
        <a:prstGeom prst="roundRect">
          <a:avLst>
            <a:gd name="adj" fmla="val 10000"/>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Baskerville" panose="02020502070401020303" pitchFamily="18" charset="0"/>
              <a:ea typeface="Baskerville" panose="02020502070401020303" pitchFamily="18" charset="0"/>
            </a:rPr>
            <a:t>Duration of Exposure</a:t>
          </a:r>
        </a:p>
      </dsp:txBody>
      <dsp:txXfrm>
        <a:off x="3033928" y="2106299"/>
        <a:ext cx="2060143" cy="1206068"/>
      </dsp:txXfrm>
    </dsp:sp>
    <dsp:sp modelId="{146F2035-7158-354F-8AEB-28CE4C9CD959}">
      <dsp:nvSpPr>
        <dsp:cNvPr id="0" name=""/>
        <dsp:cNvSpPr/>
      </dsp:nvSpPr>
      <dsp:spPr>
        <a:xfrm>
          <a:off x="5345112" y="2444570"/>
          <a:ext cx="452659" cy="529526"/>
        </a:xfrm>
        <a:prstGeom prst="rightArrow">
          <a:avLst>
            <a:gd name="adj1" fmla="val 60000"/>
            <a:gd name="adj2" fmla="val 50000"/>
          </a:avLst>
        </a:prstGeom>
        <a:solidFill>
          <a:schemeClr val="accent3">
            <a:hueOff val="2710599"/>
            <a:satOff val="100000"/>
            <a:lumOff val="-1470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5345112" y="2550475"/>
        <a:ext cx="316861" cy="317716"/>
      </dsp:txXfrm>
    </dsp:sp>
    <dsp:sp modelId="{6A6E0EC5-008E-1441-864C-ED7D2B8DC54D}">
      <dsp:nvSpPr>
        <dsp:cNvPr id="0" name=""/>
        <dsp:cNvSpPr/>
      </dsp:nvSpPr>
      <dsp:spPr>
        <a:xfrm>
          <a:off x="5985668" y="2068777"/>
          <a:ext cx="2135187" cy="1281112"/>
        </a:xfrm>
        <a:prstGeom prst="roundRect">
          <a:avLst>
            <a:gd name="adj" fmla="val 1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a:latin typeface="Baskerville" panose="02020502070401020303" pitchFamily="18" charset="0"/>
              <a:ea typeface="Baskerville" panose="02020502070401020303" pitchFamily="18" charset="0"/>
            </a:rPr>
            <a:t>Frequency of Exposure</a:t>
          </a:r>
        </a:p>
      </dsp:txBody>
      <dsp:txXfrm>
        <a:off x="6023190" y="2106299"/>
        <a:ext cx="2060143" cy="1206068"/>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C7DBB7-2E6C-6F4F-A91A-E9B72B472138}" type="datetimeFigureOut">
              <a:rPr lang="en-US" smtClean="0"/>
              <a:t>6/3/2024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CEF2BA-2B6D-4545-9A1A-D7601B3CD45C}" type="slidenum">
              <a:rPr lang="en-US" smtClean="0"/>
              <a:t>‹#›</a:t>
            </a:fld>
            <a:endParaRPr lang="en-US"/>
          </a:p>
        </p:txBody>
      </p:sp>
    </p:spTree>
    <p:extLst>
      <p:ext uri="{BB962C8B-B14F-4D97-AF65-F5344CB8AC3E}">
        <p14:creationId xmlns:p14="http://schemas.microsoft.com/office/powerpoint/2010/main" val="2028101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a50b2e008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a50b2e008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ltLang="zh-CN" dirty="0"/>
              <a:t>In lecture 1, the focus is on the cash flow of green building so that students can understand the key stakeholders involved in this market and the financial value of green building for each stakeholder. </a:t>
            </a:r>
          </a:p>
          <a:p>
            <a:endParaRPr lang="en-US" altLang="zh-CN" dirty="0"/>
          </a:p>
          <a:p>
            <a:r>
              <a:rPr lang="en-US" altLang="zh-CN" dirty="0"/>
              <a:t>In the next lecture, we will lead the students to think about three most important market failures existed in the green building market (information failure, externality, and split incentive) and how public and private sectors work together to address these problems.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799222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Source days sick leave: https://</a:t>
            </a:r>
            <a:r>
              <a:rPr lang="en-US" altLang="zh-CN" dirty="0" err="1"/>
              <a:t>onlinelibrary.wiley.com</a:t>
            </a:r>
            <a:r>
              <a:rPr lang="en-US" altLang="zh-CN" dirty="0"/>
              <a:t>/</a:t>
            </a:r>
            <a:r>
              <a:rPr lang="en-US" altLang="zh-CN" dirty="0" err="1"/>
              <a:t>doi</a:t>
            </a:r>
            <a:r>
              <a:rPr lang="en-US" altLang="zh-CN" dirty="0"/>
              <a:t>/abs/10.1034/j.1600-0668.2000.010004212.x</a:t>
            </a:r>
            <a:endParaRPr dirty="0"/>
          </a:p>
        </p:txBody>
      </p:sp>
    </p:spTree>
    <p:extLst>
      <p:ext uri="{BB962C8B-B14F-4D97-AF65-F5344CB8AC3E}">
        <p14:creationId xmlns:p14="http://schemas.microsoft.com/office/powerpoint/2010/main" val="583582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Source days sick leave: https://</a:t>
            </a:r>
            <a:r>
              <a:rPr lang="en-US" altLang="zh-CN" dirty="0" err="1"/>
              <a:t>onlinelibrary.wiley.com</a:t>
            </a:r>
            <a:r>
              <a:rPr lang="en-US" altLang="zh-CN" dirty="0"/>
              <a:t>/</a:t>
            </a:r>
            <a:r>
              <a:rPr lang="en-US" altLang="zh-CN" dirty="0" err="1"/>
              <a:t>doi</a:t>
            </a:r>
            <a:r>
              <a:rPr lang="en-US" altLang="zh-CN" dirty="0"/>
              <a:t>/abs/10.1034/j.1600-0668.2000.010004212.x</a:t>
            </a:r>
            <a:endParaRPr dirty="0"/>
          </a:p>
        </p:txBody>
      </p:sp>
    </p:spTree>
    <p:extLst>
      <p:ext uri="{BB962C8B-B14F-4D97-AF65-F5344CB8AC3E}">
        <p14:creationId xmlns:p14="http://schemas.microsoft.com/office/powerpoint/2010/main" val="579285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left side (assessment) is comparable to the analysis of energy efficiency investments. </a:t>
            </a:r>
          </a:p>
        </p:txBody>
      </p:sp>
      <p:sp>
        <p:nvSpPr>
          <p:cNvPr id="4" name="Slide Number Placeholder 3"/>
          <p:cNvSpPr>
            <a:spLocks noGrp="1"/>
          </p:cNvSpPr>
          <p:nvPr>
            <p:ph type="sldNum" sz="quarter" idx="5"/>
          </p:nvPr>
        </p:nvSpPr>
        <p:spPr/>
        <p:txBody>
          <a:bodyPr/>
          <a:lstStyle/>
          <a:p>
            <a:fld id="{33CEF2BA-2B6D-4545-9A1A-D7601B3CD45C}" type="slidenum">
              <a:rPr lang="en-US" smtClean="0"/>
              <a:t>16</a:t>
            </a:fld>
            <a:endParaRPr lang="en-US"/>
          </a:p>
        </p:txBody>
      </p:sp>
    </p:spTree>
    <p:extLst>
      <p:ext uri="{BB962C8B-B14F-4D97-AF65-F5344CB8AC3E}">
        <p14:creationId xmlns:p14="http://schemas.microsoft.com/office/powerpoint/2010/main" val="939306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Source days sick leave: https://</a:t>
            </a:r>
            <a:r>
              <a:rPr lang="en-US" altLang="zh-CN" dirty="0" err="1"/>
              <a:t>onlinelibrary.wiley.com</a:t>
            </a:r>
            <a:r>
              <a:rPr lang="en-US" altLang="zh-CN" dirty="0"/>
              <a:t>/</a:t>
            </a:r>
            <a:r>
              <a:rPr lang="en-US" altLang="zh-CN" dirty="0" err="1"/>
              <a:t>doi</a:t>
            </a:r>
            <a:r>
              <a:rPr lang="en-US" altLang="zh-CN" dirty="0"/>
              <a:t>/abs/10.1034/j.1600-0668.2000.010004212.x</a:t>
            </a:r>
            <a:endParaRPr dirty="0"/>
          </a:p>
        </p:txBody>
      </p:sp>
    </p:spTree>
    <p:extLst>
      <p:ext uri="{BB962C8B-B14F-4D97-AF65-F5344CB8AC3E}">
        <p14:creationId xmlns:p14="http://schemas.microsoft.com/office/powerpoint/2010/main" val="1525234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Source days sick leave: https://</a:t>
            </a:r>
            <a:r>
              <a:rPr lang="en-US" altLang="zh-CN" dirty="0" err="1"/>
              <a:t>onlinelibrary.wiley.com</a:t>
            </a:r>
            <a:r>
              <a:rPr lang="en-US" altLang="zh-CN" dirty="0"/>
              <a:t>/</a:t>
            </a:r>
            <a:r>
              <a:rPr lang="en-US" altLang="zh-CN" dirty="0" err="1"/>
              <a:t>doi</a:t>
            </a:r>
            <a:r>
              <a:rPr lang="en-US" altLang="zh-CN" dirty="0"/>
              <a:t>/abs/10.1034/j.1600-0668.2000.010004212.x</a:t>
            </a:r>
            <a:endParaRPr dirty="0"/>
          </a:p>
        </p:txBody>
      </p:sp>
    </p:spTree>
    <p:extLst>
      <p:ext uri="{BB962C8B-B14F-4D97-AF65-F5344CB8AC3E}">
        <p14:creationId xmlns:p14="http://schemas.microsoft.com/office/powerpoint/2010/main" val="3571324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CEF2BA-2B6D-4545-9A1A-D7601B3CD45C}" type="slidenum">
              <a:rPr lang="en-US" smtClean="0"/>
              <a:t>19</a:t>
            </a:fld>
            <a:endParaRPr lang="en-US"/>
          </a:p>
        </p:txBody>
      </p:sp>
    </p:spTree>
    <p:extLst>
      <p:ext uri="{BB962C8B-B14F-4D97-AF65-F5344CB8AC3E}">
        <p14:creationId xmlns:p14="http://schemas.microsoft.com/office/powerpoint/2010/main" val="673405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Source days sick leave: https://</a:t>
            </a:r>
            <a:r>
              <a:rPr lang="en-US" altLang="zh-CN" dirty="0" err="1"/>
              <a:t>onlinelibrary.wiley.com</a:t>
            </a:r>
            <a:r>
              <a:rPr lang="en-US" altLang="zh-CN" dirty="0"/>
              <a:t>/</a:t>
            </a:r>
            <a:r>
              <a:rPr lang="en-US" altLang="zh-CN" dirty="0" err="1"/>
              <a:t>doi</a:t>
            </a:r>
            <a:r>
              <a:rPr lang="en-US" altLang="zh-CN" dirty="0"/>
              <a:t>/abs/10.1034/j.1600-0668.2000.010004212.x</a:t>
            </a:r>
            <a:endParaRPr dirty="0"/>
          </a:p>
        </p:txBody>
      </p:sp>
    </p:spTree>
    <p:extLst>
      <p:ext uri="{BB962C8B-B14F-4D97-AF65-F5344CB8AC3E}">
        <p14:creationId xmlns:p14="http://schemas.microsoft.com/office/powerpoint/2010/main" val="1617658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Source days sick leave: https://</a:t>
            </a:r>
            <a:r>
              <a:rPr lang="en-US" altLang="zh-CN" dirty="0" err="1"/>
              <a:t>onlinelibrary.wiley.com</a:t>
            </a:r>
            <a:r>
              <a:rPr lang="en-US" altLang="zh-CN" dirty="0"/>
              <a:t>/</a:t>
            </a:r>
            <a:r>
              <a:rPr lang="en-US" altLang="zh-CN" dirty="0" err="1"/>
              <a:t>doi</a:t>
            </a:r>
            <a:r>
              <a:rPr lang="en-US" altLang="zh-CN" dirty="0"/>
              <a:t>/abs/10.1034/j.1600-0668.2000.010004212.x</a:t>
            </a:r>
            <a:endParaRPr dirty="0"/>
          </a:p>
        </p:txBody>
      </p:sp>
    </p:spTree>
    <p:extLst>
      <p:ext uri="{BB962C8B-B14F-4D97-AF65-F5344CB8AC3E}">
        <p14:creationId xmlns:p14="http://schemas.microsoft.com/office/powerpoint/2010/main" val="1225130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Source days sick leave: https://</a:t>
            </a:r>
            <a:r>
              <a:rPr lang="en-US" altLang="zh-CN" dirty="0" err="1"/>
              <a:t>onlinelibrary.wiley.com</a:t>
            </a:r>
            <a:r>
              <a:rPr lang="en-US" altLang="zh-CN" dirty="0"/>
              <a:t>/</a:t>
            </a:r>
            <a:r>
              <a:rPr lang="en-US" altLang="zh-CN" dirty="0" err="1"/>
              <a:t>doi</a:t>
            </a:r>
            <a:r>
              <a:rPr lang="en-US" altLang="zh-CN" dirty="0"/>
              <a:t>/abs/10.1034/j.1600-0668.2000.010004212.x</a:t>
            </a:r>
            <a:endParaRPr dirty="0"/>
          </a:p>
        </p:txBody>
      </p:sp>
    </p:spTree>
    <p:extLst>
      <p:ext uri="{BB962C8B-B14F-4D97-AF65-F5344CB8AC3E}">
        <p14:creationId xmlns:p14="http://schemas.microsoft.com/office/powerpoint/2010/main" val="1868629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Source days sick leave: https://</a:t>
            </a:r>
            <a:r>
              <a:rPr lang="en-US" altLang="zh-CN" dirty="0" err="1"/>
              <a:t>onlinelibrary.wiley.com</a:t>
            </a:r>
            <a:r>
              <a:rPr lang="en-US" altLang="zh-CN" dirty="0"/>
              <a:t>/</a:t>
            </a:r>
            <a:r>
              <a:rPr lang="en-US" altLang="zh-CN" dirty="0" err="1"/>
              <a:t>doi</a:t>
            </a:r>
            <a:r>
              <a:rPr lang="en-US" altLang="zh-CN" dirty="0"/>
              <a:t>/abs/10.1034/j.1600-0668.2000.010004212.x</a:t>
            </a:r>
            <a:endParaRPr dirty="0"/>
          </a:p>
        </p:txBody>
      </p:sp>
    </p:spTree>
    <p:extLst>
      <p:ext uri="{BB962C8B-B14F-4D97-AF65-F5344CB8AC3E}">
        <p14:creationId xmlns:p14="http://schemas.microsoft.com/office/powerpoint/2010/main" val="2921228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To</a:t>
            </a:r>
            <a:r>
              <a:rPr lang="zh-CN" altLang="en-US" dirty="0"/>
              <a:t> </a:t>
            </a:r>
            <a:r>
              <a:rPr lang="en-US" altLang="zh-CN" dirty="0"/>
              <a:t>re-cap:</a:t>
            </a:r>
            <a:r>
              <a:rPr lang="zh-CN" altLang="en-US" dirty="0"/>
              <a:t> </a:t>
            </a:r>
            <a:r>
              <a:rPr lang="en-US" altLang="zh-CN" dirty="0"/>
              <a:t>(1)</a:t>
            </a:r>
            <a:r>
              <a:rPr lang="zh-CN" altLang="en-US" dirty="0"/>
              <a:t> </a:t>
            </a:r>
            <a:r>
              <a:rPr lang="en-US" altLang="zh-CN" dirty="0"/>
              <a:t>Planet:</a:t>
            </a:r>
            <a:r>
              <a:rPr lang="zh-CN" altLang="en-US" dirty="0"/>
              <a:t> </a:t>
            </a:r>
            <a:r>
              <a:rPr lang="en-US" altLang="zh-CN" dirty="0"/>
              <a:t>we</a:t>
            </a:r>
            <a:r>
              <a:rPr lang="zh-CN" altLang="en-US" dirty="0"/>
              <a:t> </a:t>
            </a:r>
            <a:r>
              <a:rPr lang="en-US" altLang="zh-CN" dirty="0"/>
              <a:t>are</a:t>
            </a:r>
            <a:r>
              <a:rPr lang="zh-CN" altLang="en-US" dirty="0"/>
              <a:t> </a:t>
            </a:r>
            <a:r>
              <a:rPr lang="en-US" altLang="zh-CN" dirty="0"/>
              <a:t>responsible</a:t>
            </a:r>
            <a:r>
              <a:rPr lang="zh-CN" altLang="en-US" dirty="0"/>
              <a:t> </a:t>
            </a:r>
            <a:r>
              <a:rPr lang="en-US" altLang="zh-CN" dirty="0"/>
              <a:t>(36%,</a:t>
            </a:r>
            <a:r>
              <a:rPr lang="zh-CN" altLang="en-US" dirty="0"/>
              <a:t> </a:t>
            </a:r>
            <a:r>
              <a:rPr lang="en-US" altLang="zh-CN" dirty="0"/>
              <a:t>39%),</a:t>
            </a:r>
            <a:r>
              <a:rPr lang="zh-CN" altLang="en-US" dirty="0"/>
              <a:t> </a:t>
            </a:r>
            <a:r>
              <a:rPr lang="en-US" altLang="zh-CN" dirty="0"/>
              <a:t>we</a:t>
            </a:r>
            <a:r>
              <a:rPr lang="zh-CN" altLang="en-US" dirty="0"/>
              <a:t> </a:t>
            </a:r>
            <a:r>
              <a:rPr lang="en-US" altLang="zh-CN" dirty="0"/>
              <a:t>are</a:t>
            </a:r>
            <a:r>
              <a:rPr lang="zh-CN" altLang="en-US" dirty="0"/>
              <a:t> </a:t>
            </a:r>
            <a:r>
              <a:rPr lang="en-US" altLang="zh-CN" dirty="0"/>
              <a:t>the</a:t>
            </a:r>
            <a:r>
              <a:rPr lang="zh-CN" altLang="en-US" dirty="0"/>
              <a:t> </a:t>
            </a:r>
            <a:r>
              <a:rPr lang="en-US" altLang="zh-CN" dirty="0"/>
              <a:t>“target”</a:t>
            </a:r>
            <a:r>
              <a:rPr lang="zh-CN" altLang="en-US" dirty="0"/>
              <a:t> </a:t>
            </a:r>
            <a:r>
              <a:rPr lang="en-US" altLang="zh-CN" dirty="0"/>
              <a:t>(NYC,</a:t>
            </a:r>
            <a:r>
              <a:rPr lang="zh-CN" altLang="en-US" dirty="0"/>
              <a:t> </a:t>
            </a:r>
            <a:r>
              <a:rPr lang="en-US" altLang="zh-CN" dirty="0"/>
              <a:t>even</a:t>
            </a:r>
            <a:r>
              <a:rPr lang="zh-CN" altLang="en-US" dirty="0"/>
              <a:t> </a:t>
            </a:r>
            <a:r>
              <a:rPr lang="en-US" altLang="zh-CN" dirty="0"/>
              <a:t>70%,</a:t>
            </a:r>
            <a:r>
              <a:rPr lang="zh-CN" altLang="en-US" dirty="0"/>
              <a:t> </a:t>
            </a:r>
            <a:r>
              <a:rPr lang="en-US" altLang="zh-CN" dirty="0"/>
              <a:t>LL97);</a:t>
            </a:r>
            <a:r>
              <a:rPr lang="zh-CN" altLang="en-US" dirty="0"/>
              <a:t> </a:t>
            </a:r>
            <a:r>
              <a:rPr lang="en-US" altLang="zh-CN" dirty="0"/>
              <a:t>(2)</a:t>
            </a:r>
            <a:r>
              <a:rPr lang="zh-CN" altLang="en-US" dirty="0"/>
              <a:t> </a:t>
            </a:r>
            <a:r>
              <a:rPr lang="en-US" altLang="zh-CN" dirty="0"/>
              <a:t>People:</a:t>
            </a:r>
            <a:r>
              <a:rPr lang="zh-CN" altLang="en-US" dirty="0"/>
              <a:t> </a:t>
            </a:r>
            <a:r>
              <a:rPr lang="en-US" altLang="zh-CN" dirty="0"/>
              <a:t>the</a:t>
            </a:r>
            <a:r>
              <a:rPr lang="zh-CN" altLang="en-US" dirty="0"/>
              <a:t> </a:t>
            </a:r>
            <a:r>
              <a:rPr lang="en-US" altLang="zh-CN" dirty="0"/>
              <a:t>ultimate</a:t>
            </a:r>
            <a:r>
              <a:rPr lang="zh-CN" altLang="en-US" dirty="0"/>
              <a:t> </a:t>
            </a:r>
            <a:r>
              <a:rPr lang="en-US" altLang="zh-CN" dirty="0"/>
              <a:t>goal</a:t>
            </a:r>
            <a:r>
              <a:rPr lang="zh-CN" altLang="en-US" dirty="0"/>
              <a:t> </a:t>
            </a:r>
            <a:r>
              <a:rPr lang="en-US" altLang="zh-CN" dirty="0"/>
              <a:t>for</a:t>
            </a:r>
            <a:r>
              <a:rPr lang="zh-CN" altLang="en-US" dirty="0"/>
              <a:t> </a:t>
            </a:r>
            <a:r>
              <a:rPr lang="en-US" altLang="zh-CN" dirty="0"/>
              <a:t>us</a:t>
            </a:r>
            <a:r>
              <a:rPr lang="zh-CN" altLang="en-US" dirty="0"/>
              <a:t> </a:t>
            </a:r>
            <a:r>
              <a:rPr lang="en-US" altLang="zh-CN" dirty="0"/>
              <a:t>real</a:t>
            </a:r>
            <a:r>
              <a:rPr lang="zh-CN" altLang="en-US" dirty="0"/>
              <a:t> </a:t>
            </a:r>
            <a:r>
              <a:rPr lang="en-US" altLang="zh-CN" dirty="0"/>
              <a:t>estate</a:t>
            </a:r>
            <a:r>
              <a:rPr lang="zh-CN" altLang="en-US" dirty="0"/>
              <a:t> </a:t>
            </a:r>
            <a:r>
              <a:rPr lang="en-US" altLang="zh-CN" dirty="0"/>
              <a:t>industry</a:t>
            </a:r>
            <a:r>
              <a:rPr lang="zh-CN" altLang="en-US" dirty="0"/>
              <a:t> </a:t>
            </a:r>
            <a:r>
              <a:rPr lang="en-US" altLang="zh-CN" dirty="0"/>
              <a:t>is</a:t>
            </a:r>
            <a:r>
              <a:rPr lang="zh-CN" altLang="en-US" dirty="0"/>
              <a:t> </a:t>
            </a:r>
            <a:r>
              <a:rPr lang="en-US" altLang="zh-CN" dirty="0"/>
              <a:t>to</a:t>
            </a:r>
            <a:r>
              <a:rPr lang="zh-CN" altLang="en-US" dirty="0"/>
              <a:t> </a:t>
            </a:r>
            <a:r>
              <a:rPr lang="en-US" altLang="zh-CN" dirty="0"/>
              <a:t>provide</a:t>
            </a:r>
            <a:r>
              <a:rPr lang="zh-CN" altLang="en-US" dirty="0"/>
              <a:t> </a:t>
            </a:r>
            <a:r>
              <a:rPr lang="en-US" altLang="zh-CN" dirty="0"/>
              <a:t>enough</a:t>
            </a:r>
            <a:r>
              <a:rPr lang="zh-CN" altLang="en-US" dirty="0"/>
              <a:t> </a:t>
            </a:r>
            <a:r>
              <a:rPr lang="en-US" altLang="zh-CN" dirty="0"/>
              <a:t>and</a:t>
            </a:r>
            <a:r>
              <a:rPr lang="zh-CN" altLang="en-US" dirty="0"/>
              <a:t> </a:t>
            </a:r>
            <a:r>
              <a:rPr lang="en-US" altLang="zh-CN" dirty="0"/>
              <a:t>suitable</a:t>
            </a:r>
            <a:r>
              <a:rPr lang="zh-CN" altLang="en-US" dirty="0"/>
              <a:t> </a:t>
            </a:r>
            <a:r>
              <a:rPr lang="en-US" altLang="zh-CN" dirty="0"/>
              <a:t>space</a:t>
            </a:r>
            <a:r>
              <a:rPr lang="zh-CN" altLang="en-US" dirty="0"/>
              <a:t> </a:t>
            </a:r>
            <a:r>
              <a:rPr lang="en-US" altLang="zh-CN" dirty="0"/>
              <a:t>for</a:t>
            </a:r>
            <a:r>
              <a:rPr lang="zh-CN" altLang="en-US" dirty="0"/>
              <a:t> </a:t>
            </a:r>
            <a:r>
              <a:rPr lang="en-US" altLang="zh-CN" dirty="0"/>
              <a:t>live-work-play,</a:t>
            </a:r>
            <a:r>
              <a:rPr lang="zh-CN" altLang="en-US" dirty="0"/>
              <a:t> </a:t>
            </a:r>
            <a:r>
              <a:rPr lang="en-US" altLang="zh-CN" dirty="0"/>
              <a:t>cannot</a:t>
            </a:r>
            <a:r>
              <a:rPr lang="zh-CN" altLang="en-US" dirty="0"/>
              <a:t> </a:t>
            </a:r>
            <a:r>
              <a:rPr lang="en-US" altLang="zh-CN" dirty="0"/>
              <a:t>just</a:t>
            </a:r>
            <a:r>
              <a:rPr lang="zh-CN" altLang="en-US" dirty="0"/>
              <a:t> </a:t>
            </a:r>
            <a:r>
              <a:rPr lang="en-US" altLang="zh-CN" dirty="0"/>
              <a:t>be</a:t>
            </a:r>
            <a:r>
              <a:rPr lang="zh-CN" altLang="en-US" dirty="0"/>
              <a:t> </a:t>
            </a:r>
            <a:r>
              <a:rPr lang="en-US" altLang="zh-CN" dirty="0"/>
              <a:t>very</a:t>
            </a:r>
            <a:r>
              <a:rPr lang="zh-CN" altLang="en-US" dirty="0"/>
              <a:t> </a:t>
            </a:r>
            <a:r>
              <a:rPr lang="en-US" altLang="zh-CN" dirty="0"/>
              <a:t>tiny</a:t>
            </a:r>
            <a:r>
              <a:rPr lang="zh-CN" altLang="en-US" dirty="0"/>
              <a:t> </a:t>
            </a:r>
            <a:r>
              <a:rPr lang="en-US" altLang="zh-CN" dirty="0"/>
              <a:t>rooms</a:t>
            </a:r>
            <a:r>
              <a:rPr lang="zh-CN" altLang="en-US" dirty="0"/>
              <a:t> </a:t>
            </a:r>
            <a:r>
              <a:rPr lang="en-US" altLang="zh-CN" dirty="0"/>
              <a:t>with</a:t>
            </a:r>
            <a:r>
              <a:rPr lang="zh-CN" altLang="en-US" dirty="0"/>
              <a:t> </a:t>
            </a:r>
            <a:r>
              <a:rPr lang="en-US" altLang="zh-CN" dirty="0"/>
              <a:t>no</a:t>
            </a:r>
            <a:r>
              <a:rPr lang="zh-CN" altLang="en-US" dirty="0"/>
              <a:t> </a:t>
            </a:r>
            <a:r>
              <a:rPr lang="en-US" altLang="zh-CN" dirty="0"/>
              <a:t>windows</a:t>
            </a:r>
            <a:r>
              <a:rPr lang="zh-CN" altLang="en-US" dirty="0"/>
              <a:t> </a:t>
            </a:r>
            <a:r>
              <a:rPr lang="en-US" altLang="zh-CN" dirty="0"/>
              <a:t>and</a:t>
            </a:r>
            <a:r>
              <a:rPr lang="zh-CN" altLang="en-US" dirty="0"/>
              <a:t> </a:t>
            </a:r>
            <a:r>
              <a:rPr lang="en-US" altLang="zh-CN" dirty="0"/>
              <a:t>tight</a:t>
            </a:r>
            <a:r>
              <a:rPr lang="zh-CN" altLang="en-US" dirty="0"/>
              <a:t> </a:t>
            </a:r>
            <a:r>
              <a:rPr lang="en-US" altLang="zh-CN" dirty="0"/>
              <a:t>insulation.</a:t>
            </a:r>
            <a:r>
              <a:rPr lang="zh-CN" altLang="en-US" dirty="0"/>
              <a:t> </a:t>
            </a:r>
            <a:r>
              <a:rPr lang="en-US" altLang="zh-CN" dirty="0"/>
              <a:t>Also,</a:t>
            </a:r>
            <a:r>
              <a:rPr lang="zh-CN" altLang="en-US" dirty="0"/>
              <a:t> </a:t>
            </a:r>
            <a:r>
              <a:rPr lang="en-US" altLang="zh-CN" dirty="0"/>
              <a:t>the</a:t>
            </a:r>
            <a:r>
              <a:rPr lang="zh-CN" altLang="en-US" dirty="0"/>
              <a:t> </a:t>
            </a:r>
            <a:r>
              <a:rPr lang="en-US" altLang="zh-CN" dirty="0"/>
              <a:t>turning</a:t>
            </a:r>
            <a:r>
              <a:rPr lang="zh-CN" altLang="en-US" dirty="0"/>
              <a:t> </a:t>
            </a:r>
            <a:r>
              <a:rPr lang="en-US" altLang="zh-CN" dirty="0"/>
              <a:t>point</a:t>
            </a:r>
            <a:r>
              <a:rPr lang="zh-CN" altLang="en-US" dirty="0"/>
              <a:t> </a:t>
            </a:r>
            <a:r>
              <a:rPr lang="en-US" altLang="zh-CN" dirty="0"/>
              <a:t>in</a:t>
            </a:r>
            <a:r>
              <a:rPr lang="zh-CN" altLang="en-US" dirty="0"/>
              <a:t> </a:t>
            </a:r>
            <a:r>
              <a:rPr lang="en-US" altLang="zh-CN" dirty="0"/>
              <a:t>the</a:t>
            </a:r>
            <a:r>
              <a:rPr lang="zh-CN" altLang="en-US" dirty="0"/>
              <a:t> </a:t>
            </a:r>
            <a:r>
              <a:rPr lang="en-US" altLang="zh-CN" dirty="0"/>
              <a:t>EKC,</a:t>
            </a:r>
            <a:r>
              <a:rPr lang="zh-CN" altLang="en-US" dirty="0"/>
              <a:t> </a:t>
            </a:r>
            <a:r>
              <a:rPr lang="en-US" altLang="zh-CN" dirty="0"/>
              <a:t>is</a:t>
            </a:r>
            <a:r>
              <a:rPr lang="zh-CN" altLang="en-US" dirty="0"/>
              <a:t> </a:t>
            </a:r>
            <a:r>
              <a:rPr lang="en-US" altLang="zh-CN" dirty="0"/>
              <a:t>the</a:t>
            </a:r>
            <a:r>
              <a:rPr lang="zh-CN" altLang="en-US" dirty="0"/>
              <a:t> </a:t>
            </a:r>
            <a:r>
              <a:rPr lang="en-US" altLang="zh-CN" dirty="0"/>
              <a:t>bottom</a:t>
            </a:r>
            <a:r>
              <a:rPr lang="zh-CN" altLang="en-US" dirty="0"/>
              <a:t> </a:t>
            </a:r>
            <a:r>
              <a:rPr lang="en-US" altLang="zh-CN" dirty="0"/>
              <a:t>up</a:t>
            </a:r>
            <a:r>
              <a:rPr lang="zh-CN" altLang="en-US" dirty="0"/>
              <a:t> </a:t>
            </a:r>
            <a:r>
              <a:rPr lang="en-US" altLang="zh-CN" dirty="0"/>
              <a:t>demand</a:t>
            </a:r>
            <a:r>
              <a:rPr lang="zh-CN" altLang="en-US" dirty="0"/>
              <a:t> </a:t>
            </a:r>
            <a:r>
              <a:rPr lang="en-US" altLang="zh-CN" dirty="0"/>
              <a:t>push.</a:t>
            </a:r>
            <a:r>
              <a:rPr lang="zh-CN" altLang="en-US" dirty="0"/>
              <a:t> </a:t>
            </a:r>
            <a:r>
              <a:rPr lang="en-US" altLang="zh-CN" dirty="0"/>
              <a:t>(3)</a:t>
            </a:r>
            <a:r>
              <a:rPr lang="zh-CN" altLang="en-US" dirty="0"/>
              <a:t> </a:t>
            </a:r>
            <a:r>
              <a:rPr lang="en-US" altLang="zh-CN" dirty="0"/>
              <a:t>But</a:t>
            </a:r>
            <a:r>
              <a:rPr lang="zh-CN" altLang="en-US" dirty="0"/>
              <a:t> </a:t>
            </a:r>
            <a:r>
              <a:rPr lang="en-US" altLang="zh-CN" dirty="0"/>
              <a:t>we</a:t>
            </a:r>
            <a:r>
              <a:rPr lang="zh-CN" altLang="en-US" dirty="0"/>
              <a:t> </a:t>
            </a:r>
            <a:r>
              <a:rPr lang="en-US" altLang="zh-CN" dirty="0"/>
              <a:t>cannot</a:t>
            </a:r>
            <a:r>
              <a:rPr lang="zh-CN" altLang="en-US" dirty="0"/>
              <a:t> </a:t>
            </a:r>
            <a:r>
              <a:rPr lang="en-US" altLang="zh-CN" dirty="0"/>
              <a:t>only</a:t>
            </a:r>
            <a:r>
              <a:rPr lang="zh-CN" altLang="en-US" dirty="0"/>
              <a:t> </a:t>
            </a:r>
            <a:r>
              <a:rPr lang="en-US" altLang="zh-CN" dirty="0"/>
              <a:t>have</a:t>
            </a:r>
            <a:r>
              <a:rPr lang="zh-CN" altLang="en-US" dirty="0"/>
              <a:t> </a:t>
            </a:r>
            <a:r>
              <a:rPr lang="en-US" altLang="zh-CN" dirty="0"/>
              <a:t>dream</a:t>
            </a:r>
            <a:r>
              <a:rPr lang="zh-CN" altLang="en-US" dirty="0"/>
              <a:t> </a:t>
            </a:r>
            <a:r>
              <a:rPr lang="en-US" altLang="zh-CN" dirty="0"/>
              <a:t>without</a:t>
            </a:r>
            <a:r>
              <a:rPr lang="zh-CN" altLang="en-US" dirty="0"/>
              <a:t> </a:t>
            </a:r>
            <a:r>
              <a:rPr lang="en-US" altLang="zh-CN" dirty="0"/>
              <a:t>a</a:t>
            </a:r>
            <a:r>
              <a:rPr lang="zh-CN" altLang="en-US" dirty="0"/>
              <a:t> </a:t>
            </a:r>
            <a:r>
              <a:rPr lang="en-US" altLang="zh-CN" dirty="0"/>
              <a:t>sound</a:t>
            </a:r>
            <a:r>
              <a:rPr lang="zh-CN" altLang="en-US" dirty="0"/>
              <a:t> </a:t>
            </a:r>
            <a:r>
              <a:rPr lang="en-US" altLang="zh-CN" dirty="0"/>
              <a:t>business</a:t>
            </a:r>
            <a:r>
              <a:rPr lang="zh-CN" altLang="en-US" dirty="0"/>
              <a:t> </a:t>
            </a:r>
            <a:r>
              <a:rPr lang="en-US" altLang="zh-CN" dirty="0"/>
              <a:t>strategy.</a:t>
            </a:r>
            <a:r>
              <a:rPr lang="zh-CN" altLang="en-US" dirty="0"/>
              <a:t> </a:t>
            </a:r>
            <a:r>
              <a:rPr lang="en-US" altLang="zh-CN" dirty="0"/>
              <a:t>Real</a:t>
            </a:r>
            <a:r>
              <a:rPr lang="zh-CN" altLang="en-US" dirty="0"/>
              <a:t> </a:t>
            </a:r>
            <a:r>
              <a:rPr lang="en-US" altLang="zh-CN" dirty="0"/>
              <a:t>estate</a:t>
            </a:r>
            <a:r>
              <a:rPr lang="zh-CN" altLang="en-US" dirty="0"/>
              <a:t> </a:t>
            </a:r>
            <a:r>
              <a:rPr lang="en-US" altLang="zh-CN" dirty="0"/>
              <a:t>developers</a:t>
            </a:r>
            <a:r>
              <a:rPr lang="zh-CN" altLang="en-US" dirty="0"/>
              <a:t> </a:t>
            </a:r>
            <a:r>
              <a:rPr lang="en-US" altLang="zh-CN" dirty="0"/>
              <a:t>and</a:t>
            </a:r>
            <a:r>
              <a:rPr lang="zh-CN" altLang="en-US" dirty="0"/>
              <a:t> </a:t>
            </a:r>
            <a:r>
              <a:rPr lang="en-US" altLang="zh-CN" dirty="0"/>
              <a:t>investors</a:t>
            </a:r>
            <a:r>
              <a:rPr lang="zh-CN" altLang="en-US" dirty="0"/>
              <a:t> </a:t>
            </a:r>
            <a:r>
              <a:rPr lang="en-US" altLang="zh-CN" dirty="0"/>
              <a:t>need</a:t>
            </a:r>
            <a:r>
              <a:rPr lang="zh-CN" altLang="en-US" dirty="0"/>
              <a:t> </a:t>
            </a:r>
            <a:r>
              <a:rPr lang="en-US" altLang="zh-CN" dirty="0"/>
              <a:t>to</a:t>
            </a:r>
            <a:r>
              <a:rPr lang="zh-CN" altLang="en-US" dirty="0"/>
              <a:t> </a:t>
            </a:r>
            <a:r>
              <a:rPr lang="en-US" altLang="zh-CN" dirty="0"/>
              <a:t>make</a:t>
            </a:r>
            <a:r>
              <a:rPr lang="zh-CN" altLang="en-US" dirty="0"/>
              <a:t> </a:t>
            </a:r>
            <a:r>
              <a:rPr lang="en-US" altLang="zh-CN" dirty="0"/>
              <a:t>money.</a:t>
            </a:r>
            <a:r>
              <a:rPr lang="zh-CN" altLang="en-US" dirty="0"/>
              <a:t> </a:t>
            </a:r>
            <a:r>
              <a:rPr lang="en-US" altLang="zh-CN" dirty="0"/>
              <a:t>Crucial</a:t>
            </a:r>
            <a:r>
              <a:rPr lang="zh-CN" altLang="en-US" dirty="0"/>
              <a:t> </a:t>
            </a:r>
            <a:r>
              <a:rPr lang="en-US" altLang="zh-CN" dirty="0"/>
              <a:t>for</a:t>
            </a:r>
            <a:r>
              <a:rPr lang="zh-CN" altLang="en-US" dirty="0"/>
              <a:t> </a:t>
            </a:r>
            <a:r>
              <a:rPr lang="en-US" altLang="zh-CN" dirty="0"/>
              <a:t>the</a:t>
            </a:r>
            <a:r>
              <a:rPr lang="zh-CN" altLang="en-US" dirty="0"/>
              <a:t> </a:t>
            </a:r>
            <a:r>
              <a:rPr lang="en-US" altLang="zh-CN" dirty="0"/>
              <a:t>private</a:t>
            </a:r>
            <a:r>
              <a:rPr lang="zh-CN" altLang="en-US" dirty="0"/>
              <a:t> </a:t>
            </a:r>
            <a:r>
              <a:rPr lang="en-US" altLang="zh-CN" dirty="0"/>
              <a:t>sector</a:t>
            </a:r>
            <a:r>
              <a:rPr lang="zh-CN" altLang="en-US" dirty="0"/>
              <a:t> </a:t>
            </a:r>
            <a:r>
              <a:rPr lang="en-US" altLang="zh-CN" dirty="0"/>
              <a:t>(80%).</a:t>
            </a:r>
          </a:p>
          <a:p>
            <a:pPr marL="0" lvl="0" indent="0" algn="l" rtl="0">
              <a:spcBef>
                <a:spcPts val="0"/>
              </a:spcBef>
              <a:spcAft>
                <a:spcPts val="0"/>
              </a:spcAft>
              <a:buNone/>
            </a:pPr>
            <a:endParaRPr lang="en-US" dirty="0"/>
          </a:p>
          <a:p>
            <a:pPr marL="0" lvl="0" indent="0" algn="l" rtl="0">
              <a:spcBef>
                <a:spcPts val="0"/>
              </a:spcBef>
              <a:spcAft>
                <a:spcPts val="0"/>
              </a:spcAft>
              <a:buNone/>
            </a:pPr>
            <a:r>
              <a:rPr lang="en-US" altLang="zh-CN" dirty="0"/>
              <a:t>We</a:t>
            </a:r>
            <a:r>
              <a:rPr lang="zh-CN" altLang="en-US" dirty="0"/>
              <a:t> </a:t>
            </a:r>
            <a:r>
              <a:rPr lang="en-US" altLang="zh-CN" dirty="0"/>
              <a:t>know</a:t>
            </a:r>
            <a:r>
              <a:rPr lang="zh-CN" altLang="en-US" dirty="0"/>
              <a:t> </a:t>
            </a:r>
            <a:r>
              <a:rPr lang="en-US" altLang="zh-CN" dirty="0"/>
              <a:t>the</a:t>
            </a:r>
            <a:r>
              <a:rPr lang="zh-CN" altLang="en-US" dirty="0"/>
              <a:t> </a:t>
            </a:r>
            <a:r>
              <a:rPr lang="en-US" altLang="zh-CN" dirty="0"/>
              <a:t>win-win-win</a:t>
            </a:r>
            <a:r>
              <a:rPr lang="zh-CN" altLang="en-US" dirty="0"/>
              <a:t> </a:t>
            </a:r>
            <a:r>
              <a:rPr lang="en-US" altLang="zh-CN" dirty="0"/>
              <a:t>is</a:t>
            </a:r>
            <a:r>
              <a:rPr lang="zh-CN" altLang="en-US" dirty="0"/>
              <a:t> </a:t>
            </a:r>
            <a:r>
              <a:rPr lang="en-US" altLang="zh-CN" dirty="0"/>
              <a:t>possible,</a:t>
            </a:r>
            <a:r>
              <a:rPr lang="zh-CN" altLang="en-US" dirty="0"/>
              <a:t> </a:t>
            </a:r>
            <a:r>
              <a:rPr lang="en-US" altLang="zh-CN" dirty="0"/>
              <a:t>the</a:t>
            </a:r>
            <a:r>
              <a:rPr lang="zh-CN" altLang="en-US" dirty="0"/>
              <a:t> </a:t>
            </a:r>
            <a:r>
              <a:rPr lang="en-US" altLang="zh-CN" dirty="0"/>
              <a:t>intersection</a:t>
            </a:r>
            <a:r>
              <a:rPr lang="zh-CN" altLang="en-US" dirty="0"/>
              <a:t> </a:t>
            </a:r>
            <a:r>
              <a:rPr lang="en-US" altLang="zh-CN" dirty="0"/>
              <a:t>is</a:t>
            </a:r>
            <a:r>
              <a:rPr lang="zh-CN" altLang="en-US" dirty="0"/>
              <a:t> </a:t>
            </a:r>
            <a:r>
              <a:rPr lang="en-US" altLang="zh-CN" dirty="0"/>
              <a:t>the</a:t>
            </a:r>
            <a:r>
              <a:rPr lang="zh-CN" altLang="en-US" dirty="0"/>
              <a:t> </a:t>
            </a:r>
            <a:r>
              <a:rPr lang="en-US" altLang="zh-CN" dirty="0"/>
              <a:t>real</a:t>
            </a:r>
            <a:r>
              <a:rPr lang="zh-CN" altLang="en-US" dirty="0"/>
              <a:t> </a:t>
            </a:r>
            <a:r>
              <a:rPr lang="en-US" altLang="zh-CN" dirty="0"/>
              <a:t>sustainability.</a:t>
            </a:r>
            <a:r>
              <a:rPr lang="zh-CN" altLang="en-US" dirty="0"/>
              <a:t> </a:t>
            </a:r>
            <a:r>
              <a:rPr lang="en-US" altLang="zh-CN" dirty="0"/>
              <a:t>Shared</a:t>
            </a:r>
            <a:r>
              <a:rPr lang="zh-CN" altLang="en-US" dirty="0"/>
              <a:t> </a:t>
            </a:r>
            <a:r>
              <a:rPr lang="en-US" altLang="zh-CN" dirty="0"/>
              <a:t>values.</a:t>
            </a:r>
            <a:r>
              <a:rPr lang="zh-CN" altLang="en-US" dirty="0"/>
              <a:t> </a:t>
            </a:r>
            <a:r>
              <a:rPr lang="en-US" altLang="zh-CN" dirty="0"/>
              <a:t>But,</a:t>
            </a:r>
            <a:r>
              <a:rPr lang="zh-CN" altLang="en-US" dirty="0"/>
              <a:t> </a:t>
            </a:r>
            <a:r>
              <a:rPr lang="en-US" altLang="zh-CN" dirty="0"/>
              <a:t>due</a:t>
            </a:r>
            <a:r>
              <a:rPr lang="zh-CN" altLang="en-US" dirty="0"/>
              <a:t> </a:t>
            </a:r>
            <a:r>
              <a:rPr lang="en-US" altLang="zh-CN" dirty="0"/>
              <a:t>to</a:t>
            </a:r>
            <a:r>
              <a:rPr lang="zh-CN" altLang="en-US" dirty="0"/>
              <a:t> </a:t>
            </a:r>
            <a:r>
              <a:rPr lang="en-US" altLang="zh-CN" dirty="0"/>
              <a:t>the</a:t>
            </a:r>
            <a:r>
              <a:rPr lang="zh-CN" altLang="en-US" dirty="0"/>
              <a:t> </a:t>
            </a:r>
            <a:r>
              <a:rPr lang="en-US" altLang="zh-CN" dirty="0"/>
              <a:t>capability</a:t>
            </a:r>
            <a:r>
              <a:rPr lang="zh-CN" altLang="en-US" dirty="0"/>
              <a:t> </a:t>
            </a:r>
            <a:r>
              <a:rPr lang="en-US" altLang="zh-CN" dirty="0"/>
              <a:t>gap,</a:t>
            </a:r>
            <a:r>
              <a:rPr lang="zh-CN" altLang="en-US" dirty="0"/>
              <a:t> </a:t>
            </a:r>
            <a:r>
              <a:rPr lang="en-US" altLang="zh-CN" dirty="0"/>
              <a:t>or</a:t>
            </a:r>
            <a:r>
              <a:rPr lang="zh-CN" altLang="en-US" dirty="0"/>
              <a:t> </a:t>
            </a:r>
            <a:r>
              <a:rPr lang="en-US" altLang="zh-CN" dirty="0"/>
              <a:t>market</a:t>
            </a:r>
            <a:r>
              <a:rPr lang="zh-CN" altLang="en-US" dirty="0"/>
              <a:t> </a:t>
            </a:r>
            <a:r>
              <a:rPr lang="en-US" altLang="zh-CN" dirty="0"/>
              <a:t>failures,</a:t>
            </a:r>
            <a:r>
              <a:rPr lang="zh-CN" altLang="en-US" dirty="0"/>
              <a:t> </a:t>
            </a:r>
            <a:r>
              <a:rPr lang="en-US" altLang="zh-CN" dirty="0"/>
              <a:t>these</a:t>
            </a:r>
            <a:r>
              <a:rPr lang="zh-CN" altLang="en-US" dirty="0"/>
              <a:t> </a:t>
            </a:r>
            <a:r>
              <a:rPr lang="en-US" altLang="zh-CN" dirty="0"/>
              <a:t>three</a:t>
            </a:r>
            <a:r>
              <a:rPr lang="zh-CN" altLang="en-US" dirty="0"/>
              <a:t> </a:t>
            </a:r>
            <a:r>
              <a:rPr lang="en-US" altLang="zh-CN" dirty="0"/>
              <a:t>bubbles</a:t>
            </a:r>
            <a:r>
              <a:rPr lang="zh-CN" altLang="en-US" dirty="0"/>
              <a:t> </a:t>
            </a:r>
            <a:r>
              <a:rPr lang="en-US" altLang="zh-CN" dirty="0"/>
              <a:t>won’t</a:t>
            </a:r>
            <a:r>
              <a:rPr lang="zh-CN" altLang="en-US" dirty="0"/>
              <a:t> </a:t>
            </a:r>
            <a:r>
              <a:rPr lang="en-US" altLang="zh-CN" dirty="0"/>
              <a:t>intersect.</a:t>
            </a:r>
            <a:r>
              <a:rPr lang="zh-CN" altLang="en-US" dirty="0"/>
              <a:t> </a:t>
            </a:r>
            <a:r>
              <a:rPr lang="en-US" altLang="zh-CN" dirty="0"/>
              <a:t>With</a:t>
            </a:r>
            <a:r>
              <a:rPr lang="zh-CN" altLang="en-US" dirty="0"/>
              <a:t> </a:t>
            </a:r>
            <a:r>
              <a:rPr lang="en-US" altLang="zh-CN" dirty="0"/>
              <a:t>good</a:t>
            </a:r>
            <a:r>
              <a:rPr lang="zh-CN" altLang="en-US" dirty="0"/>
              <a:t> </a:t>
            </a:r>
            <a:r>
              <a:rPr lang="en-US" altLang="zh-CN" dirty="0"/>
              <a:t>intension,</a:t>
            </a:r>
            <a:r>
              <a:rPr lang="zh-CN" altLang="en-US" dirty="0"/>
              <a:t> </a:t>
            </a:r>
            <a:r>
              <a:rPr lang="en-US" altLang="zh-CN" dirty="0"/>
              <a:t>but</a:t>
            </a:r>
            <a:r>
              <a:rPr lang="zh-CN" altLang="en-US" dirty="0"/>
              <a:t> </a:t>
            </a:r>
            <a:r>
              <a:rPr lang="en-US" altLang="zh-CN" dirty="0"/>
              <a:t>constrained</a:t>
            </a:r>
            <a:r>
              <a:rPr lang="zh-CN" altLang="en-US" dirty="0"/>
              <a:t> </a:t>
            </a:r>
            <a:r>
              <a:rPr lang="en-US" altLang="zh-CN" dirty="0"/>
              <a:t>capability;</a:t>
            </a:r>
            <a:r>
              <a:rPr lang="zh-CN" altLang="en-US" dirty="0"/>
              <a:t> </a:t>
            </a:r>
            <a:r>
              <a:rPr lang="en-US" altLang="zh-CN" dirty="0"/>
              <a:t>or</a:t>
            </a:r>
            <a:r>
              <a:rPr lang="zh-CN" altLang="en-US" dirty="0"/>
              <a:t> </a:t>
            </a:r>
            <a:r>
              <a:rPr lang="en-US" altLang="zh-CN" dirty="0"/>
              <a:t>with</a:t>
            </a:r>
            <a:r>
              <a:rPr lang="zh-CN" altLang="en-US" dirty="0"/>
              <a:t> </a:t>
            </a:r>
            <a:r>
              <a:rPr lang="en-US" altLang="zh-CN" dirty="0"/>
              <a:t>bad</a:t>
            </a:r>
            <a:r>
              <a:rPr lang="zh-CN" altLang="en-US" dirty="0"/>
              <a:t> </a:t>
            </a:r>
            <a:r>
              <a:rPr lang="en-US" altLang="zh-CN" dirty="0"/>
              <a:t>intension,</a:t>
            </a:r>
            <a:r>
              <a:rPr lang="zh-CN" altLang="en-US" dirty="0"/>
              <a:t> </a:t>
            </a:r>
            <a:r>
              <a:rPr lang="en-US" altLang="zh-CN" dirty="0"/>
              <a:t>“green</a:t>
            </a:r>
            <a:r>
              <a:rPr lang="zh-CN" altLang="en-US" dirty="0"/>
              <a:t> </a:t>
            </a:r>
            <a:r>
              <a:rPr lang="en-US" altLang="zh-CN" dirty="0"/>
              <a:t>washing”.</a:t>
            </a:r>
            <a:endParaRPr dirty="0"/>
          </a:p>
        </p:txBody>
      </p:sp>
    </p:spTree>
    <p:extLst>
      <p:ext uri="{BB962C8B-B14F-4D97-AF65-F5344CB8AC3E}">
        <p14:creationId xmlns:p14="http://schemas.microsoft.com/office/powerpoint/2010/main" val="1176663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Source days sick leave: https://</a:t>
            </a:r>
            <a:r>
              <a:rPr lang="en-US" altLang="zh-CN" dirty="0" err="1"/>
              <a:t>onlinelibrary.wiley.com</a:t>
            </a:r>
            <a:r>
              <a:rPr lang="en-US" altLang="zh-CN" dirty="0"/>
              <a:t>/</a:t>
            </a:r>
            <a:r>
              <a:rPr lang="en-US" altLang="zh-CN" dirty="0" err="1"/>
              <a:t>doi</a:t>
            </a:r>
            <a:r>
              <a:rPr lang="en-US" altLang="zh-CN" dirty="0"/>
              <a:t>/abs/10.1034/j.1600-0668.2000.010004212.x</a:t>
            </a:r>
            <a:endParaRPr dirty="0"/>
          </a:p>
        </p:txBody>
      </p:sp>
    </p:spTree>
    <p:extLst>
      <p:ext uri="{BB962C8B-B14F-4D97-AF65-F5344CB8AC3E}">
        <p14:creationId xmlns:p14="http://schemas.microsoft.com/office/powerpoint/2010/main" val="17951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CEF2BA-2B6D-4545-9A1A-D7601B3CD45C}" type="slidenum">
              <a:rPr lang="en-US" smtClean="0"/>
              <a:t>25</a:t>
            </a:fld>
            <a:endParaRPr lang="en-US"/>
          </a:p>
        </p:txBody>
      </p:sp>
    </p:spTree>
    <p:extLst>
      <p:ext uri="{BB962C8B-B14F-4D97-AF65-F5344CB8AC3E}">
        <p14:creationId xmlns:p14="http://schemas.microsoft.com/office/powerpoint/2010/main" val="37650129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To</a:t>
            </a:r>
            <a:r>
              <a:rPr lang="zh-CN" altLang="en-US" dirty="0"/>
              <a:t> </a:t>
            </a:r>
            <a:r>
              <a:rPr lang="en-US" altLang="zh-CN" dirty="0"/>
              <a:t>re-cap:</a:t>
            </a:r>
            <a:r>
              <a:rPr lang="zh-CN" altLang="en-US" dirty="0"/>
              <a:t> </a:t>
            </a:r>
            <a:r>
              <a:rPr lang="en-US" altLang="zh-CN" dirty="0"/>
              <a:t>(1)</a:t>
            </a:r>
            <a:r>
              <a:rPr lang="zh-CN" altLang="en-US" dirty="0"/>
              <a:t> </a:t>
            </a:r>
            <a:r>
              <a:rPr lang="en-US" altLang="zh-CN" dirty="0"/>
              <a:t>Planet:</a:t>
            </a:r>
            <a:r>
              <a:rPr lang="zh-CN" altLang="en-US" dirty="0"/>
              <a:t> </a:t>
            </a:r>
            <a:r>
              <a:rPr lang="en-US" altLang="zh-CN" dirty="0"/>
              <a:t>we</a:t>
            </a:r>
            <a:r>
              <a:rPr lang="zh-CN" altLang="en-US" dirty="0"/>
              <a:t> </a:t>
            </a:r>
            <a:r>
              <a:rPr lang="en-US" altLang="zh-CN" dirty="0"/>
              <a:t>are</a:t>
            </a:r>
            <a:r>
              <a:rPr lang="zh-CN" altLang="en-US" dirty="0"/>
              <a:t> </a:t>
            </a:r>
            <a:r>
              <a:rPr lang="en-US" altLang="zh-CN" dirty="0"/>
              <a:t>responsible</a:t>
            </a:r>
            <a:r>
              <a:rPr lang="zh-CN" altLang="en-US" dirty="0"/>
              <a:t> </a:t>
            </a:r>
            <a:r>
              <a:rPr lang="en-US" altLang="zh-CN" dirty="0"/>
              <a:t>(36%,</a:t>
            </a:r>
            <a:r>
              <a:rPr lang="zh-CN" altLang="en-US" dirty="0"/>
              <a:t> </a:t>
            </a:r>
            <a:r>
              <a:rPr lang="en-US" altLang="zh-CN" dirty="0"/>
              <a:t>39%),</a:t>
            </a:r>
            <a:r>
              <a:rPr lang="zh-CN" altLang="en-US" dirty="0"/>
              <a:t> </a:t>
            </a:r>
            <a:r>
              <a:rPr lang="en-US" altLang="zh-CN" dirty="0"/>
              <a:t>we</a:t>
            </a:r>
            <a:r>
              <a:rPr lang="zh-CN" altLang="en-US" dirty="0"/>
              <a:t> </a:t>
            </a:r>
            <a:r>
              <a:rPr lang="en-US" altLang="zh-CN" dirty="0"/>
              <a:t>are</a:t>
            </a:r>
            <a:r>
              <a:rPr lang="zh-CN" altLang="en-US" dirty="0"/>
              <a:t> </a:t>
            </a:r>
            <a:r>
              <a:rPr lang="en-US" altLang="zh-CN" dirty="0"/>
              <a:t>the</a:t>
            </a:r>
            <a:r>
              <a:rPr lang="zh-CN" altLang="en-US" dirty="0"/>
              <a:t> </a:t>
            </a:r>
            <a:r>
              <a:rPr lang="en-US" altLang="zh-CN" dirty="0"/>
              <a:t>“target”</a:t>
            </a:r>
            <a:r>
              <a:rPr lang="zh-CN" altLang="en-US" dirty="0"/>
              <a:t> </a:t>
            </a:r>
            <a:r>
              <a:rPr lang="en-US" altLang="zh-CN" dirty="0"/>
              <a:t>(NYC,</a:t>
            </a:r>
            <a:r>
              <a:rPr lang="zh-CN" altLang="en-US" dirty="0"/>
              <a:t> </a:t>
            </a:r>
            <a:r>
              <a:rPr lang="en-US" altLang="zh-CN" dirty="0"/>
              <a:t>even</a:t>
            </a:r>
            <a:r>
              <a:rPr lang="zh-CN" altLang="en-US" dirty="0"/>
              <a:t> </a:t>
            </a:r>
            <a:r>
              <a:rPr lang="en-US" altLang="zh-CN" dirty="0"/>
              <a:t>70%,</a:t>
            </a:r>
            <a:r>
              <a:rPr lang="zh-CN" altLang="en-US" dirty="0"/>
              <a:t> </a:t>
            </a:r>
            <a:r>
              <a:rPr lang="en-US" altLang="zh-CN" dirty="0"/>
              <a:t>LL97);</a:t>
            </a:r>
            <a:r>
              <a:rPr lang="zh-CN" altLang="en-US" dirty="0"/>
              <a:t> </a:t>
            </a:r>
            <a:r>
              <a:rPr lang="en-US" altLang="zh-CN" dirty="0"/>
              <a:t>(2)</a:t>
            </a:r>
            <a:r>
              <a:rPr lang="zh-CN" altLang="en-US" dirty="0"/>
              <a:t> </a:t>
            </a:r>
            <a:r>
              <a:rPr lang="en-US" altLang="zh-CN" dirty="0"/>
              <a:t>People:</a:t>
            </a:r>
            <a:r>
              <a:rPr lang="zh-CN" altLang="en-US" dirty="0"/>
              <a:t> </a:t>
            </a:r>
            <a:r>
              <a:rPr lang="en-US" altLang="zh-CN" dirty="0"/>
              <a:t>the</a:t>
            </a:r>
            <a:r>
              <a:rPr lang="zh-CN" altLang="en-US" dirty="0"/>
              <a:t> </a:t>
            </a:r>
            <a:r>
              <a:rPr lang="en-US" altLang="zh-CN" dirty="0"/>
              <a:t>ultimate</a:t>
            </a:r>
            <a:r>
              <a:rPr lang="zh-CN" altLang="en-US" dirty="0"/>
              <a:t> </a:t>
            </a:r>
            <a:r>
              <a:rPr lang="en-US" altLang="zh-CN" dirty="0"/>
              <a:t>goal</a:t>
            </a:r>
            <a:r>
              <a:rPr lang="zh-CN" altLang="en-US" dirty="0"/>
              <a:t> </a:t>
            </a:r>
            <a:r>
              <a:rPr lang="en-US" altLang="zh-CN" dirty="0"/>
              <a:t>for</a:t>
            </a:r>
            <a:r>
              <a:rPr lang="zh-CN" altLang="en-US" dirty="0"/>
              <a:t> </a:t>
            </a:r>
            <a:r>
              <a:rPr lang="en-US" altLang="zh-CN" dirty="0"/>
              <a:t>us</a:t>
            </a:r>
            <a:r>
              <a:rPr lang="zh-CN" altLang="en-US" dirty="0"/>
              <a:t> </a:t>
            </a:r>
            <a:r>
              <a:rPr lang="en-US" altLang="zh-CN" dirty="0"/>
              <a:t>real</a:t>
            </a:r>
            <a:r>
              <a:rPr lang="zh-CN" altLang="en-US" dirty="0"/>
              <a:t> </a:t>
            </a:r>
            <a:r>
              <a:rPr lang="en-US" altLang="zh-CN" dirty="0"/>
              <a:t>estate</a:t>
            </a:r>
            <a:r>
              <a:rPr lang="zh-CN" altLang="en-US" dirty="0"/>
              <a:t> </a:t>
            </a:r>
            <a:r>
              <a:rPr lang="en-US" altLang="zh-CN" dirty="0"/>
              <a:t>industry</a:t>
            </a:r>
            <a:r>
              <a:rPr lang="zh-CN" altLang="en-US" dirty="0"/>
              <a:t> </a:t>
            </a:r>
            <a:r>
              <a:rPr lang="en-US" altLang="zh-CN" dirty="0"/>
              <a:t>is</a:t>
            </a:r>
            <a:r>
              <a:rPr lang="zh-CN" altLang="en-US" dirty="0"/>
              <a:t> </a:t>
            </a:r>
            <a:r>
              <a:rPr lang="en-US" altLang="zh-CN" dirty="0"/>
              <a:t>to</a:t>
            </a:r>
            <a:r>
              <a:rPr lang="zh-CN" altLang="en-US" dirty="0"/>
              <a:t> </a:t>
            </a:r>
            <a:r>
              <a:rPr lang="en-US" altLang="zh-CN" dirty="0"/>
              <a:t>provide</a:t>
            </a:r>
            <a:r>
              <a:rPr lang="zh-CN" altLang="en-US" dirty="0"/>
              <a:t> </a:t>
            </a:r>
            <a:r>
              <a:rPr lang="en-US" altLang="zh-CN" dirty="0"/>
              <a:t>enough</a:t>
            </a:r>
            <a:r>
              <a:rPr lang="zh-CN" altLang="en-US" dirty="0"/>
              <a:t> </a:t>
            </a:r>
            <a:r>
              <a:rPr lang="en-US" altLang="zh-CN" dirty="0"/>
              <a:t>and</a:t>
            </a:r>
            <a:r>
              <a:rPr lang="zh-CN" altLang="en-US" dirty="0"/>
              <a:t> </a:t>
            </a:r>
            <a:r>
              <a:rPr lang="en-US" altLang="zh-CN" dirty="0"/>
              <a:t>suitable</a:t>
            </a:r>
            <a:r>
              <a:rPr lang="zh-CN" altLang="en-US" dirty="0"/>
              <a:t> </a:t>
            </a:r>
            <a:r>
              <a:rPr lang="en-US" altLang="zh-CN" dirty="0"/>
              <a:t>space</a:t>
            </a:r>
            <a:r>
              <a:rPr lang="zh-CN" altLang="en-US" dirty="0"/>
              <a:t> </a:t>
            </a:r>
            <a:r>
              <a:rPr lang="en-US" altLang="zh-CN" dirty="0"/>
              <a:t>for</a:t>
            </a:r>
            <a:r>
              <a:rPr lang="zh-CN" altLang="en-US" dirty="0"/>
              <a:t> </a:t>
            </a:r>
            <a:r>
              <a:rPr lang="en-US" altLang="zh-CN" dirty="0"/>
              <a:t>live-work-play,</a:t>
            </a:r>
            <a:r>
              <a:rPr lang="zh-CN" altLang="en-US" dirty="0"/>
              <a:t> </a:t>
            </a:r>
            <a:r>
              <a:rPr lang="en-US" altLang="zh-CN" dirty="0"/>
              <a:t>cannot</a:t>
            </a:r>
            <a:r>
              <a:rPr lang="zh-CN" altLang="en-US" dirty="0"/>
              <a:t> </a:t>
            </a:r>
            <a:r>
              <a:rPr lang="en-US" altLang="zh-CN" dirty="0"/>
              <a:t>just</a:t>
            </a:r>
            <a:r>
              <a:rPr lang="zh-CN" altLang="en-US" dirty="0"/>
              <a:t> </a:t>
            </a:r>
            <a:r>
              <a:rPr lang="en-US" altLang="zh-CN" dirty="0"/>
              <a:t>be</a:t>
            </a:r>
            <a:r>
              <a:rPr lang="zh-CN" altLang="en-US" dirty="0"/>
              <a:t> </a:t>
            </a:r>
            <a:r>
              <a:rPr lang="en-US" altLang="zh-CN" dirty="0"/>
              <a:t>very</a:t>
            </a:r>
            <a:r>
              <a:rPr lang="zh-CN" altLang="en-US" dirty="0"/>
              <a:t> </a:t>
            </a:r>
            <a:r>
              <a:rPr lang="en-US" altLang="zh-CN" dirty="0"/>
              <a:t>tiny</a:t>
            </a:r>
            <a:r>
              <a:rPr lang="zh-CN" altLang="en-US" dirty="0"/>
              <a:t> </a:t>
            </a:r>
            <a:r>
              <a:rPr lang="en-US" altLang="zh-CN" dirty="0"/>
              <a:t>rooms</a:t>
            </a:r>
            <a:r>
              <a:rPr lang="zh-CN" altLang="en-US" dirty="0"/>
              <a:t> </a:t>
            </a:r>
            <a:r>
              <a:rPr lang="en-US" altLang="zh-CN" dirty="0"/>
              <a:t>with</a:t>
            </a:r>
            <a:r>
              <a:rPr lang="zh-CN" altLang="en-US" dirty="0"/>
              <a:t> </a:t>
            </a:r>
            <a:r>
              <a:rPr lang="en-US" altLang="zh-CN" dirty="0"/>
              <a:t>no</a:t>
            </a:r>
            <a:r>
              <a:rPr lang="zh-CN" altLang="en-US" dirty="0"/>
              <a:t> </a:t>
            </a:r>
            <a:r>
              <a:rPr lang="en-US" altLang="zh-CN" dirty="0"/>
              <a:t>windows</a:t>
            </a:r>
            <a:r>
              <a:rPr lang="zh-CN" altLang="en-US" dirty="0"/>
              <a:t> </a:t>
            </a:r>
            <a:r>
              <a:rPr lang="en-US" altLang="zh-CN" dirty="0"/>
              <a:t>and</a:t>
            </a:r>
            <a:r>
              <a:rPr lang="zh-CN" altLang="en-US" dirty="0"/>
              <a:t> </a:t>
            </a:r>
            <a:r>
              <a:rPr lang="en-US" altLang="zh-CN" dirty="0"/>
              <a:t>tight</a:t>
            </a:r>
            <a:r>
              <a:rPr lang="zh-CN" altLang="en-US" dirty="0"/>
              <a:t> </a:t>
            </a:r>
            <a:r>
              <a:rPr lang="en-US" altLang="zh-CN" dirty="0"/>
              <a:t>insulation.</a:t>
            </a:r>
            <a:r>
              <a:rPr lang="zh-CN" altLang="en-US" dirty="0"/>
              <a:t> </a:t>
            </a:r>
            <a:r>
              <a:rPr lang="en-US" altLang="zh-CN" dirty="0"/>
              <a:t>Also,</a:t>
            </a:r>
            <a:r>
              <a:rPr lang="zh-CN" altLang="en-US" dirty="0"/>
              <a:t> </a:t>
            </a:r>
            <a:r>
              <a:rPr lang="en-US" altLang="zh-CN" dirty="0"/>
              <a:t>the</a:t>
            </a:r>
            <a:r>
              <a:rPr lang="zh-CN" altLang="en-US" dirty="0"/>
              <a:t> </a:t>
            </a:r>
            <a:r>
              <a:rPr lang="en-US" altLang="zh-CN" dirty="0"/>
              <a:t>turning</a:t>
            </a:r>
            <a:r>
              <a:rPr lang="zh-CN" altLang="en-US" dirty="0"/>
              <a:t> </a:t>
            </a:r>
            <a:r>
              <a:rPr lang="en-US" altLang="zh-CN" dirty="0"/>
              <a:t>point</a:t>
            </a:r>
            <a:r>
              <a:rPr lang="zh-CN" altLang="en-US" dirty="0"/>
              <a:t> </a:t>
            </a:r>
            <a:r>
              <a:rPr lang="en-US" altLang="zh-CN" dirty="0"/>
              <a:t>in</a:t>
            </a:r>
            <a:r>
              <a:rPr lang="zh-CN" altLang="en-US" dirty="0"/>
              <a:t> </a:t>
            </a:r>
            <a:r>
              <a:rPr lang="en-US" altLang="zh-CN" dirty="0"/>
              <a:t>the</a:t>
            </a:r>
            <a:r>
              <a:rPr lang="zh-CN" altLang="en-US" dirty="0"/>
              <a:t> </a:t>
            </a:r>
            <a:r>
              <a:rPr lang="en-US" altLang="zh-CN" dirty="0"/>
              <a:t>EKC,</a:t>
            </a:r>
            <a:r>
              <a:rPr lang="zh-CN" altLang="en-US" dirty="0"/>
              <a:t> </a:t>
            </a:r>
            <a:r>
              <a:rPr lang="en-US" altLang="zh-CN" dirty="0"/>
              <a:t>is</a:t>
            </a:r>
            <a:r>
              <a:rPr lang="zh-CN" altLang="en-US" dirty="0"/>
              <a:t> </a:t>
            </a:r>
            <a:r>
              <a:rPr lang="en-US" altLang="zh-CN" dirty="0"/>
              <a:t>the</a:t>
            </a:r>
            <a:r>
              <a:rPr lang="zh-CN" altLang="en-US" dirty="0"/>
              <a:t> </a:t>
            </a:r>
            <a:r>
              <a:rPr lang="en-US" altLang="zh-CN" dirty="0"/>
              <a:t>bottom</a:t>
            </a:r>
            <a:r>
              <a:rPr lang="zh-CN" altLang="en-US" dirty="0"/>
              <a:t> </a:t>
            </a:r>
            <a:r>
              <a:rPr lang="en-US" altLang="zh-CN" dirty="0"/>
              <a:t>up</a:t>
            </a:r>
            <a:r>
              <a:rPr lang="zh-CN" altLang="en-US" dirty="0"/>
              <a:t> </a:t>
            </a:r>
            <a:r>
              <a:rPr lang="en-US" altLang="zh-CN" dirty="0"/>
              <a:t>demand</a:t>
            </a:r>
            <a:r>
              <a:rPr lang="zh-CN" altLang="en-US" dirty="0"/>
              <a:t> </a:t>
            </a:r>
            <a:r>
              <a:rPr lang="en-US" altLang="zh-CN" dirty="0"/>
              <a:t>push.</a:t>
            </a:r>
            <a:r>
              <a:rPr lang="zh-CN" altLang="en-US" dirty="0"/>
              <a:t> </a:t>
            </a:r>
            <a:r>
              <a:rPr lang="en-US" altLang="zh-CN" dirty="0"/>
              <a:t>(3)</a:t>
            </a:r>
            <a:r>
              <a:rPr lang="zh-CN" altLang="en-US" dirty="0"/>
              <a:t> </a:t>
            </a:r>
            <a:r>
              <a:rPr lang="en-US" altLang="zh-CN" dirty="0"/>
              <a:t>But</a:t>
            </a:r>
            <a:r>
              <a:rPr lang="zh-CN" altLang="en-US" dirty="0"/>
              <a:t> </a:t>
            </a:r>
            <a:r>
              <a:rPr lang="en-US" altLang="zh-CN" dirty="0"/>
              <a:t>we</a:t>
            </a:r>
            <a:r>
              <a:rPr lang="zh-CN" altLang="en-US" dirty="0"/>
              <a:t> </a:t>
            </a:r>
            <a:r>
              <a:rPr lang="en-US" altLang="zh-CN" dirty="0"/>
              <a:t>cannot</a:t>
            </a:r>
            <a:r>
              <a:rPr lang="zh-CN" altLang="en-US" dirty="0"/>
              <a:t> </a:t>
            </a:r>
            <a:r>
              <a:rPr lang="en-US" altLang="zh-CN" dirty="0"/>
              <a:t>only</a:t>
            </a:r>
            <a:r>
              <a:rPr lang="zh-CN" altLang="en-US" dirty="0"/>
              <a:t> </a:t>
            </a:r>
            <a:r>
              <a:rPr lang="en-US" altLang="zh-CN" dirty="0"/>
              <a:t>have</a:t>
            </a:r>
            <a:r>
              <a:rPr lang="zh-CN" altLang="en-US" dirty="0"/>
              <a:t> </a:t>
            </a:r>
            <a:r>
              <a:rPr lang="en-US" altLang="zh-CN" dirty="0"/>
              <a:t>dream</a:t>
            </a:r>
            <a:r>
              <a:rPr lang="zh-CN" altLang="en-US" dirty="0"/>
              <a:t> </a:t>
            </a:r>
            <a:r>
              <a:rPr lang="en-US" altLang="zh-CN" dirty="0"/>
              <a:t>without</a:t>
            </a:r>
            <a:r>
              <a:rPr lang="zh-CN" altLang="en-US" dirty="0"/>
              <a:t> </a:t>
            </a:r>
            <a:r>
              <a:rPr lang="en-US" altLang="zh-CN" dirty="0"/>
              <a:t>a</a:t>
            </a:r>
            <a:r>
              <a:rPr lang="zh-CN" altLang="en-US" dirty="0"/>
              <a:t> </a:t>
            </a:r>
            <a:r>
              <a:rPr lang="en-US" altLang="zh-CN" dirty="0"/>
              <a:t>sound</a:t>
            </a:r>
            <a:r>
              <a:rPr lang="zh-CN" altLang="en-US" dirty="0"/>
              <a:t> </a:t>
            </a:r>
            <a:r>
              <a:rPr lang="en-US" altLang="zh-CN" dirty="0"/>
              <a:t>business</a:t>
            </a:r>
            <a:r>
              <a:rPr lang="zh-CN" altLang="en-US" dirty="0"/>
              <a:t> </a:t>
            </a:r>
            <a:r>
              <a:rPr lang="en-US" altLang="zh-CN" dirty="0"/>
              <a:t>strategy.</a:t>
            </a:r>
            <a:r>
              <a:rPr lang="zh-CN" altLang="en-US" dirty="0"/>
              <a:t> </a:t>
            </a:r>
            <a:r>
              <a:rPr lang="en-US" altLang="zh-CN" dirty="0"/>
              <a:t>Real</a:t>
            </a:r>
            <a:r>
              <a:rPr lang="zh-CN" altLang="en-US" dirty="0"/>
              <a:t> </a:t>
            </a:r>
            <a:r>
              <a:rPr lang="en-US" altLang="zh-CN" dirty="0"/>
              <a:t>estate</a:t>
            </a:r>
            <a:r>
              <a:rPr lang="zh-CN" altLang="en-US" dirty="0"/>
              <a:t> </a:t>
            </a:r>
            <a:r>
              <a:rPr lang="en-US" altLang="zh-CN" dirty="0"/>
              <a:t>developers</a:t>
            </a:r>
            <a:r>
              <a:rPr lang="zh-CN" altLang="en-US" dirty="0"/>
              <a:t> </a:t>
            </a:r>
            <a:r>
              <a:rPr lang="en-US" altLang="zh-CN" dirty="0"/>
              <a:t>and</a:t>
            </a:r>
            <a:r>
              <a:rPr lang="zh-CN" altLang="en-US" dirty="0"/>
              <a:t> </a:t>
            </a:r>
            <a:r>
              <a:rPr lang="en-US" altLang="zh-CN" dirty="0"/>
              <a:t>investors</a:t>
            </a:r>
            <a:r>
              <a:rPr lang="zh-CN" altLang="en-US" dirty="0"/>
              <a:t> </a:t>
            </a:r>
            <a:r>
              <a:rPr lang="en-US" altLang="zh-CN" dirty="0"/>
              <a:t>need</a:t>
            </a:r>
            <a:r>
              <a:rPr lang="zh-CN" altLang="en-US" dirty="0"/>
              <a:t> </a:t>
            </a:r>
            <a:r>
              <a:rPr lang="en-US" altLang="zh-CN" dirty="0"/>
              <a:t>to</a:t>
            </a:r>
            <a:r>
              <a:rPr lang="zh-CN" altLang="en-US" dirty="0"/>
              <a:t> </a:t>
            </a:r>
            <a:r>
              <a:rPr lang="en-US" altLang="zh-CN" dirty="0"/>
              <a:t>make</a:t>
            </a:r>
            <a:r>
              <a:rPr lang="zh-CN" altLang="en-US" dirty="0"/>
              <a:t> </a:t>
            </a:r>
            <a:r>
              <a:rPr lang="en-US" altLang="zh-CN" dirty="0"/>
              <a:t>money.</a:t>
            </a:r>
            <a:r>
              <a:rPr lang="zh-CN" altLang="en-US" dirty="0"/>
              <a:t> </a:t>
            </a:r>
            <a:r>
              <a:rPr lang="en-US" altLang="zh-CN" dirty="0"/>
              <a:t>Crucial</a:t>
            </a:r>
            <a:r>
              <a:rPr lang="zh-CN" altLang="en-US" dirty="0"/>
              <a:t> </a:t>
            </a:r>
            <a:r>
              <a:rPr lang="en-US" altLang="zh-CN" dirty="0"/>
              <a:t>for</a:t>
            </a:r>
            <a:r>
              <a:rPr lang="zh-CN" altLang="en-US" dirty="0"/>
              <a:t> </a:t>
            </a:r>
            <a:r>
              <a:rPr lang="en-US" altLang="zh-CN" dirty="0"/>
              <a:t>the</a:t>
            </a:r>
            <a:r>
              <a:rPr lang="zh-CN" altLang="en-US" dirty="0"/>
              <a:t> </a:t>
            </a:r>
            <a:r>
              <a:rPr lang="en-US" altLang="zh-CN" dirty="0"/>
              <a:t>private</a:t>
            </a:r>
            <a:r>
              <a:rPr lang="zh-CN" altLang="en-US" dirty="0"/>
              <a:t> </a:t>
            </a:r>
            <a:r>
              <a:rPr lang="en-US" altLang="zh-CN" dirty="0"/>
              <a:t>sector</a:t>
            </a:r>
            <a:r>
              <a:rPr lang="zh-CN" altLang="en-US" dirty="0"/>
              <a:t> </a:t>
            </a:r>
            <a:r>
              <a:rPr lang="en-US" altLang="zh-CN" dirty="0"/>
              <a:t>(80%).</a:t>
            </a:r>
          </a:p>
          <a:p>
            <a:pPr marL="0" lvl="0" indent="0" algn="l" rtl="0">
              <a:spcBef>
                <a:spcPts val="0"/>
              </a:spcBef>
              <a:spcAft>
                <a:spcPts val="0"/>
              </a:spcAft>
              <a:buNone/>
            </a:pPr>
            <a:endParaRPr lang="en-US" dirty="0"/>
          </a:p>
          <a:p>
            <a:pPr marL="0" lvl="0" indent="0" algn="l" rtl="0">
              <a:spcBef>
                <a:spcPts val="0"/>
              </a:spcBef>
              <a:spcAft>
                <a:spcPts val="0"/>
              </a:spcAft>
              <a:buNone/>
            </a:pPr>
            <a:r>
              <a:rPr lang="en-US" altLang="zh-CN" dirty="0"/>
              <a:t>We</a:t>
            </a:r>
            <a:r>
              <a:rPr lang="zh-CN" altLang="en-US" dirty="0"/>
              <a:t> </a:t>
            </a:r>
            <a:r>
              <a:rPr lang="en-US" altLang="zh-CN" dirty="0"/>
              <a:t>know</a:t>
            </a:r>
            <a:r>
              <a:rPr lang="zh-CN" altLang="en-US" dirty="0"/>
              <a:t> </a:t>
            </a:r>
            <a:r>
              <a:rPr lang="en-US" altLang="zh-CN" dirty="0"/>
              <a:t>the</a:t>
            </a:r>
            <a:r>
              <a:rPr lang="zh-CN" altLang="en-US" dirty="0"/>
              <a:t> </a:t>
            </a:r>
            <a:r>
              <a:rPr lang="en-US" altLang="zh-CN" dirty="0"/>
              <a:t>win-win-win</a:t>
            </a:r>
            <a:r>
              <a:rPr lang="zh-CN" altLang="en-US" dirty="0"/>
              <a:t> </a:t>
            </a:r>
            <a:r>
              <a:rPr lang="en-US" altLang="zh-CN" dirty="0"/>
              <a:t>is</a:t>
            </a:r>
            <a:r>
              <a:rPr lang="zh-CN" altLang="en-US" dirty="0"/>
              <a:t> </a:t>
            </a:r>
            <a:r>
              <a:rPr lang="en-US" altLang="zh-CN" dirty="0"/>
              <a:t>possible,</a:t>
            </a:r>
            <a:r>
              <a:rPr lang="zh-CN" altLang="en-US" dirty="0"/>
              <a:t> </a:t>
            </a:r>
            <a:r>
              <a:rPr lang="en-US" altLang="zh-CN" dirty="0"/>
              <a:t>the</a:t>
            </a:r>
            <a:r>
              <a:rPr lang="zh-CN" altLang="en-US" dirty="0"/>
              <a:t> </a:t>
            </a:r>
            <a:r>
              <a:rPr lang="en-US" altLang="zh-CN" dirty="0"/>
              <a:t>intersection</a:t>
            </a:r>
            <a:r>
              <a:rPr lang="zh-CN" altLang="en-US" dirty="0"/>
              <a:t> </a:t>
            </a:r>
            <a:r>
              <a:rPr lang="en-US" altLang="zh-CN" dirty="0"/>
              <a:t>is</a:t>
            </a:r>
            <a:r>
              <a:rPr lang="zh-CN" altLang="en-US" dirty="0"/>
              <a:t> </a:t>
            </a:r>
            <a:r>
              <a:rPr lang="en-US" altLang="zh-CN" dirty="0"/>
              <a:t>the</a:t>
            </a:r>
            <a:r>
              <a:rPr lang="zh-CN" altLang="en-US" dirty="0"/>
              <a:t> </a:t>
            </a:r>
            <a:r>
              <a:rPr lang="en-US" altLang="zh-CN" dirty="0"/>
              <a:t>real</a:t>
            </a:r>
            <a:r>
              <a:rPr lang="zh-CN" altLang="en-US" dirty="0"/>
              <a:t> </a:t>
            </a:r>
            <a:r>
              <a:rPr lang="en-US" altLang="zh-CN" dirty="0"/>
              <a:t>sustainability.</a:t>
            </a:r>
            <a:r>
              <a:rPr lang="zh-CN" altLang="en-US" dirty="0"/>
              <a:t> </a:t>
            </a:r>
            <a:r>
              <a:rPr lang="en-US" altLang="zh-CN" dirty="0"/>
              <a:t>Shared</a:t>
            </a:r>
            <a:r>
              <a:rPr lang="zh-CN" altLang="en-US" dirty="0"/>
              <a:t> </a:t>
            </a:r>
            <a:r>
              <a:rPr lang="en-US" altLang="zh-CN" dirty="0"/>
              <a:t>values.</a:t>
            </a:r>
            <a:r>
              <a:rPr lang="zh-CN" altLang="en-US" dirty="0"/>
              <a:t> </a:t>
            </a:r>
            <a:r>
              <a:rPr lang="en-US" altLang="zh-CN" dirty="0"/>
              <a:t>But,</a:t>
            </a:r>
            <a:r>
              <a:rPr lang="zh-CN" altLang="en-US" dirty="0"/>
              <a:t> </a:t>
            </a:r>
            <a:r>
              <a:rPr lang="en-US" altLang="zh-CN" dirty="0"/>
              <a:t>due</a:t>
            </a:r>
            <a:r>
              <a:rPr lang="zh-CN" altLang="en-US" dirty="0"/>
              <a:t> </a:t>
            </a:r>
            <a:r>
              <a:rPr lang="en-US" altLang="zh-CN" dirty="0"/>
              <a:t>to</a:t>
            </a:r>
            <a:r>
              <a:rPr lang="zh-CN" altLang="en-US" dirty="0"/>
              <a:t> </a:t>
            </a:r>
            <a:r>
              <a:rPr lang="en-US" altLang="zh-CN" dirty="0"/>
              <a:t>the</a:t>
            </a:r>
            <a:r>
              <a:rPr lang="zh-CN" altLang="en-US" dirty="0"/>
              <a:t> </a:t>
            </a:r>
            <a:r>
              <a:rPr lang="en-US" altLang="zh-CN" dirty="0"/>
              <a:t>capability</a:t>
            </a:r>
            <a:r>
              <a:rPr lang="zh-CN" altLang="en-US" dirty="0"/>
              <a:t> </a:t>
            </a:r>
            <a:r>
              <a:rPr lang="en-US" altLang="zh-CN" dirty="0"/>
              <a:t>gap,</a:t>
            </a:r>
            <a:r>
              <a:rPr lang="zh-CN" altLang="en-US" dirty="0"/>
              <a:t> </a:t>
            </a:r>
            <a:r>
              <a:rPr lang="en-US" altLang="zh-CN" dirty="0"/>
              <a:t>or</a:t>
            </a:r>
            <a:r>
              <a:rPr lang="zh-CN" altLang="en-US" dirty="0"/>
              <a:t> </a:t>
            </a:r>
            <a:r>
              <a:rPr lang="en-US" altLang="zh-CN" dirty="0"/>
              <a:t>market</a:t>
            </a:r>
            <a:r>
              <a:rPr lang="zh-CN" altLang="en-US" dirty="0"/>
              <a:t> </a:t>
            </a:r>
            <a:r>
              <a:rPr lang="en-US" altLang="zh-CN" dirty="0"/>
              <a:t>failures,</a:t>
            </a:r>
            <a:r>
              <a:rPr lang="zh-CN" altLang="en-US" dirty="0"/>
              <a:t> </a:t>
            </a:r>
            <a:r>
              <a:rPr lang="en-US" altLang="zh-CN" dirty="0"/>
              <a:t>these</a:t>
            </a:r>
            <a:r>
              <a:rPr lang="zh-CN" altLang="en-US" dirty="0"/>
              <a:t> </a:t>
            </a:r>
            <a:r>
              <a:rPr lang="en-US" altLang="zh-CN" dirty="0"/>
              <a:t>three</a:t>
            </a:r>
            <a:r>
              <a:rPr lang="zh-CN" altLang="en-US" dirty="0"/>
              <a:t> </a:t>
            </a:r>
            <a:r>
              <a:rPr lang="en-US" altLang="zh-CN" dirty="0"/>
              <a:t>bubbles</a:t>
            </a:r>
            <a:r>
              <a:rPr lang="zh-CN" altLang="en-US" dirty="0"/>
              <a:t> </a:t>
            </a:r>
            <a:r>
              <a:rPr lang="en-US" altLang="zh-CN" dirty="0"/>
              <a:t>won’t</a:t>
            </a:r>
            <a:r>
              <a:rPr lang="zh-CN" altLang="en-US" dirty="0"/>
              <a:t> </a:t>
            </a:r>
            <a:r>
              <a:rPr lang="en-US" altLang="zh-CN" dirty="0"/>
              <a:t>intersect.</a:t>
            </a:r>
            <a:r>
              <a:rPr lang="zh-CN" altLang="en-US" dirty="0"/>
              <a:t> </a:t>
            </a:r>
            <a:r>
              <a:rPr lang="en-US" altLang="zh-CN" dirty="0"/>
              <a:t>With</a:t>
            </a:r>
            <a:r>
              <a:rPr lang="zh-CN" altLang="en-US" dirty="0"/>
              <a:t> </a:t>
            </a:r>
            <a:r>
              <a:rPr lang="en-US" altLang="zh-CN" dirty="0"/>
              <a:t>good</a:t>
            </a:r>
            <a:r>
              <a:rPr lang="zh-CN" altLang="en-US" dirty="0"/>
              <a:t> </a:t>
            </a:r>
            <a:r>
              <a:rPr lang="en-US" altLang="zh-CN" dirty="0"/>
              <a:t>intension,</a:t>
            </a:r>
            <a:r>
              <a:rPr lang="zh-CN" altLang="en-US" dirty="0"/>
              <a:t> </a:t>
            </a:r>
            <a:r>
              <a:rPr lang="en-US" altLang="zh-CN" dirty="0"/>
              <a:t>but</a:t>
            </a:r>
            <a:r>
              <a:rPr lang="zh-CN" altLang="en-US" dirty="0"/>
              <a:t> </a:t>
            </a:r>
            <a:r>
              <a:rPr lang="en-US" altLang="zh-CN" dirty="0"/>
              <a:t>constrained</a:t>
            </a:r>
            <a:r>
              <a:rPr lang="zh-CN" altLang="en-US" dirty="0"/>
              <a:t> </a:t>
            </a:r>
            <a:r>
              <a:rPr lang="en-US" altLang="zh-CN" dirty="0"/>
              <a:t>capability;</a:t>
            </a:r>
            <a:r>
              <a:rPr lang="zh-CN" altLang="en-US" dirty="0"/>
              <a:t> </a:t>
            </a:r>
            <a:r>
              <a:rPr lang="en-US" altLang="zh-CN" dirty="0"/>
              <a:t>or</a:t>
            </a:r>
            <a:r>
              <a:rPr lang="zh-CN" altLang="en-US" dirty="0"/>
              <a:t> </a:t>
            </a:r>
            <a:r>
              <a:rPr lang="en-US" altLang="zh-CN" dirty="0"/>
              <a:t>with</a:t>
            </a:r>
            <a:r>
              <a:rPr lang="zh-CN" altLang="en-US" dirty="0"/>
              <a:t> </a:t>
            </a:r>
            <a:r>
              <a:rPr lang="en-US" altLang="zh-CN" dirty="0"/>
              <a:t>bad</a:t>
            </a:r>
            <a:r>
              <a:rPr lang="zh-CN" altLang="en-US" dirty="0"/>
              <a:t> </a:t>
            </a:r>
            <a:r>
              <a:rPr lang="en-US" altLang="zh-CN" dirty="0"/>
              <a:t>intension,</a:t>
            </a:r>
            <a:r>
              <a:rPr lang="zh-CN" altLang="en-US" dirty="0"/>
              <a:t> </a:t>
            </a:r>
            <a:r>
              <a:rPr lang="en-US" altLang="zh-CN" dirty="0"/>
              <a:t>“green</a:t>
            </a:r>
            <a:r>
              <a:rPr lang="zh-CN" altLang="en-US" dirty="0"/>
              <a:t> </a:t>
            </a:r>
            <a:r>
              <a:rPr lang="en-US" altLang="zh-CN" dirty="0"/>
              <a:t>washing”.</a:t>
            </a:r>
            <a:endParaRPr dirty="0"/>
          </a:p>
        </p:txBody>
      </p:sp>
    </p:spTree>
    <p:extLst>
      <p:ext uri="{BB962C8B-B14F-4D97-AF65-F5344CB8AC3E}">
        <p14:creationId xmlns:p14="http://schemas.microsoft.com/office/powerpoint/2010/main" val="1728446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To</a:t>
            </a:r>
            <a:r>
              <a:rPr lang="zh-CN" altLang="en-US" dirty="0"/>
              <a:t> </a:t>
            </a:r>
            <a:r>
              <a:rPr lang="en-US" altLang="zh-CN" dirty="0"/>
              <a:t>re-cap:</a:t>
            </a:r>
            <a:r>
              <a:rPr lang="zh-CN" altLang="en-US" dirty="0"/>
              <a:t> </a:t>
            </a:r>
            <a:r>
              <a:rPr lang="en-US" altLang="zh-CN" dirty="0"/>
              <a:t>(1)</a:t>
            </a:r>
            <a:r>
              <a:rPr lang="zh-CN" altLang="en-US" dirty="0"/>
              <a:t> </a:t>
            </a:r>
            <a:r>
              <a:rPr lang="en-US" altLang="zh-CN" dirty="0"/>
              <a:t>Planet:</a:t>
            </a:r>
            <a:r>
              <a:rPr lang="zh-CN" altLang="en-US" dirty="0"/>
              <a:t> </a:t>
            </a:r>
            <a:r>
              <a:rPr lang="en-US" altLang="zh-CN" dirty="0"/>
              <a:t>we</a:t>
            </a:r>
            <a:r>
              <a:rPr lang="zh-CN" altLang="en-US" dirty="0"/>
              <a:t> </a:t>
            </a:r>
            <a:r>
              <a:rPr lang="en-US" altLang="zh-CN" dirty="0"/>
              <a:t>are</a:t>
            </a:r>
            <a:r>
              <a:rPr lang="zh-CN" altLang="en-US" dirty="0"/>
              <a:t> </a:t>
            </a:r>
            <a:r>
              <a:rPr lang="en-US" altLang="zh-CN" dirty="0"/>
              <a:t>responsible</a:t>
            </a:r>
            <a:r>
              <a:rPr lang="zh-CN" altLang="en-US" dirty="0"/>
              <a:t> </a:t>
            </a:r>
            <a:r>
              <a:rPr lang="en-US" altLang="zh-CN" dirty="0"/>
              <a:t>(36%,</a:t>
            </a:r>
            <a:r>
              <a:rPr lang="zh-CN" altLang="en-US" dirty="0"/>
              <a:t> </a:t>
            </a:r>
            <a:r>
              <a:rPr lang="en-US" altLang="zh-CN" dirty="0"/>
              <a:t>39%),</a:t>
            </a:r>
            <a:r>
              <a:rPr lang="zh-CN" altLang="en-US" dirty="0"/>
              <a:t> </a:t>
            </a:r>
            <a:r>
              <a:rPr lang="en-US" altLang="zh-CN" dirty="0"/>
              <a:t>we</a:t>
            </a:r>
            <a:r>
              <a:rPr lang="zh-CN" altLang="en-US" dirty="0"/>
              <a:t> </a:t>
            </a:r>
            <a:r>
              <a:rPr lang="en-US" altLang="zh-CN" dirty="0"/>
              <a:t>are</a:t>
            </a:r>
            <a:r>
              <a:rPr lang="zh-CN" altLang="en-US" dirty="0"/>
              <a:t> </a:t>
            </a:r>
            <a:r>
              <a:rPr lang="en-US" altLang="zh-CN" dirty="0"/>
              <a:t>the</a:t>
            </a:r>
            <a:r>
              <a:rPr lang="zh-CN" altLang="en-US" dirty="0"/>
              <a:t> </a:t>
            </a:r>
            <a:r>
              <a:rPr lang="en-US" altLang="zh-CN" dirty="0"/>
              <a:t>“target”</a:t>
            </a:r>
            <a:r>
              <a:rPr lang="zh-CN" altLang="en-US" dirty="0"/>
              <a:t> </a:t>
            </a:r>
            <a:r>
              <a:rPr lang="en-US" altLang="zh-CN" dirty="0"/>
              <a:t>(NYC,</a:t>
            </a:r>
            <a:r>
              <a:rPr lang="zh-CN" altLang="en-US" dirty="0"/>
              <a:t> </a:t>
            </a:r>
            <a:r>
              <a:rPr lang="en-US" altLang="zh-CN" dirty="0"/>
              <a:t>even</a:t>
            </a:r>
            <a:r>
              <a:rPr lang="zh-CN" altLang="en-US" dirty="0"/>
              <a:t> </a:t>
            </a:r>
            <a:r>
              <a:rPr lang="en-US" altLang="zh-CN" dirty="0"/>
              <a:t>70%,</a:t>
            </a:r>
            <a:r>
              <a:rPr lang="zh-CN" altLang="en-US" dirty="0"/>
              <a:t> </a:t>
            </a:r>
            <a:r>
              <a:rPr lang="en-US" altLang="zh-CN" dirty="0"/>
              <a:t>LL97);</a:t>
            </a:r>
            <a:r>
              <a:rPr lang="zh-CN" altLang="en-US" dirty="0"/>
              <a:t> </a:t>
            </a:r>
            <a:r>
              <a:rPr lang="en-US" altLang="zh-CN" dirty="0"/>
              <a:t>(2)</a:t>
            </a:r>
            <a:r>
              <a:rPr lang="zh-CN" altLang="en-US" dirty="0"/>
              <a:t> </a:t>
            </a:r>
            <a:r>
              <a:rPr lang="en-US" altLang="zh-CN" dirty="0"/>
              <a:t>People:</a:t>
            </a:r>
            <a:r>
              <a:rPr lang="zh-CN" altLang="en-US" dirty="0"/>
              <a:t> </a:t>
            </a:r>
            <a:r>
              <a:rPr lang="en-US" altLang="zh-CN" dirty="0"/>
              <a:t>the</a:t>
            </a:r>
            <a:r>
              <a:rPr lang="zh-CN" altLang="en-US" dirty="0"/>
              <a:t> </a:t>
            </a:r>
            <a:r>
              <a:rPr lang="en-US" altLang="zh-CN" dirty="0"/>
              <a:t>ultimate</a:t>
            </a:r>
            <a:r>
              <a:rPr lang="zh-CN" altLang="en-US" dirty="0"/>
              <a:t> </a:t>
            </a:r>
            <a:r>
              <a:rPr lang="en-US" altLang="zh-CN" dirty="0"/>
              <a:t>goal</a:t>
            </a:r>
            <a:r>
              <a:rPr lang="zh-CN" altLang="en-US" dirty="0"/>
              <a:t> </a:t>
            </a:r>
            <a:r>
              <a:rPr lang="en-US" altLang="zh-CN" dirty="0"/>
              <a:t>for</a:t>
            </a:r>
            <a:r>
              <a:rPr lang="zh-CN" altLang="en-US" dirty="0"/>
              <a:t> </a:t>
            </a:r>
            <a:r>
              <a:rPr lang="en-US" altLang="zh-CN" dirty="0"/>
              <a:t>us</a:t>
            </a:r>
            <a:r>
              <a:rPr lang="zh-CN" altLang="en-US" dirty="0"/>
              <a:t> </a:t>
            </a:r>
            <a:r>
              <a:rPr lang="en-US" altLang="zh-CN" dirty="0"/>
              <a:t>real</a:t>
            </a:r>
            <a:r>
              <a:rPr lang="zh-CN" altLang="en-US" dirty="0"/>
              <a:t> </a:t>
            </a:r>
            <a:r>
              <a:rPr lang="en-US" altLang="zh-CN" dirty="0"/>
              <a:t>estate</a:t>
            </a:r>
            <a:r>
              <a:rPr lang="zh-CN" altLang="en-US" dirty="0"/>
              <a:t> </a:t>
            </a:r>
            <a:r>
              <a:rPr lang="en-US" altLang="zh-CN" dirty="0"/>
              <a:t>industry</a:t>
            </a:r>
            <a:r>
              <a:rPr lang="zh-CN" altLang="en-US" dirty="0"/>
              <a:t> </a:t>
            </a:r>
            <a:r>
              <a:rPr lang="en-US" altLang="zh-CN" dirty="0"/>
              <a:t>is</a:t>
            </a:r>
            <a:r>
              <a:rPr lang="zh-CN" altLang="en-US" dirty="0"/>
              <a:t> </a:t>
            </a:r>
            <a:r>
              <a:rPr lang="en-US" altLang="zh-CN" dirty="0"/>
              <a:t>to</a:t>
            </a:r>
            <a:r>
              <a:rPr lang="zh-CN" altLang="en-US" dirty="0"/>
              <a:t> </a:t>
            </a:r>
            <a:r>
              <a:rPr lang="en-US" altLang="zh-CN" dirty="0"/>
              <a:t>provide</a:t>
            </a:r>
            <a:r>
              <a:rPr lang="zh-CN" altLang="en-US" dirty="0"/>
              <a:t> </a:t>
            </a:r>
            <a:r>
              <a:rPr lang="en-US" altLang="zh-CN" dirty="0"/>
              <a:t>enough</a:t>
            </a:r>
            <a:r>
              <a:rPr lang="zh-CN" altLang="en-US" dirty="0"/>
              <a:t> </a:t>
            </a:r>
            <a:r>
              <a:rPr lang="en-US" altLang="zh-CN" dirty="0"/>
              <a:t>and</a:t>
            </a:r>
            <a:r>
              <a:rPr lang="zh-CN" altLang="en-US" dirty="0"/>
              <a:t> </a:t>
            </a:r>
            <a:r>
              <a:rPr lang="en-US" altLang="zh-CN" dirty="0"/>
              <a:t>suitable</a:t>
            </a:r>
            <a:r>
              <a:rPr lang="zh-CN" altLang="en-US" dirty="0"/>
              <a:t> </a:t>
            </a:r>
            <a:r>
              <a:rPr lang="en-US" altLang="zh-CN" dirty="0"/>
              <a:t>space</a:t>
            </a:r>
            <a:r>
              <a:rPr lang="zh-CN" altLang="en-US" dirty="0"/>
              <a:t> </a:t>
            </a:r>
            <a:r>
              <a:rPr lang="en-US" altLang="zh-CN" dirty="0"/>
              <a:t>for</a:t>
            </a:r>
            <a:r>
              <a:rPr lang="zh-CN" altLang="en-US" dirty="0"/>
              <a:t> </a:t>
            </a:r>
            <a:r>
              <a:rPr lang="en-US" altLang="zh-CN" dirty="0"/>
              <a:t>live-work-play,</a:t>
            </a:r>
            <a:r>
              <a:rPr lang="zh-CN" altLang="en-US" dirty="0"/>
              <a:t> </a:t>
            </a:r>
            <a:r>
              <a:rPr lang="en-US" altLang="zh-CN" dirty="0"/>
              <a:t>cannot</a:t>
            </a:r>
            <a:r>
              <a:rPr lang="zh-CN" altLang="en-US" dirty="0"/>
              <a:t> </a:t>
            </a:r>
            <a:r>
              <a:rPr lang="en-US" altLang="zh-CN" dirty="0"/>
              <a:t>just</a:t>
            </a:r>
            <a:r>
              <a:rPr lang="zh-CN" altLang="en-US" dirty="0"/>
              <a:t> </a:t>
            </a:r>
            <a:r>
              <a:rPr lang="en-US" altLang="zh-CN" dirty="0"/>
              <a:t>be</a:t>
            </a:r>
            <a:r>
              <a:rPr lang="zh-CN" altLang="en-US" dirty="0"/>
              <a:t> </a:t>
            </a:r>
            <a:r>
              <a:rPr lang="en-US" altLang="zh-CN" dirty="0"/>
              <a:t>very</a:t>
            </a:r>
            <a:r>
              <a:rPr lang="zh-CN" altLang="en-US" dirty="0"/>
              <a:t> </a:t>
            </a:r>
            <a:r>
              <a:rPr lang="en-US" altLang="zh-CN" dirty="0"/>
              <a:t>tiny</a:t>
            </a:r>
            <a:r>
              <a:rPr lang="zh-CN" altLang="en-US" dirty="0"/>
              <a:t> </a:t>
            </a:r>
            <a:r>
              <a:rPr lang="en-US" altLang="zh-CN" dirty="0"/>
              <a:t>rooms</a:t>
            </a:r>
            <a:r>
              <a:rPr lang="zh-CN" altLang="en-US" dirty="0"/>
              <a:t> </a:t>
            </a:r>
            <a:r>
              <a:rPr lang="en-US" altLang="zh-CN" dirty="0"/>
              <a:t>with</a:t>
            </a:r>
            <a:r>
              <a:rPr lang="zh-CN" altLang="en-US" dirty="0"/>
              <a:t> </a:t>
            </a:r>
            <a:r>
              <a:rPr lang="en-US" altLang="zh-CN" dirty="0"/>
              <a:t>no</a:t>
            </a:r>
            <a:r>
              <a:rPr lang="zh-CN" altLang="en-US" dirty="0"/>
              <a:t> </a:t>
            </a:r>
            <a:r>
              <a:rPr lang="en-US" altLang="zh-CN" dirty="0"/>
              <a:t>windows</a:t>
            </a:r>
            <a:r>
              <a:rPr lang="zh-CN" altLang="en-US" dirty="0"/>
              <a:t> </a:t>
            </a:r>
            <a:r>
              <a:rPr lang="en-US" altLang="zh-CN" dirty="0"/>
              <a:t>and</a:t>
            </a:r>
            <a:r>
              <a:rPr lang="zh-CN" altLang="en-US" dirty="0"/>
              <a:t> </a:t>
            </a:r>
            <a:r>
              <a:rPr lang="en-US" altLang="zh-CN" dirty="0"/>
              <a:t>tight</a:t>
            </a:r>
            <a:r>
              <a:rPr lang="zh-CN" altLang="en-US" dirty="0"/>
              <a:t> </a:t>
            </a:r>
            <a:r>
              <a:rPr lang="en-US" altLang="zh-CN" dirty="0"/>
              <a:t>insulation.</a:t>
            </a:r>
            <a:r>
              <a:rPr lang="zh-CN" altLang="en-US" dirty="0"/>
              <a:t> </a:t>
            </a:r>
            <a:r>
              <a:rPr lang="en-US" altLang="zh-CN" dirty="0"/>
              <a:t>Also,</a:t>
            </a:r>
            <a:r>
              <a:rPr lang="zh-CN" altLang="en-US" dirty="0"/>
              <a:t> </a:t>
            </a:r>
            <a:r>
              <a:rPr lang="en-US" altLang="zh-CN" dirty="0"/>
              <a:t>the</a:t>
            </a:r>
            <a:r>
              <a:rPr lang="zh-CN" altLang="en-US" dirty="0"/>
              <a:t> </a:t>
            </a:r>
            <a:r>
              <a:rPr lang="en-US" altLang="zh-CN" dirty="0"/>
              <a:t>turning</a:t>
            </a:r>
            <a:r>
              <a:rPr lang="zh-CN" altLang="en-US" dirty="0"/>
              <a:t> </a:t>
            </a:r>
            <a:r>
              <a:rPr lang="en-US" altLang="zh-CN" dirty="0"/>
              <a:t>point</a:t>
            </a:r>
            <a:r>
              <a:rPr lang="zh-CN" altLang="en-US" dirty="0"/>
              <a:t> </a:t>
            </a:r>
            <a:r>
              <a:rPr lang="en-US" altLang="zh-CN" dirty="0"/>
              <a:t>in</a:t>
            </a:r>
            <a:r>
              <a:rPr lang="zh-CN" altLang="en-US" dirty="0"/>
              <a:t> </a:t>
            </a:r>
            <a:r>
              <a:rPr lang="en-US" altLang="zh-CN" dirty="0"/>
              <a:t>the</a:t>
            </a:r>
            <a:r>
              <a:rPr lang="zh-CN" altLang="en-US" dirty="0"/>
              <a:t> </a:t>
            </a:r>
            <a:r>
              <a:rPr lang="en-US" altLang="zh-CN" dirty="0"/>
              <a:t>EKC,</a:t>
            </a:r>
            <a:r>
              <a:rPr lang="zh-CN" altLang="en-US" dirty="0"/>
              <a:t> </a:t>
            </a:r>
            <a:r>
              <a:rPr lang="en-US" altLang="zh-CN" dirty="0"/>
              <a:t>is</a:t>
            </a:r>
            <a:r>
              <a:rPr lang="zh-CN" altLang="en-US" dirty="0"/>
              <a:t> </a:t>
            </a:r>
            <a:r>
              <a:rPr lang="en-US" altLang="zh-CN" dirty="0"/>
              <a:t>the</a:t>
            </a:r>
            <a:r>
              <a:rPr lang="zh-CN" altLang="en-US" dirty="0"/>
              <a:t> </a:t>
            </a:r>
            <a:r>
              <a:rPr lang="en-US" altLang="zh-CN" dirty="0"/>
              <a:t>bottom</a:t>
            </a:r>
            <a:r>
              <a:rPr lang="zh-CN" altLang="en-US" dirty="0"/>
              <a:t> </a:t>
            </a:r>
            <a:r>
              <a:rPr lang="en-US" altLang="zh-CN" dirty="0"/>
              <a:t>up</a:t>
            </a:r>
            <a:r>
              <a:rPr lang="zh-CN" altLang="en-US" dirty="0"/>
              <a:t> </a:t>
            </a:r>
            <a:r>
              <a:rPr lang="en-US" altLang="zh-CN" dirty="0"/>
              <a:t>demand</a:t>
            </a:r>
            <a:r>
              <a:rPr lang="zh-CN" altLang="en-US" dirty="0"/>
              <a:t> </a:t>
            </a:r>
            <a:r>
              <a:rPr lang="en-US" altLang="zh-CN" dirty="0"/>
              <a:t>push.</a:t>
            </a:r>
            <a:r>
              <a:rPr lang="zh-CN" altLang="en-US" dirty="0"/>
              <a:t> </a:t>
            </a:r>
            <a:r>
              <a:rPr lang="en-US" altLang="zh-CN" dirty="0"/>
              <a:t>(3)</a:t>
            </a:r>
            <a:r>
              <a:rPr lang="zh-CN" altLang="en-US" dirty="0"/>
              <a:t> </a:t>
            </a:r>
            <a:r>
              <a:rPr lang="en-US" altLang="zh-CN" dirty="0"/>
              <a:t>But</a:t>
            </a:r>
            <a:r>
              <a:rPr lang="zh-CN" altLang="en-US" dirty="0"/>
              <a:t> </a:t>
            </a:r>
            <a:r>
              <a:rPr lang="en-US" altLang="zh-CN" dirty="0"/>
              <a:t>we</a:t>
            </a:r>
            <a:r>
              <a:rPr lang="zh-CN" altLang="en-US" dirty="0"/>
              <a:t> </a:t>
            </a:r>
            <a:r>
              <a:rPr lang="en-US" altLang="zh-CN" dirty="0"/>
              <a:t>cannot</a:t>
            </a:r>
            <a:r>
              <a:rPr lang="zh-CN" altLang="en-US" dirty="0"/>
              <a:t> </a:t>
            </a:r>
            <a:r>
              <a:rPr lang="en-US" altLang="zh-CN" dirty="0"/>
              <a:t>only</a:t>
            </a:r>
            <a:r>
              <a:rPr lang="zh-CN" altLang="en-US" dirty="0"/>
              <a:t> </a:t>
            </a:r>
            <a:r>
              <a:rPr lang="en-US" altLang="zh-CN" dirty="0"/>
              <a:t>have</a:t>
            </a:r>
            <a:r>
              <a:rPr lang="zh-CN" altLang="en-US" dirty="0"/>
              <a:t> </a:t>
            </a:r>
            <a:r>
              <a:rPr lang="en-US" altLang="zh-CN" dirty="0"/>
              <a:t>dream</a:t>
            </a:r>
            <a:r>
              <a:rPr lang="zh-CN" altLang="en-US" dirty="0"/>
              <a:t> </a:t>
            </a:r>
            <a:r>
              <a:rPr lang="en-US" altLang="zh-CN" dirty="0"/>
              <a:t>without</a:t>
            </a:r>
            <a:r>
              <a:rPr lang="zh-CN" altLang="en-US" dirty="0"/>
              <a:t> </a:t>
            </a:r>
            <a:r>
              <a:rPr lang="en-US" altLang="zh-CN" dirty="0"/>
              <a:t>a</a:t>
            </a:r>
            <a:r>
              <a:rPr lang="zh-CN" altLang="en-US" dirty="0"/>
              <a:t> </a:t>
            </a:r>
            <a:r>
              <a:rPr lang="en-US" altLang="zh-CN" dirty="0"/>
              <a:t>sound</a:t>
            </a:r>
            <a:r>
              <a:rPr lang="zh-CN" altLang="en-US" dirty="0"/>
              <a:t> </a:t>
            </a:r>
            <a:r>
              <a:rPr lang="en-US" altLang="zh-CN" dirty="0"/>
              <a:t>business</a:t>
            </a:r>
            <a:r>
              <a:rPr lang="zh-CN" altLang="en-US" dirty="0"/>
              <a:t> </a:t>
            </a:r>
            <a:r>
              <a:rPr lang="en-US" altLang="zh-CN" dirty="0"/>
              <a:t>strategy.</a:t>
            </a:r>
            <a:r>
              <a:rPr lang="zh-CN" altLang="en-US" dirty="0"/>
              <a:t> </a:t>
            </a:r>
            <a:r>
              <a:rPr lang="en-US" altLang="zh-CN" dirty="0"/>
              <a:t>Real</a:t>
            </a:r>
            <a:r>
              <a:rPr lang="zh-CN" altLang="en-US" dirty="0"/>
              <a:t> </a:t>
            </a:r>
            <a:r>
              <a:rPr lang="en-US" altLang="zh-CN" dirty="0"/>
              <a:t>estate</a:t>
            </a:r>
            <a:r>
              <a:rPr lang="zh-CN" altLang="en-US" dirty="0"/>
              <a:t> </a:t>
            </a:r>
            <a:r>
              <a:rPr lang="en-US" altLang="zh-CN" dirty="0"/>
              <a:t>developers</a:t>
            </a:r>
            <a:r>
              <a:rPr lang="zh-CN" altLang="en-US" dirty="0"/>
              <a:t> </a:t>
            </a:r>
            <a:r>
              <a:rPr lang="en-US" altLang="zh-CN" dirty="0"/>
              <a:t>and</a:t>
            </a:r>
            <a:r>
              <a:rPr lang="zh-CN" altLang="en-US" dirty="0"/>
              <a:t> </a:t>
            </a:r>
            <a:r>
              <a:rPr lang="en-US" altLang="zh-CN" dirty="0"/>
              <a:t>investors</a:t>
            </a:r>
            <a:r>
              <a:rPr lang="zh-CN" altLang="en-US" dirty="0"/>
              <a:t> </a:t>
            </a:r>
            <a:r>
              <a:rPr lang="en-US" altLang="zh-CN" dirty="0"/>
              <a:t>need</a:t>
            </a:r>
            <a:r>
              <a:rPr lang="zh-CN" altLang="en-US" dirty="0"/>
              <a:t> </a:t>
            </a:r>
            <a:r>
              <a:rPr lang="en-US" altLang="zh-CN" dirty="0"/>
              <a:t>to</a:t>
            </a:r>
            <a:r>
              <a:rPr lang="zh-CN" altLang="en-US" dirty="0"/>
              <a:t> </a:t>
            </a:r>
            <a:r>
              <a:rPr lang="en-US" altLang="zh-CN" dirty="0"/>
              <a:t>make</a:t>
            </a:r>
            <a:r>
              <a:rPr lang="zh-CN" altLang="en-US" dirty="0"/>
              <a:t> </a:t>
            </a:r>
            <a:r>
              <a:rPr lang="en-US" altLang="zh-CN" dirty="0"/>
              <a:t>money.</a:t>
            </a:r>
            <a:r>
              <a:rPr lang="zh-CN" altLang="en-US" dirty="0"/>
              <a:t> </a:t>
            </a:r>
            <a:r>
              <a:rPr lang="en-US" altLang="zh-CN" dirty="0"/>
              <a:t>Crucial</a:t>
            </a:r>
            <a:r>
              <a:rPr lang="zh-CN" altLang="en-US" dirty="0"/>
              <a:t> </a:t>
            </a:r>
            <a:r>
              <a:rPr lang="en-US" altLang="zh-CN" dirty="0"/>
              <a:t>for</a:t>
            </a:r>
            <a:r>
              <a:rPr lang="zh-CN" altLang="en-US" dirty="0"/>
              <a:t> </a:t>
            </a:r>
            <a:r>
              <a:rPr lang="en-US" altLang="zh-CN" dirty="0"/>
              <a:t>the</a:t>
            </a:r>
            <a:r>
              <a:rPr lang="zh-CN" altLang="en-US" dirty="0"/>
              <a:t> </a:t>
            </a:r>
            <a:r>
              <a:rPr lang="en-US" altLang="zh-CN" dirty="0"/>
              <a:t>private</a:t>
            </a:r>
            <a:r>
              <a:rPr lang="zh-CN" altLang="en-US" dirty="0"/>
              <a:t> </a:t>
            </a:r>
            <a:r>
              <a:rPr lang="en-US" altLang="zh-CN" dirty="0"/>
              <a:t>sector</a:t>
            </a:r>
            <a:r>
              <a:rPr lang="zh-CN" altLang="en-US" dirty="0"/>
              <a:t> </a:t>
            </a:r>
            <a:r>
              <a:rPr lang="en-US" altLang="zh-CN" dirty="0"/>
              <a:t>(80%).</a:t>
            </a:r>
          </a:p>
          <a:p>
            <a:pPr marL="0" lvl="0" indent="0" algn="l" rtl="0">
              <a:spcBef>
                <a:spcPts val="0"/>
              </a:spcBef>
              <a:spcAft>
                <a:spcPts val="0"/>
              </a:spcAft>
              <a:buNone/>
            </a:pPr>
            <a:endParaRPr lang="en-US" dirty="0"/>
          </a:p>
          <a:p>
            <a:pPr marL="0" lvl="0" indent="0" algn="l" rtl="0">
              <a:spcBef>
                <a:spcPts val="0"/>
              </a:spcBef>
              <a:spcAft>
                <a:spcPts val="0"/>
              </a:spcAft>
              <a:buNone/>
            </a:pPr>
            <a:r>
              <a:rPr lang="en-US" altLang="zh-CN" dirty="0"/>
              <a:t>We</a:t>
            </a:r>
            <a:r>
              <a:rPr lang="zh-CN" altLang="en-US" dirty="0"/>
              <a:t> </a:t>
            </a:r>
            <a:r>
              <a:rPr lang="en-US" altLang="zh-CN" dirty="0"/>
              <a:t>know</a:t>
            </a:r>
            <a:r>
              <a:rPr lang="zh-CN" altLang="en-US" dirty="0"/>
              <a:t> </a:t>
            </a:r>
            <a:r>
              <a:rPr lang="en-US" altLang="zh-CN" dirty="0"/>
              <a:t>the</a:t>
            </a:r>
            <a:r>
              <a:rPr lang="zh-CN" altLang="en-US" dirty="0"/>
              <a:t> </a:t>
            </a:r>
            <a:r>
              <a:rPr lang="en-US" altLang="zh-CN" dirty="0"/>
              <a:t>win-win-win</a:t>
            </a:r>
            <a:r>
              <a:rPr lang="zh-CN" altLang="en-US" dirty="0"/>
              <a:t> </a:t>
            </a:r>
            <a:r>
              <a:rPr lang="en-US" altLang="zh-CN" dirty="0"/>
              <a:t>is</a:t>
            </a:r>
            <a:r>
              <a:rPr lang="zh-CN" altLang="en-US" dirty="0"/>
              <a:t> </a:t>
            </a:r>
            <a:r>
              <a:rPr lang="en-US" altLang="zh-CN" dirty="0"/>
              <a:t>possible,</a:t>
            </a:r>
            <a:r>
              <a:rPr lang="zh-CN" altLang="en-US" dirty="0"/>
              <a:t> </a:t>
            </a:r>
            <a:r>
              <a:rPr lang="en-US" altLang="zh-CN" dirty="0"/>
              <a:t>the</a:t>
            </a:r>
            <a:r>
              <a:rPr lang="zh-CN" altLang="en-US" dirty="0"/>
              <a:t> </a:t>
            </a:r>
            <a:r>
              <a:rPr lang="en-US" altLang="zh-CN" dirty="0"/>
              <a:t>intersection</a:t>
            </a:r>
            <a:r>
              <a:rPr lang="zh-CN" altLang="en-US" dirty="0"/>
              <a:t> </a:t>
            </a:r>
            <a:r>
              <a:rPr lang="en-US" altLang="zh-CN" dirty="0"/>
              <a:t>is</a:t>
            </a:r>
            <a:r>
              <a:rPr lang="zh-CN" altLang="en-US" dirty="0"/>
              <a:t> </a:t>
            </a:r>
            <a:r>
              <a:rPr lang="en-US" altLang="zh-CN" dirty="0"/>
              <a:t>the</a:t>
            </a:r>
            <a:r>
              <a:rPr lang="zh-CN" altLang="en-US" dirty="0"/>
              <a:t> </a:t>
            </a:r>
            <a:r>
              <a:rPr lang="en-US" altLang="zh-CN" dirty="0"/>
              <a:t>real</a:t>
            </a:r>
            <a:r>
              <a:rPr lang="zh-CN" altLang="en-US" dirty="0"/>
              <a:t> </a:t>
            </a:r>
            <a:r>
              <a:rPr lang="en-US" altLang="zh-CN" dirty="0"/>
              <a:t>sustainability.</a:t>
            </a:r>
            <a:r>
              <a:rPr lang="zh-CN" altLang="en-US" dirty="0"/>
              <a:t> </a:t>
            </a:r>
            <a:r>
              <a:rPr lang="en-US" altLang="zh-CN" dirty="0"/>
              <a:t>Shared</a:t>
            </a:r>
            <a:r>
              <a:rPr lang="zh-CN" altLang="en-US" dirty="0"/>
              <a:t> </a:t>
            </a:r>
            <a:r>
              <a:rPr lang="en-US" altLang="zh-CN" dirty="0"/>
              <a:t>values.</a:t>
            </a:r>
            <a:r>
              <a:rPr lang="zh-CN" altLang="en-US" dirty="0"/>
              <a:t> </a:t>
            </a:r>
            <a:r>
              <a:rPr lang="en-US" altLang="zh-CN" dirty="0"/>
              <a:t>But,</a:t>
            </a:r>
            <a:r>
              <a:rPr lang="zh-CN" altLang="en-US" dirty="0"/>
              <a:t> </a:t>
            </a:r>
            <a:r>
              <a:rPr lang="en-US" altLang="zh-CN" dirty="0"/>
              <a:t>due</a:t>
            </a:r>
            <a:r>
              <a:rPr lang="zh-CN" altLang="en-US" dirty="0"/>
              <a:t> </a:t>
            </a:r>
            <a:r>
              <a:rPr lang="en-US" altLang="zh-CN" dirty="0"/>
              <a:t>to</a:t>
            </a:r>
            <a:r>
              <a:rPr lang="zh-CN" altLang="en-US" dirty="0"/>
              <a:t> </a:t>
            </a:r>
            <a:r>
              <a:rPr lang="en-US" altLang="zh-CN" dirty="0"/>
              <a:t>the</a:t>
            </a:r>
            <a:r>
              <a:rPr lang="zh-CN" altLang="en-US" dirty="0"/>
              <a:t> </a:t>
            </a:r>
            <a:r>
              <a:rPr lang="en-US" altLang="zh-CN" dirty="0"/>
              <a:t>capability</a:t>
            </a:r>
            <a:r>
              <a:rPr lang="zh-CN" altLang="en-US" dirty="0"/>
              <a:t> </a:t>
            </a:r>
            <a:r>
              <a:rPr lang="en-US" altLang="zh-CN" dirty="0"/>
              <a:t>gap,</a:t>
            </a:r>
            <a:r>
              <a:rPr lang="zh-CN" altLang="en-US" dirty="0"/>
              <a:t> </a:t>
            </a:r>
            <a:r>
              <a:rPr lang="en-US" altLang="zh-CN" dirty="0"/>
              <a:t>or</a:t>
            </a:r>
            <a:r>
              <a:rPr lang="zh-CN" altLang="en-US" dirty="0"/>
              <a:t> </a:t>
            </a:r>
            <a:r>
              <a:rPr lang="en-US" altLang="zh-CN" dirty="0"/>
              <a:t>market</a:t>
            </a:r>
            <a:r>
              <a:rPr lang="zh-CN" altLang="en-US" dirty="0"/>
              <a:t> </a:t>
            </a:r>
            <a:r>
              <a:rPr lang="en-US" altLang="zh-CN" dirty="0"/>
              <a:t>failures,</a:t>
            </a:r>
            <a:r>
              <a:rPr lang="zh-CN" altLang="en-US" dirty="0"/>
              <a:t> </a:t>
            </a:r>
            <a:r>
              <a:rPr lang="en-US" altLang="zh-CN" dirty="0"/>
              <a:t>these</a:t>
            </a:r>
            <a:r>
              <a:rPr lang="zh-CN" altLang="en-US" dirty="0"/>
              <a:t> </a:t>
            </a:r>
            <a:r>
              <a:rPr lang="en-US" altLang="zh-CN" dirty="0"/>
              <a:t>three</a:t>
            </a:r>
            <a:r>
              <a:rPr lang="zh-CN" altLang="en-US" dirty="0"/>
              <a:t> </a:t>
            </a:r>
            <a:r>
              <a:rPr lang="en-US" altLang="zh-CN" dirty="0"/>
              <a:t>bubbles</a:t>
            </a:r>
            <a:r>
              <a:rPr lang="zh-CN" altLang="en-US" dirty="0"/>
              <a:t> </a:t>
            </a:r>
            <a:r>
              <a:rPr lang="en-US" altLang="zh-CN" dirty="0"/>
              <a:t>won’t</a:t>
            </a:r>
            <a:r>
              <a:rPr lang="zh-CN" altLang="en-US" dirty="0"/>
              <a:t> </a:t>
            </a:r>
            <a:r>
              <a:rPr lang="en-US" altLang="zh-CN" dirty="0"/>
              <a:t>intersect.</a:t>
            </a:r>
            <a:r>
              <a:rPr lang="zh-CN" altLang="en-US" dirty="0"/>
              <a:t> </a:t>
            </a:r>
            <a:r>
              <a:rPr lang="en-US" altLang="zh-CN" dirty="0"/>
              <a:t>With</a:t>
            </a:r>
            <a:r>
              <a:rPr lang="zh-CN" altLang="en-US" dirty="0"/>
              <a:t> </a:t>
            </a:r>
            <a:r>
              <a:rPr lang="en-US" altLang="zh-CN" dirty="0"/>
              <a:t>good</a:t>
            </a:r>
            <a:r>
              <a:rPr lang="zh-CN" altLang="en-US" dirty="0"/>
              <a:t> </a:t>
            </a:r>
            <a:r>
              <a:rPr lang="en-US" altLang="zh-CN" dirty="0"/>
              <a:t>intension,</a:t>
            </a:r>
            <a:r>
              <a:rPr lang="zh-CN" altLang="en-US" dirty="0"/>
              <a:t> </a:t>
            </a:r>
            <a:r>
              <a:rPr lang="en-US" altLang="zh-CN" dirty="0"/>
              <a:t>but</a:t>
            </a:r>
            <a:r>
              <a:rPr lang="zh-CN" altLang="en-US" dirty="0"/>
              <a:t> </a:t>
            </a:r>
            <a:r>
              <a:rPr lang="en-US" altLang="zh-CN" dirty="0"/>
              <a:t>constrained</a:t>
            </a:r>
            <a:r>
              <a:rPr lang="zh-CN" altLang="en-US" dirty="0"/>
              <a:t> </a:t>
            </a:r>
            <a:r>
              <a:rPr lang="en-US" altLang="zh-CN" dirty="0"/>
              <a:t>capability;</a:t>
            </a:r>
            <a:r>
              <a:rPr lang="zh-CN" altLang="en-US" dirty="0"/>
              <a:t> </a:t>
            </a:r>
            <a:r>
              <a:rPr lang="en-US" altLang="zh-CN" dirty="0"/>
              <a:t>or</a:t>
            </a:r>
            <a:r>
              <a:rPr lang="zh-CN" altLang="en-US" dirty="0"/>
              <a:t> </a:t>
            </a:r>
            <a:r>
              <a:rPr lang="en-US" altLang="zh-CN" dirty="0"/>
              <a:t>with</a:t>
            </a:r>
            <a:r>
              <a:rPr lang="zh-CN" altLang="en-US" dirty="0"/>
              <a:t> </a:t>
            </a:r>
            <a:r>
              <a:rPr lang="en-US" altLang="zh-CN" dirty="0"/>
              <a:t>bad</a:t>
            </a:r>
            <a:r>
              <a:rPr lang="zh-CN" altLang="en-US" dirty="0"/>
              <a:t> </a:t>
            </a:r>
            <a:r>
              <a:rPr lang="en-US" altLang="zh-CN" dirty="0"/>
              <a:t>intension,</a:t>
            </a:r>
            <a:r>
              <a:rPr lang="zh-CN" altLang="en-US" dirty="0"/>
              <a:t> </a:t>
            </a:r>
            <a:r>
              <a:rPr lang="en-US" altLang="zh-CN" dirty="0"/>
              <a:t>“green</a:t>
            </a:r>
            <a:r>
              <a:rPr lang="zh-CN" altLang="en-US" dirty="0"/>
              <a:t> </a:t>
            </a:r>
            <a:r>
              <a:rPr lang="en-US" altLang="zh-CN" dirty="0"/>
              <a:t>washing”.</a:t>
            </a:r>
            <a:endParaRPr dirty="0"/>
          </a:p>
        </p:txBody>
      </p:sp>
    </p:spTree>
    <p:extLst>
      <p:ext uri="{BB962C8B-B14F-4D97-AF65-F5344CB8AC3E}">
        <p14:creationId xmlns:p14="http://schemas.microsoft.com/office/powerpoint/2010/main" val="4782952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To</a:t>
            </a:r>
            <a:r>
              <a:rPr lang="zh-CN" altLang="en-US" dirty="0"/>
              <a:t> </a:t>
            </a:r>
            <a:r>
              <a:rPr lang="en-US" altLang="zh-CN" dirty="0"/>
              <a:t>re-cap:</a:t>
            </a:r>
            <a:r>
              <a:rPr lang="zh-CN" altLang="en-US" dirty="0"/>
              <a:t> </a:t>
            </a:r>
            <a:r>
              <a:rPr lang="en-US" altLang="zh-CN" dirty="0"/>
              <a:t>(1)</a:t>
            </a:r>
            <a:r>
              <a:rPr lang="zh-CN" altLang="en-US" dirty="0"/>
              <a:t> </a:t>
            </a:r>
            <a:r>
              <a:rPr lang="en-US" altLang="zh-CN" dirty="0"/>
              <a:t>Planet:</a:t>
            </a:r>
            <a:r>
              <a:rPr lang="zh-CN" altLang="en-US" dirty="0"/>
              <a:t> </a:t>
            </a:r>
            <a:r>
              <a:rPr lang="en-US" altLang="zh-CN" dirty="0"/>
              <a:t>we</a:t>
            </a:r>
            <a:r>
              <a:rPr lang="zh-CN" altLang="en-US" dirty="0"/>
              <a:t> </a:t>
            </a:r>
            <a:r>
              <a:rPr lang="en-US" altLang="zh-CN" dirty="0"/>
              <a:t>are</a:t>
            </a:r>
            <a:r>
              <a:rPr lang="zh-CN" altLang="en-US" dirty="0"/>
              <a:t> </a:t>
            </a:r>
            <a:r>
              <a:rPr lang="en-US" altLang="zh-CN" dirty="0"/>
              <a:t>responsible</a:t>
            </a:r>
            <a:r>
              <a:rPr lang="zh-CN" altLang="en-US" dirty="0"/>
              <a:t> </a:t>
            </a:r>
            <a:r>
              <a:rPr lang="en-US" altLang="zh-CN" dirty="0"/>
              <a:t>(36%,</a:t>
            </a:r>
            <a:r>
              <a:rPr lang="zh-CN" altLang="en-US" dirty="0"/>
              <a:t> </a:t>
            </a:r>
            <a:r>
              <a:rPr lang="en-US" altLang="zh-CN" dirty="0"/>
              <a:t>39%),</a:t>
            </a:r>
            <a:r>
              <a:rPr lang="zh-CN" altLang="en-US" dirty="0"/>
              <a:t> </a:t>
            </a:r>
            <a:r>
              <a:rPr lang="en-US" altLang="zh-CN" dirty="0"/>
              <a:t>we</a:t>
            </a:r>
            <a:r>
              <a:rPr lang="zh-CN" altLang="en-US" dirty="0"/>
              <a:t> </a:t>
            </a:r>
            <a:r>
              <a:rPr lang="en-US" altLang="zh-CN" dirty="0"/>
              <a:t>are</a:t>
            </a:r>
            <a:r>
              <a:rPr lang="zh-CN" altLang="en-US" dirty="0"/>
              <a:t> </a:t>
            </a:r>
            <a:r>
              <a:rPr lang="en-US" altLang="zh-CN" dirty="0"/>
              <a:t>the</a:t>
            </a:r>
            <a:r>
              <a:rPr lang="zh-CN" altLang="en-US" dirty="0"/>
              <a:t> </a:t>
            </a:r>
            <a:r>
              <a:rPr lang="en-US" altLang="zh-CN" dirty="0"/>
              <a:t>“target”</a:t>
            </a:r>
            <a:r>
              <a:rPr lang="zh-CN" altLang="en-US" dirty="0"/>
              <a:t> </a:t>
            </a:r>
            <a:r>
              <a:rPr lang="en-US" altLang="zh-CN" dirty="0"/>
              <a:t>(NYC,</a:t>
            </a:r>
            <a:r>
              <a:rPr lang="zh-CN" altLang="en-US" dirty="0"/>
              <a:t> </a:t>
            </a:r>
            <a:r>
              <a:rPr lang="en-US" altLang="zh-CN" dirty="0"/>
              <a:t>even</a:t>
            </a:r>
            <a:r>
              <a:rPr lang="zh-CN" altLang="en-US" dirty="0"/>
              <a:t> </a:t>
            </a:r>
            <a:r>
              <a:rPr lang="en-US" altLang="zh-CN" dirty="0"/>
              <a:t>70%,</a:t>
            </a:r>
            <a:r>
              <a:rPr lang="zh-CN" altLang="en-US" dirty="0"/>
              <a:t> </a:t>
            </a:r>
            <a:r>
              <a:rPr lang="en-US" altLang="zh-CN" dirty="0"/>
              <a:t>LL97);</a:t>
            </a:r>
            <a:r>
              <a:rPr lang="zh-CN" altLang="en-US" dirty="0"/>
              <a:t> </a:t>
            </a:r>
            <a:r>
              <a:rPr lang="en-US" altLang="zh-CN" dirty="0"/>
              <a:t>(2)</a:t>
            </a:r>
            <a:r>
              <a:rPr lang="zh-CN" altLang="en-US" dirty="0"/>
              <a:t> </a:t>
            </a:r>
            <a:r>
              <a:rPr lang="en-US" altLang="zh-CN" dirty="0"/>
              <a:t>People:</a:t>
            </a:r>
            <a:r>
              <a:rPr lang="zh-CN" altLang="en-US" dirty="0"/>
              <a:t> </a:t>
            </a:r>
            <a:r>
              <a:rPr lang="en-US" altLang="zh-CN" dirty="0"/>
              <a:t>the</a:t>
            </a:r>
            <a:r>
              <a:rPr lang="zh-CN" altLang="en-US" dirty="0"/>
              <a:t> </a:t>
            </a:r>
            <a:r>
              <a:rPr lang="en-US" altLang="zh-CN" dirty="0"/>
              <a:t>ultimate</a:t>
            </a:r>
            <a:r>
              <a:rPr lang="zh-CN" altLang="en-US" dirty="0"/>
              <a:t> </a:t>
            </a:r>
            <a:r>
              <a:rPr lang="en-US" altLang="zh-CN" dirty="0"/>
              <a:t>goal</a:t>
            </a:r>
            <a:r>
              <a:rPr lang="zh-CN" altLang="en-US" dirty="0"/>
              <a:t> </a:t>
            </a:r>
            <a:r>
              <a:rPr lang="en-US" altLang="zh-CN" dirty="0"/>
              <a:t>for</a:t>
            </a:r>
            <a:r>
              <a:rPr lang="zh-CN" altLang="en-US" dirty="0"/>
              <a:t> </a:t>
            </a:r>
            <a:r>
              <a:rPr lang="en-US" altLang="zh-CN" dirty="0"/>
              <a:t>us</a:t>
            </a:r>
            <a:r>
              <a:rPr lang="zh-CN" altLang="en-US" dirty="0"/>
              <a:t> </a:t>
            </a:r>
            <a:r>
              <a:rPr lang="en-US" altLang="zh-CN" dirty="0"/>
              <a:t>real</a:t>
            </a:r>
            <a:r>
              <a:rPr lang="zh-CN" altLang="en-US" dirty="0"/>
              <a:t> </a:t>
            </a:r>
            <a:r>
              <a:rPr lang="en-US" altLang="zh-CN" dirty="0"/>
              <a:t>estate</a:t>
            </a:r>
            <a:r>
              <a:rPr lang="zh-CN" altLang="en-US" dirty="0"/>
              <a:t> </a:t>
            </a:r>
            <a:r>
              <a:rPr lang="en-US" altLang="zh-CN" dirty="0"/>
              <a:t>industry</a:t>
            </a:r>
            <a:r>
              <a:rPr lang="zh-CN" altLang="en-US" dirty="0"/>
              <a:t> </a:t>
            </a:r>
            <a:r>
              <a:rPr lang="en-US" altLang="zh-CN" dirty="0"/>
              <a:t>is</a:t>
            </a:r>
            <a:r>
              <a:rPr lang="zh-CN" altLang="en-US" dirty="0"/>
              <a:t> </a:t>
            </a:r>
            <a:r>
              <a:rPr lang="en-US" altLang="zh-CN" dirty="0"/>
              <a:t>to</a:t>
            </a:r>
            <a:r>
              <a:rPr lang="zh-CN" altLang="en-US" dirty="0"/>
              <a:t> </a:t>
            </a:r>
            <a:r>
              <a:rPr lang="en-US" altLang="zh-CN" dirty="0"/>
              <a:t>provide</a:t>
            </a:r>
            <a:r>
              <a:rPr lang="zh-CN" altLang="en-US" dirty="0"/>
              <a:t> </a:t>
            </a:r>
            <a:r>
              <a:rPr lang="en-US" altLang="zh-CN" dirty="0"/>
              <a:t>enough</a:t>
            </a:r>
            <a:r>
              <a:rPr lang="zh-CN" altLang="en-US" dirty="0"/>
              <a:t> </a:t>
            </a:r>
            <a:r>
              <a:rPr lang="en-US" altLang="zh-CN" dirty="0"/>
              <a:t>and</a:t>
            </a:r>
            <a:r>
              <a:rPr lang="zh-CN" altLang="en-US" dirty="0"/>
              <a:t> </a:t>
            </a:r>
            <a:r>
              <a:rPr lang="en-US" altLang="zh-CN" dirty="0"/>
              <a:t>suitable</a:t>
            </a:r>
            <a:r>
              <a:rPr lang="zh-CN" altLang="en-US" dirty="0"/>
              <a:t> </a:t>
            </a:r>
            <a:r>
              <a:rPr lang="en-US" altLang="zh-CN" dirty="0"/>
              <a:t>space</a:t>
            </a:r>
            <a:r>
              <a:rPr lang="zh-CN" altLang="en-US" dirty="0"/>
              <a:t> </a:t>
            </a:r>
            <a:r>
              <a:rPr lang="en-US" altLang="zh-CN" dirty="0"/>
              <a:t>for</a:t>
            </a:r>
            <a:r>
              <a:rPr lang="zh-CN" altLang="en-US" dirty="0"/>
              <a:t> </a:t>
            </a:r>
            <a:r>
              <a:rPr lang="en-US" altLang="zh-CN" dirty="0"/>
              <a:t>live-work-play,</a:t>
            </a:r>
            <a:r>
              <a:rPr lang="zh-CN" altLang="en-US" dirty="0"/>
              <a:t> </a:t>
            </a:r>
            <a:r>
              <a:rPr lang="en-US" altLang="zh-CN" dirty="0"/>
              <a:t>cannot</a:t>
            </a:r>
            <a:r>
              <a:rPr lang="zh-CN" altLang="en-US" dirty="0"/>
              <a:t> </a:t>
            </a:r>
            <a:r>
              <a:rPr lang="en-US" altLang="zh-CN" dirty="0"/>
              <a:t>just</a:t>
            </a:r>
            <a:r>
              <a:rPr lang="zh-CN" altLang="en-US" dirty="0"/>
              <a:t> </a:t>
            </a:r>
            <a:r>
              <a:rPr lang="en-US" altLang="zh-CN" dirty="0"/>
              <a:t>be</a:t>
            </a:r>
            <a:r>
              <a:rPr lang="zh-CN" altLang="en-US" dirty="0"/>
              <a:t> </a:t>
            </a:r>
            <a:r>
              <a:rPr lang="en-US" altLang="zh-CN" dirty="0"/>
              <a:t>very</a:t>
            </a:r>
            <a:r>
              <a:rPr lang="zh-CN" altLang="en-US" dirty="0"/>
              <a:t> </a:t>
            </a:r>
            <a:r>
              <a:rPr lang="en-US" altLang="zh-CN" dirty="0"/>
              <a:t>tiny</a:t>
            </a:r>
            <a:r>
              <a:rPr lang="zh-CN" altLang="en-US" dirty="0"/>
              <a:t> </a:t>
            </a:r>
            <a:r>
              <a:rPr lang="en-US" altLang="zh-CN" dirty="0"/>
              <a:t>rooms</a:t>
            </a:r>
            <a:r>
              <a:rPr lang="zh-CN" altLang="en-US" dirty="0"/>
              <a:t> </a:t>
            </a:r>
            <a:r>
              <a:rPr lang="en-US" altLang="zh-CN" dirty="0"/>
              <a:t>with</a:t>
            </a:r>
            <a:r>
              <a:rPr lang="zh-CN" altLang="en-US" dirty="0"/>
              <a:t> </a:t>
            </a:r>
            <a:r>
              <a:rPr lang="en-US" altLang="zh-CN" dirty="0"/>
              <a:t>no</a:t>
            </a:r>
            <a:r>
              <a:rPr lang="zh-CN" altLang="en-US" dirty="0"/>
              <a:t> </a:t>
            </a:r>
            <a:r>
              <a:rPr lang="en-US" altLang="zh-CN" dirty="0"/>
              <a:t>windows</a:t>
            </a:r>
            <a:r>
              <a:rPr lang="zh-CN" altLang="en-US" dirty="0"/>
              <a:t> </a:t>
            </a:r>
            <a:r>
              <a:rPr lang="en-US" altLang="zh-CN" dirty="0"/>
              <a:t>and</a:t>
            </a:r>
            <a:r>
              <a:rPr lang="zh-CN" altLang="en-US" dirty="0"/>
              <a:t> </a:t>
            </a:r>
            <a:r>
              <a:rPr lang="en-US" altLang="zh-CN" dirty="0"/>
              <a:t>tight</a:t>
            </a:r>
            <a:r>
              <a:rPr lang="zh-CN" altLang="en-US" dirty="0"/>
              <a:t> </a:t>
            </a:r>
            <a:r>
              <a:rPr lang="en-US" altLang="zh-CN" dirty="0"/>
              <a:t>insulation.</a:t>
            </a:r>
            <a:r>
              <a:rPr lang="zh-CN" altLang="en-US" dirty="0"/>
              <a:t> </a:t>
            </a:r>
            <a:r>
              <a:rPr lang="en-US" altLang="zh-CN" dirty="0"/>
              <a:t>Also,</a:t>
            </a:r>
            <a:r>
              <a:rPr lang="zh-CN" altLang="en-US" dirty="0"/>
              <a:t> </a:t>
            </a:r>
            <a:r>
              <a:rPr lang="en-US" altLang="zh-CN" dirty="0"/>
              <a:t>the</a:t>
            </a:r>
            <a:r>
              <a:rPr lang="zh-CN" altLang="en-US" dirty="0"/>
              <a:t> </a:t>
            </a:r>
            <a:r>
              <a:rPr lang="en-US" altLang="zh-CN" dirty="0"/>
              <a:t>turning</a:t>
            </a:r>
            <a:r>
              <a:rPr lang="zh-CN" altLang="en-US" dirty="0"/>
              <a:t> </a:t>
            </a:r>
            <a:r>
              <a:rPr lang="en-US" altLang="zh-CN" dirty="0"/>
              <a:t>point</a:t>
            </a:r>
            <a:r>
              <a:rPr lang="zh-CN" altLang="en-US" dirty="0"/>
              <a:t> </a:t>
            </a:r>
            <a:r>
              <a:rPr lang="en-US" altLang="zh-CN" dirty="0"/>
              <a:t>in</a:t>
            </a:r>
            <a:r>
              <a:rPr lang="zh-CN" altLang="en-US" dirty="0"/>
              <a:t> </a:t>
            </a:r>
            <a:r>
              <a:rPr lang="en-US" altLang="zh-CN" dirty="0"/>
              <a:t>the</a:t>
            </a:r>
            <a:r>
              <a:rPr lang="zh-CN" altLang="en-US" dirty="0"/>
              <a:t> </a:t>
            </a:r>
            <a:r>
              <a:rPr lang="en-US" altLang="zh-CN" dirty="0"/>
              <a:t>EKC,</a:t>
            </a:r>
            <a:r>
              <a:rPr lang="zh-CN" altLang="en-US" dirty="0"/>
              <a:t> </a:t>
            </a:r>
            <a:r>
              <a:rPr lang="en-US" altLang="zh-CN" dirty="0"/>
              <a:t>is</a:t>
            </a:r>
            <a:r>
              <a:rPr lang="zh-CN" altLang="en-US" dirty="0"/>
              <a:t> </a:t>
            </a:r>
            <a:r>
              <a:rPr lang="en-US" altLang="zh-CN" dirty="0"/>
              <a:t>the</a:t>
            </a:r>
            <a:r>
              <a:rPr lang="zh-CN" altLang="en-US" dirty="0"/>
              <a:t> </a:t>
            </a:r>
            <a:r>
              <a:rPr lang="en-US" altLang="zh-CN" dirty="0"/>
              <a:t>bottom</a:t>
            </a:r>
            <a:r>
              <a:rPr lang="zh-CN" altLang="en-US" dirty="0"/>
              <a:t> </a:t>
            </a:r>
            <a:r>
              <a:rPr lang="en-US" altLang="zh-CN" dirty="0"/>
              <a:t>up</a:t>
            </a:r>
            <a:r>
              <a:rPr lang="zh-CN" altLang="en-US" dirty="0"/>
              <a:t> </a:t>
            </a:r>
            <a:r>
              <a:rPr lang="en-US" altLang="zh-CN" dirty="0"/>
              <a:t>demand</a:t>
            </a:r>
            <a:r>
              <a:rPr lang="zh-CN" altLang="en-US" dirty="0"/>
              <a:t> </a:t>
            </a:r>
            <a:r>
              <a:rPr lang="en-US" altLang="zh-CN" dirty="0"/>
              <a:t>push.</a:t>
            </a:r>
            <a:r>
              <a:rPr lang="zh-CN" altLang="en-US" dirty="0"/>
              <a:t> </a:t>
            </a:r>
            <a:r>
              <a:rPr lang="en-US" altLang="zh-CN" dirty="0"/>
              <a:t>(3)</a:t>
            </a:r>
            <a:r>
              <a:rPr lang="zh-CN" altLang="en-US" dirty="0"/>
              <a:t> </a:t>
            </a:r>
            <a:r>
              <a:rPr lang="en-US" altLang="zh-CN" dirty="0"/>
              <a:t>But</a:t>
            </a:r>
            <a:r>
              <a:rPr lang="zh-CN" altLang="en-US" dirty="0"/>
              <a:t> </a:t>
            </a:r>
            <a:r>
              <a:rPr lang="en-US" altLang="zh-CN" dirty="0"/>
              <a:t>we</a:t>
            </a:r>
            <a:r>
              <a:rPr lang="zh-CN" altLang="en-US" dirty="0"/>
              <a:t> </a:t>
            </a:r>
            <a:r>
              <a:rPr lang="en-US" altLang="zh-CN" dirty="0"/>
              <a:t>cannot</a:t>
            </a:r>
            <a:r>
              <a:rPr lang="zh-CN" altLang="en-US" dirty="0"/>
              <a:t> </a:t>
            </a:r>
            <a:r>
              <a:rPr lang="en-US" altLang="zh-CN" dirty="0"/>
              <a:t>only</a:t>
            </a:r>
            <a:r>
              <a:rPr lang="zh-CN" altLang="en-US" dirty="0"/>
              <a:t> </a:t>
            </a:r>
            <a:r>
              <a:rPr lang="en-US" altLang="zh-CN" dirty="0"/>
              <a:t>have</a:t>
            </a:r>
            <a:r>
              <a:rPr lang="zh-CN" altLang="en-US" dirty="0"/>
              <a:t> </a:t>
            </a:r>
            <a:r>
              <a:rPr lang="en-US" altLang="zh-CN" dirty="0"/>
              <a:t>dream</a:t>
            </a:r>
            <a:r>
              <a:rPr lang="zh-CN" altLang="en-US" dirty="0"/>
              <a:t> </a:t>
            </a:r>
            <a:r>
              <a:rPr lang="en-US" altLang="zh-CN" dirty="0"/>
              <a:t>without</a:t>
            </a:r>
            <a:r>
              <a:rPr lang="zh-CN" altLang="en-US" dirty="0"/>
              <a:t> </a:t>
            </a:r>
            <a:r>
              <a:rPr lang="en-US" altLang="zh-CN" dirty="0"/>
              <a:t>a</a:t>
            </a:r>
            <a:r>
              <a:rPr lang="zh-CN" altLang="en-US" dirty="0"/>
              <a:t> </a:t>
            </a:r>
            <a:r>
              <a:rPr lang="en-US" altLang="zh-CN" dirty="0"/>
              <a:t>sound</a:t>
            </a:r>
            <a:r>
              <a:rPr lang="zh-CN" altLang="en-US" dirty="0"/>
              <a:t> </a:t>
            </a:r>
            <a:r>
              <a:rPr lang="en-US" altLang="zh-CN" dirty="0"/>
              <a:t>business</a:t>
            </a:r>
            <a:r>
              <a:rPr lang="zh-CN" altLang="en-US" dirty="0"/>
              <a:t> </a:t>
            </a:r>
            <a:r>
              <a:rPr lang="en-US" altLang="zh-CN" dirty="0"/>
              <a:t>strategy.</a:t>
            </a:r>
            <a:r>
              <a:rPr lang="zh-CN" altLang="en-US" dirty="0"/>
              <a:t> </a:t>
            </a:r>
            <a:r>
              <a:rPr lang="en-US" altLang="zh-CN" dirty="0"/>
              <a:t>Real</a:t>
            </a:r>
            <a:r>
              <a:rPr lang="zh-CN" altLang="en-US" dirty="0"/>
              <a:t> </a:t>
            </a:r>
            <a:r>
              <a:rPr lang="en-US" altLang="zh-CN" dirty="0"/>
              <a:t>estate</a:t>
            </a:r>
            <a:r>
              <a:rPr lang="zh-CN" altLang="en-US" dirty="0"/>
              <a:t> </a:t>
            </a:r>
            <a:r>
              <a:rPr lang="en-US" altLang="zh-CN" dirty="0"/>
              <a:t>developers</a:t>
            </a:r>
            <a:r>
              <a:rPr lang="zh-CN" altLang="en-US" dirty="0"/>
              <a:t> </a:t>
            </a:r>
            <a:r>
              <a:rPr lang="en-US" altLang="zh-CN" dirty="0"/>
              <a:t>and</a:t>
            </a:r>
            <a:r>
              <a:rPr lang="zh-CN" altLang="en-US" dirty="0"/>
              <a:t> </a:t>
            </a:r>
            <a:r>
              <a:rPr lang="en-US" altLang="zh-CN" dirty="0"/>
              <a:t>investors</a:t>
            </a:r>
            <a:r>
              <a:rPr lang="zh-CN" altLang="en-US" dirty="0"/>
              <a:t> </a:t>
            </a:r>
            <a:r>
              <a:rPr lang="en-US" altLang="zh-CN" dirty="0"/>
              <a:t>need</a:t>
            </a:r>
            <a:r>
              <a:rPr lang="zh-CN" altLang="en-US" dirty="0"/>
              <a:t> </a:t>
            </a:r>
            <a:r>
              <a:rPr lang="en-US" altLang="zh-CN" dirty="0"/>
              <a:t>to</a:t>
            </a:r>
            <a:r>
              <a:rPr lang="zh-CN" altLang="en-US" dirty="0"/>
              <a:t> </a:t>
            </a:r>
            <a:r>
              <a:rPr lang="en-US" altLang="zh-CN" dirty="0"/>
              <a:t>make</a:t>
            </a:r>
            <a:r>
              <a:rPr lang="zh-CN" altLang="en-US" dirty="0"/>
              <a:t> </a:t>
            </a:r>
            <a:r>
              <a:rPr lang="en-US" altLang="zh-CN" dirty="0"/>
              <a:t>money.</a:t>
            </a:r>
            <a:r>
              <a:rPr lang="zh-CN" altLang="en-US" dirty="0"/>
              <a:t> </a:t>
            </a:r>
            <a:r>
              <a:rPr lang="en-US" altLang="zh-CN" dirty="0"/>
              <a:t>Crucial</a:t>
            </a:r>
            <a:r>
              <a:rPr lang="zh-CN" altLang="en-US" dirty="0"/>
              <a:t> </a:t>
            </a:r>
            <a:r>
              <a:rPr lang="en-US" altLang="zh-CN" dirty="0"/>
              <a:t>for</a:t>
            </a:r>
            <a:r>
              <a:rPr lang="zh-CN" altLang="en-US" dirty="0"/>
              <a:t> </a:t>
            </a:r>
            <a:r>
              <a:rPr lang="en-US" altLang="zh-CN" dirty="0"/>
              <a:t>the</a:t>
            </a:r>
            <a:r>
              <a:rPr lang="zh-CN" altLang="en-US" dirty="0"/>
              <a:t> </a:t>
            </a:r>
            <a:r>
              <a:rPr lang="en-US" altLang="zh-CN" dirty="0"/>
              <a:t>private</a:t>
            </a:r>
            <a:r>
              <a:rPr lang="zh-CN" altLang="en-US" dirty="0"/>
              <a:t> </a:t>
            </a:r>
            <a:r>
              <a:rPr lang="en-US" altLang="zh-CN" dirty="0"/>
              <a:t>sector</a:t>
            </a:r>
            <a:r>
              <a:rPr lang="zh-CN" altLang="en-US" dirty="0"/>
              <a:t> </a:t>
            </a:r>
            <a:r>
              <a:rPr lang="en-US" altLang="zh-CN" dirty="0"/>
              <a:t>(80%).</a:t>
            </a:r>
          </a:p>
          <a:p>
            <a:pPr marL="0" lvl="0" indent="0" algn="l" rtl="0">
              <a:spcBef>
                <a:spcPts val="0"/>
              </a:spcBef>
              <a:spcAft>
                <a:spcPts val="0"/>
              </a:spcAft>
              <a:buNone/>
            </a:pPr>
            <a:endParaRPr lang="en-US" dirty="0"/>
          </a:p>
          <a:p>
            <a:pPr marL="0" lvl="0" indent="0" algn="l" rtl="0">
              <a:spcBef>
                <a:spcPts val="0"/>
              </a:spcBef>
              <a:spcAft>
                <a:spcPts val="0"/>
              </a:spcAft>
              <a:buNone/>
            </a:pPr>
            <a:r>
              <a:rPr lang="en-US" altLang="zh-CN" dirty="0"/>
              <a:t>We</a:t>
            </a:r>
            <a:r>
              <a:rPr lang="zh-CN" altLang="en-US" dirty="0"/>
              <a:t> </a:t>
            </a:r>
            <a:r>
              <a:rPr lang="en-US" altLang="zh-CN" dirty="0"/>
              <a:t>know</a:t>
            </a:r>
            <a:r>
              <a:rPr lang="zh-CN" altLang="en-US" dirty="0"/>
              <a:t> </a:t>
            </a:r>
            <a:r>
              <a:rPr lang="en-US" altLang="zh-CN" dirty="0"/>
              <a:t>the</a:t>
            </a:r>
            <a:r>
              <a:rPr lang="zh-CN" altLang="en-US" dirty="0"/>
              <a:t> </a:t>
            </a:r>
            <a:r>
              <a:rPr lang="en-US" altLang="zh-CN" dirty="0"/>
              <a:t>win-win-win</a:t>
            </a:r>
            <a:r>
              <a:rPr lang="zh-CN" altLang="en-US" dirty="0"/>
              <a:t> </a:t>
            </a:r>
            <a:r>
              <a:rPr lang="en-US" altLang="zh-CN" dirty="0"/>
              <a:t>is</a:t>
            </a:r>
            <a:r>
              <a:rPr lang="zh-CN" altLang="en-US" dirty="0"/>
              <a:t> </a:t>
            </a:r>
            <a:r>
              <a:rPr lang="en-US" altLang="zh-CN" dirty="0"/>
              <a:t>possible,</a:t>
            </a:r>
            <a:r>
              <a:rPr lang="zh-CN" altLang="en-US" dirty="0"/>
              <a:t> </a:t>
            </a:r>
            <a:r>
              <a:rPr lang="en-US" altLang="zh-CN" dirty="0"/>
              <a:t>the</a:t>
            </a:r>
            <a:r>
              <a:rPr lang="zh-CN" altLang="en-US" dirty="0"/>
              <a:t> </a:t>
            </a:r>
            <a:r>
              <a:rPr lang="en-US" altLang="zh-CN" dirty="0"/>
              <a:t>intersection</a:t>
            </a:r>
            <a:r>
              <a:rPr lang="zh-CN" altLang="en-US" dirty="0"/>
              <a:t> </a:t>
            </a:r>
            <a:r>
              <a:rPr lang="en-US" altLang="zh-CN" dirty="0"/>
              <a:t>is</a:t>
            </a:r>
            <a:r>
              <a:rPr lang="zh-CN" altLang="en-US" dirty="0"/>
              <a:t> </a:t>
            </a:r>
            <a:r>
              <a:rPr lang="en-US" altLang="zh-CN" dirty="0"/>
              <a:t>the</a:t>
            </a:r>
            <a:r>
              <a:rPr lang="zh-CN" altLang="en-US" dirty="0"/>
              <a:t> </a:t>
            </a:r>
            <a:r>
              <a:rPr lang="en-US" altLang="zh-CN" dirty="0"/>
              <a:t>real</a:t>
            </a:r>
            <a:r>
              <a:rPr lang="zh-CN" altLang="en-US" dirty="0"/>
              <a:t> </a:t>
            </a:r>
            <a:r>
              <a:rPr lang="en-US" altLang="zh-CN" dirty="0"/>
              <a:t>sustainability.</a:t>
            </a:r>
            <a:r>
              <a:rPr lang="zh-CN" altLang="en-US" dirty="0"/>
              <a:t> </a:t>
            </a:r>
            <a:r>
              <a:rPr lang="en-US" altLang="zh-CN" dirty="0"/>
              <a:t>Shared</a:t>
            </a:r>
            <a:r>
              <a:rPr lang="zh-CN" altLang="en-US" dirty="0"/>
              <a:t> </a:t>
            </a:r>
            <a:r>
              <a:rPr lang="en-US" altLang="zh-CN" dirty="0"/>
              <a:t>values.</a:t>
            </a:r>
            <a:r>
              <a:rPr lang="zh-CN" altLang="en-US" dirty="0"/>
              <a:t> </a:t>
            </a:r>
            <a:r>
              <a:rPr lang="en-US" altLang="zh-CN" dirty="0"/>
              <a:t>But,</a:t>
            </a:r>
            <a:r>
              <a:rPr lang="zh-CN" altLang="en-US" dirty="0"/>
              <a:t> </a:t>
            </a:r>
            <a:r>
              <a:rPr lang="en-US" altLang="zh-CN" dirty="0"/>
              <a:t>due</a:t>
            </a:r>
            <a:r>
              <a:rPr lang="zh-CN" altLang="en-US" dirty="0"/>
              <a:t> </a:t>
            </a:r>
            <a:r>
              <a:rPr lang="en-US" altLang="zh-CN" dirty="0"/>
              <a:t>to</a:t>
            </a:r>
            <a:r>
              <a:rPr lang="zh-CN" altLang="en-US" dirty="0"/>
              <a:t> </a:t>
            </a:r>
            <a:r>
              <a:rPr lang="en-US" altLang="zh-CN" dirty="0"/>
              <a:t>the</a:t>
            </a:r>
            <a:r>
              <a:rPr lang="zh-CN" altLang="en-US" dirty="0"/>
              <a:t> </a:t>
            </a:r>
            <a:r>
              <a:rPr lang="en-US" altLang="zh-CN" dirty="0"/>
              <a:t>capability</a:t>
            </a:r>
            <a:r>
              <a:rPr lang="zh-CN" altLang="en-US" dirty="0"/>
              <a:t> </a:t>
            </a:r>
            <a:r>
              <a:rPr lang="en-US" altLang="zh-CN" dirty="0"/>
              <a:t>gap,</a:t>
            </a:r>
            <a:r>
              <a:rPr lang="zh-CN" altLang="en-US" dirty="0"/>
              <a:t> </a:t>
            </a:r>
            <a:r>
              <a:rPr lang="en-US" altLang="zh-CN" dirty="0"/>
              <a:t>or</a:t>
            </a:r>
            <a:r>
              <a:rPr lang="zh-CN" altLang="en-US" dirty="0"/>
              <a:t> </a:t>
            </a:r>
            <a:r>
              <a:rPr lang="en-US" altLang="zh-CN" dirty="0"/>
              <a:t>market</a:t>
            </a:r>
            <a:r>
              <a:rPr lang="zh-CN" altLang="en-US" dirty="0"/>
              <a:t> </a:t>
            </a:r>
            <a:r>
              <a:rPr lang="en-US" altLang="zh-CN" dirty="0"/>
              <a:t>failures,</a:t>
            </a:r>
            <a:r>
              <a:rPr lang="zh-CN" altLang="en-US" dirty="0"/>
              <a:t> </a:t>
            </a:r>
            <a:r>
              <a:rPr lang="en-US" altLang="zh-CN" dirty="0"/>
              <a:t>these</a:t>
            </a:r>
            <a:r>
              <a:rPr lang="zh-CN" altLang="en-US" dirty="0"/>
              <a:t> </a:t>
            </a:r>
            <a:r>
              <a:rPr lang="en-US" altLang="zh-CN" dirty="0"/>
              <a:t>three</a:t>
            </a:r>
            <a:r>
              <a:rPr lang="zh-CN" altLang="en-US" dirty="0"/>
              <a:t> </a:t>
            </a:r>
            <a:r>
              <a:rPr lang="en-US" altLang="zh-CN" dirty="0"/>
              <a:t>bubbles</a:t>
            </a:r>
            <a:r>
              <a:rPr lang="zh-CN" altLang="en-US" dirty="0"/>
              <a:t> </a:t>
            </a:r>
            <a:r>
              <a:rPr lang="en-US" altLang="zh-CN" dirty="0"/>
              <a:t>won’t</a:t>
            </a:r>
            <a:r>
              <a:rPr lang="zh-CN" altLang="en-US" dirty="0"/>
              <a:t> </a:t>
            </a:r>
            <a:r>
              <a:rPr lang="en-US" altLang="zh-CN" dirty="0"/>
              <a:t>intersect.</a:t>
            </a:r>
            <a:r>
              <a:rPr lang="zh-CN" altLang="en-US" dirty="0"/>
              <a:t> </a:t>
            </a:r>
            <a:r>
              <a:rPr lang="en-US" altLang="zh-CN" dirty="0"/>
              <a:t>With</a:t>
            </a:r>
            <a:r>
              <a:rPr lang="zh-CN" altLang="en-US" dirty="0"/>
              <a:t> </a:t>
            </a:r>
            <a:r>
              <a:rPr lang="en-US" altLang="zh-CN" dirty="0"/>
              <a:t>good</a:t>
            </a:r>
            <a:r>
              <a:rPr lang="zh-CN" altLang="en-US" dirty="0"/>
              <a:t> </a:t>
            </a:r>
            <a:r>
              <a:rPr lang="en-US" altLang="zh-CN" dirty="0"/>
              <a:t>intension,</a:t>
            </a:r>
            <a:r>
              <a:rPr lang="zh-CN" altLang="en-US" dirty="0"/>
              <a:t> </a:t>
            </a:r>
            <a:r>
              <a:rPr lang="en-US" altLang="zh-CN" dirty="0"/>
              <a:t>but</a:t>
            </a:r>
            <a:r>
              <a:rPr lang="zh-CN" altLang="en-US" dirty="0"/>
              <a:t> </a:t>
            </a:r>
            <a:r>
              <a:rPr lang="en-US" altLang="zh-CN" dirty="0"/>
              <a:t>constrained</a:t>
            </a:r>
            <a:r>
              <a:rPr lang="zh-CN" altLang="en-US" dirty="0"/>
              <a:t> </a:t>
            </a:r>
            <a:r>
              <a:rPr lang="en-US" altLang="zh-CN" dirty="0"/>
              <a:t>capability;</a:t>
            </a:r>
            <a:r>
              <a:rPr lang="zh-CN" altLang="en-US" dirty="0"/>
              <a:t> </a:t>
            </a:r>
            <a:r>
              <a:rPr lang="en-US" altLang="zh-CN" dirty="0"/>
              <a:t>or</a:t>
            </a:r>
            <a:r>
              <a:rPr lang="zh-CN" altLang="en-US" dirty="0"/>
              <a:t> </a:t>
            </a:r>
            <a:r>
              <a:rPr lang="en-US" altLang="zh-CN" dirty="0"/>
              <a:t>with</a:t>
            </a:r>
            <a:r>
              <a:rPr lang="zh-CN" altLang="en-US" dirty="0"/>
              <a:t> </a:t>
            </a:r>
            <a:r>
              <a:rPr lang="en-US" altLang="zh-CN" dirty="0"/>
              <a:t>bad</a:t>
            </a:r>
            <a:r>
              <a:rPr lang="zh-CN" altLang="en-US" dirty="0"/>
              <a:t> </a:t>
            </a:r>
            <a:r>
              <a:rPr lang="en-US" altLang="zh-CN" dirty="0"/>
              <a:t>intension,</a:t>
            </a:r>
            <a:r>
              <a:rPr lang="zh-CN" altLang="en-US" dirty="0"/>
              <a:t> </a:t>
            </a:r>
            <a:r>
              <a:rPr lang="en-US" altLang="zh-CN" dirty="0"/>
              <a:t>“green</a:t>
            </a:r>
            <a:r>
              <a:rPr lang="zh-CN" altLang="en-US" dirty="0"/>
              <a:t> </a:t>
            </a:r>
            <a:r>
              <a:rPr lang="en-US" altLang="zh-CN" dirty="0"/>
              <a:t>washing”.</a:t>
            </a:r>
            <a:endParaRPr dirty="0"/>
          </a:p>
        </p:txBody>
      </p:sp>
    </p:spTree>
    <p:extLst>
      <p:ext uri="{BB962C8B-B14F-4D97-AF65-F5344CB8AC3E}">
        <p14:creationId xmlns:p14="http://schemas.microsoft.com/office/powerpoint/2010/main" val="1175687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To</a:t>
            </a:r>
            <a:r>
              <a:rPr lang="zh-CN" altLang="en-US" dirty="0"/>
              <a:t> </a:t>
            </a:r>
            <a:r>
              <a:rPr lang="en-US" altLang="zh-CN" dirty="0"/>
              <a:t>re-cap:</a:t>
            </a:r>
            <a:r>
              <a:rPr lang="zh-CN" altLang="en-US" dirty="0"/>
              <a:t> </a:t>
            </a:r>
            <a:r>
              <a:rPr lang="en-US" altLang="zh-CN" dirty="0"/>
              <a:t>(1)</a:t>
            </a:r>
            <a:r>
              <a:rPr lang="zh-CN" altLang="en-US" dirty="0"/>
              <a:t> </a:t>
            </a:r>
            <a:r>
              <a:rPr lang="en-US" altLang="zh-CN" dirty="0"/>
              <a:t>Planet:</a:t>
            </a:r>
            <a:r>
              <a:rPr lang="zh-CN" altLang="en-US" dirty="0"/>
              <a:t> </a:t>
            </a:r>
            <a:r>
              <a:rPr lang="en-US" altLang="zh-CN" dirty="0"/>
              <a:t>we</a:t>
            </a:r>
            <a:r>
              <a:rPr lang="zh-CN" altLang="en-US" dirty="0"/>
              <a:t> </a:t>
            </a:r>
            <a:r>
              <a:rPr lang="en-US" altLang="zh-CN" dirty="0"/>
              <a:t>are</a:t>
            </a:r>
            <a:r>
              <a:rPr lang="zh-CN" altLang="en-US" dirty="0"/>
              <a:t> </a:t>
            </a:r>
            <a:r>
              <a:rPr lang="en-US" altLang="zh-CN" dirty="0"/>
              <a:t>responsible</a:t>
            </a:r>
            <a:r>
              <a:rPr lang="zh-CN" altLang="en-US" dirty="0"/>
              <a:t> </a:t>
            </a:r>
            <a:r>
              <a:rPr lang="en-US" altLang="zh-CN" dirty="0"/>
              <a:t>(36%,</a:t>
            </a:r>
            <a:r>
              <a:rPr lang="zh-CN" altLang="en-US" dirty="0"/>
              <a:t> </a:t>
            </a:r>
            <a:r>
              <a:rPr lang="en-US" altLang="zh-CN" dirty="0"/>
              <a:t>39%),</a:t>
            </a:r>
            <a:r>
              <a:rPr lang="zh-CN" altLang="en-US" dirty="0"/>
              <a:t> </a:t>
            </a:r>
            <a:r>
              <a:rPr lang="en-US" altLang="zh-CN" dirty="0"/>
              <a:t>we</a:t>
            </a:r>
            <a:r>
              <a:rPr lang="zh-CN" altLang="en-US" dirty="0"/>
              <a:t> </a:t>
            </a:r>
            <a:r>
              <a:rPr lang="en-US" altLang="zh-CN" dirty="0"/>
              <a:t>are</a:t>
            </a:r>
            <a:r>
              <a:rPr lang="zh-CN" altLang="en-US" dirty="0"/>
              <a:t> </a:t>
            </a:r>
            <a:r>
              <a:rPr lang="en-US" altLang="zh-CN" dirty="0"/>
              <a:t>the</a:t>
            </a:r>
            <a:r>
              <a:rPr lang="zh-CN" altLang="en-US" dirty="0"/>
              <a:t> </a:t>
            </a:r>
            <a:r>
              <a:rPr lang="en-US" altLang="zh-CN" dirty="0"/>
              <a:t>“target”</a:t>
            </a:r>
            <a:r>
              <a:rPr lang="zh-CN" altLang="en-US" dirty="0"/>
              <a:t> </a:t>
            </a:r>
            <a:r>
              <a:rPr lang="en-US" altLang="zh-CN" dirty="0"/>
              <a:t>(NYC,</a:t>
            </a:r>
            <a:r>
              <a:rPr lang="zh-CN" altLang="en-US" dirty="0"/>
              <a:t> </a:t>
            </a:r>
            <a:r>
              <a:rPr lang="en-US" altLang="zh-CN" dirty="0"/>
              <a:t>even</a:t>
            </a:r>
            <a:r>
              <a:rPr lang="zh-CN" altLang="en-US" dirty="0"/>
              <a:t> </a:t>
            </a:r>
            <a:r>
              <a:rPr lang="en-US" altLang="zh-CN" dirty="0"/>
              <a:t>70%,</a:t>
            </a:r>
            <a:r>
              <a:rPr lang="zh-CN" altLang="en-US" dirty="0"/>
              <a:t> </a:t>
            </a:r>
            <a:r>
              <a:rPr lang="en-US" altLang="zh-CN" dirty="0"/>
              <a:t>LL97);</a:t>
            </a:r>
            <a:r>
              <a:rPr lang="zh-CN" altLang="en-US" dirty="0"/>
              <a:t> </a:t>
            </a:r>
            <a:r>
              <a:rPr lang="en-US" altLang="zh-CN" dirty="0"/>
              <a:t>(2)</a:t>
            </a:r>
            <a:r>
              <a:rPr lang="zh-CN" altLang="en-US" dirty="0"/>
              <a:t> </a:t>
            </a:r>
            <a:r>
              <a:rPr lang="en-US" altLang="zh-CN" dirty="0"/>
              <a:t>People:</a:t>
            </a:r>
            <a:r>
              <a:rPr lang="zh-CN" altLang="en-US" dirty="0"/>
              <a:t> </a:t>
            </a:r>
            <a:r>
              <a:rPr lang="en-US" altLang="zh-CN" dirty="0"/>
              <a:t>the</a:t>
            </a:r>
            <a:r>
              <a:rPr lang="zh-CN" altLang="en-US" dirty="0"/>
              <a:t> </a:t>
            </a:r>
            <a:r>
              <a:rPr lang="en-US" altLang="zh-CN" dirty="0"/>
              <a:t>ultimate</a:t>
            </a:r>
            <a:r>
              <a:rPr lang="zh-CN" altLang="en-US" dirty="0"/>
              <a:t> </a:t>
            </a:r>
            <a:r>
              <a:rPr lang="en-US" altLang="zh-CN" dirty="0"/>
              <a:t>goal</a:t>
            </a:r>
            <a:r>
              <a:rPr lang="zh-CN" altLang="en-US" dirty="0"/>
              <a:t> </a:t>
            </a:r>
            <a:r>
              <a:rPr lang="en-US" altLang="zh-CN" dirty="0"/>
              <a:t>for</a:t>
            </a:r>
            <a:r>
              <a:rPr lang="zh-CN" altLang="en-US" dirty="0"/>
              <a:t> </a:t>
            </a:r>
            <a:r>
              <a:rPr lang="en-US" altLang="zh-CN" dirty="0"/>
              <a:t>us</a:t>
            </a:r>
            <a:r>
              <a:rPr lang="zh-CN" altLang="en-US" dirty="0"/>
              <a:t> </a:t>
            </a:r>
            <a:r>
              <a:rPr lang="en-US" altLang="zh-CN" dirty="0"/>
              <a:t>real</a:t>
            </a:r>
            <a:r>
              <a:rPr lang="zh-CN" altLang="en-US" dirty="0"/>
              <a:t> </a:t>
            </a:r>
            <a:r>
              <a:rPr lang="en-US" altLang="zh-CN" dirty="0"/>
              <a:t>estate</a:t>
            </a:r>
            <a:r>
              <a:rPr lang="zh-CN" altLang="en-US" dirty="0"/>
              <a:t> </a:t>
            </a:r>
            <a:r>
              <a:rPr lang="en-US" altLang="zh-CN" dirty="0"/>
              <a:t>industry</a:t>
            </a:r>
            <a:r>
              <a:rPr lang="zh-CN" altLang="en-US" dirty="0"/>
              <a:t> </a:t>
            </a:r>
            <a:r>
              <a:rPr lang="en-US" altLang="zh-CN" dirty="0"/>
              <a:t>is</a:t>
            </a:r>
            <a:r>
              <a:rPr lang="zh-CN" altLang="en-US" dirty="0"/>
              <a:t> </a:t>
            </a:r>
            <a:r>
              <a:rPr lang="en-US" altLang="zh-CN" dirty="0"/>
              <a:t>to</a:t>
            </a:r>
            <a:r>
              <a:rPr lang="zh-CN" altLang="en-US" dirty="0"/>
              <a:t> </a:t>
            </a:r>
            <a:r>
              <a:rPr lang="en-US" altLang="zh-CN" dirty="0"/>
              <a:t>provide</a:t>
            </a:r>
            <a:r>
              <a:rPr lang="zh-CN" altLang="en-US" dirty="0"/>
              <a:t> </a:t>
            </a:r>
            <a:r>
              <a:rPr lang="en-US" altLang="zh-CN" dirty="0"/>
              <a:t>enough</a:t>
            </a:r>
            <a:r>
              <a:rPr lang="zh-CN" altLang="en-US" dirty="0"/>
              <a:t> </a:t>
            </a:r>
            <a:r>
              <a:rPr lang="en-US" altLang="zh-CN" dirty="0"/>
              <a:t>and</a:t>
            </a:r>
            <a:r>
              <a:rPr lang="zh-CN" altLang="en-US" dirty="0"/>
              <a:t> </a:t>
            </a:r>
            <a:r>
              <a:rPr lang="en-US" altLang="zh-CN" dirty="0"/>
              <a:t>suitable</a:t>
            </a:r>
            <a:r>
              <a:rPr lang="zh-CN" altLang="en-US" dirty="0"/>
              <a:t> </a:t>
            </a:r>
            <a:r>
              <a:rPr lang="en-US" altLang="zh-CN" dirty="0"/>
              <a:t>space</a:t>
            </a:r>
            <a:r>
              <a:rPr lang="zh-CN" altLang="en-US" dirty="0"/>
              <a:t> </a:t>
            </a:r>
            <a:r>
              <a:rPr lang="en-US" altLang="zh-CN" dirty="0"/>
              <a:t>for</a:t>
            </a:r>
            <a:r>
              <a:rPr lang="zh-CN" altLang="en-US" dirty="0"/>
              <a:t> </a:t>
            </a:r>
            <a:r>
              <a:rPr lang="en-US" altLang="zh-CN" dirty="0"/>
              <a:t>live-work-play,</a:t>
            </a:r>
            <a:r>
              <a:rPr lang="zh-CN" altLang="en-US" dirty="0"/>
              <a:t> </a:t>
            </a:r>
            <a:r>
              <a:rPr lang="en-US" altLang="zh-CN" dirty="0"/>
              <a:t>cannot</a:t>
            </a:r>
            <a:r>
              <a:rPr lang="zh-CN" altLang="en-US" dirty="0"/>
              <a:t> </a:t>
            </a:r>
            <a:r>
              <a:rPr lang="en-US" altLang="zh-CN" dirty="0"/>
              <a:t>just</a:t>
            </a:r>
            <a:r>
              <a:rPr lang="zh-CN" altLang="en-US" dirty="0"/>
              <a:t> </a:t>
            </a:r>
            <a:r>
              <a:rPr lang="en-US" altLang="zh-CN" dirty="0"/>
              <a:t>be</a:t>
            </a:r>
            <a:r>
              <a:rPr lang="zh-CN" altLang="en-US" dirty="0"/>
              <a:t> </a:t>
            </a:r>
            <a:r>
              <a:rPr lang="en-US" altLang="zh-CN" dirty="0"/>
              <a:t>very</a:t>
            </a:r>
            <a:r>
              <a:rPr lang="zh-CN" altLang="en-US" dirty="0"/>
              <a:t> </a:t>
            </a:r>
            <a:r>
              <a:rPr lang="en-US" altLang="zh-CN" dirty="0"/>
              <a:t>tiny</a:t>
            </a:r>
            <a:r>
              <a:rPr lang="zh-CN" altLang="en-US" dirty="0"/>
              <a:t> </a:t>
            </a:r>
            <a:r>
              <a:rPr lang="en-US" altLang="zh-CN" dirty="0"/>
              <a:t>rooms</a:t>
            </a:r>
            <a:r>
              <a:rPr lang="zh-CN" altLang="en-US" dirty="0"/>
              <a:t> </a:t>
            </a:r>
            <a:r>
              <a:rPr lang="en-US" altLang="zh-CN" dirty="0"/>
              <a:t>with</a:t>
            </a:r>
            <a:r>
              <a:rPr lang="zh-CN" altLang="en-US" dirty="0"/>
              <a:t> </a:t>
            </a:r>
            <a:r>
              <a:rPr lang="en-US" altLang="zh-CN" dirty="0"/>
              <a:t>no</a:t>
            </a:r>
            <a:r>
              <a:rPr lang="zh-CN" altLang="en-US" dirty="0"/>
              <a:t> </a:t>
            </a:r>
            <a:r>
              <a:rPr lang="en-US" altLang="zh-CN" dirty="0"/>
              <a:t>windows</a:t>
            </a:r>
            <a:r>
              <a:rPr lang="zh-CN" altLang="en-US" dirty="0"/>
              <a:t> </a:t>
            </a:r>
            <a:r>
              <a:rPr lang="en-US" altLang="zh-CN" dirty="0"/>
              <a:t>and</a:t>
            </a:r>
            <a:r>
              <a:rPr lang="zh-CN" altLang="en-US" dirty="0"/>
              <a:t> </a:t>
            </a:r>
            <a:r>
              <a:rPr lang="en-US" altLang="zh-CN" dirty="0"/>
              <a:t>tight</a:t>
            </a:r>
            <a:r>
              <a:rPr lang="zh-CN" altLang="en-US" dirty="0"/>
              <a:t> </a:t>
            </a:r>
            <a:r>
              <a:rPr lang="en-US" altLang="zh-CN" dirty="0"/>
              <a:t>insulation.</a:t>
            </a:r>
            <a:r>
              <a:rPr lang="zh-CN" altLang="en-US" dirty="0"/>
              <a:t> </a:t>
            </a:r>
            <a:r>
              <a:rPr lang="en-US" altLang="zh-CN" dirty="0"/>
              <a:t>Also,</a:t>
            </a:r>
            <a:r>
              <a:rPr lang="zh-CN" altLang="en-US" dirty="0"/>
              <a:t> </a:t>
            </a:r>
            <a:r>
              <a:rPr lang="en-US" altLang="zh-CN" dirty="0"/>
              <a:t>the</a:t>
            </a:r>
            <a:r>
              <a:rPr lang="zh-CN" altLang="en-US" dirty="0"/>
              <a:t> </a:t>
            </a:r>
            <a:r>
              <a:rPr lang="en-US" altLang="zh-CN" dirty="0"/>
              <a:t>turning</a:t>
            </a:r>
            <a:r>
              <a:rPr lang="zh-CN" altLang="en-US" dirty="0"/>
              <a:t> </a:t>
            </a:r>
            <a:r>
              <a:rPr lang="en-US" altLang="zh-CN" dirty="0"/>
              <a:t>point</a:t>
            </a:r>
            <a:r>
              <a:rPr lang="zh-CN" altLang="en-US" dirty="0"/>
              <a:t> </a:t>
            </a:r>
            <a:r>
              <a:rPr lang="en-US" altLang="zh-CN" dirty="0"/>
              <a:t>in</a:t>
            </a:r>
            <a:r>
              <a:rPr lang="zh-CN" altLang="en-US" dirty="0"/>
              <a:t> </a:t>
            </a:r>
            <a:r>
              <a:rPr lang="en-US" altLang="zh-CN" dirty="0"/>
              <a:t>the</a:t>
            </a:r>
            <a:r>
              <a:rPr lang="zh-CN" altLang="en-US" dirty="0"/>
              <a:t> </a:t>
            </a:r>
            <a:r>
              <a:rPr lang="en-US" altLang="zh-CN" dirty="0"/>
              <a:t>EKC,</a:t>
            </a:r>
            <a:r>
              <a:rPr lang="zh-CN" altLang="en-US" dirty="0"/>
              <a:t> </a:t>
            </a:r>
            <a:r>
              <a:rPr lang="en-US" altLang="zh-CN" dirty="0"/>
              <a:t>is</a:t>
            </a:r>
            <a:r>
              <a:rPr lang="zh-CN" altLang="en-US" dirty="0"/>
              <a:t> </a:t>
            </a:r>
            <a:r>
              <a:rPr lang="en-US" altLang="zh-CN" dirty="0"/>
              <a:t>the</a:t>
            </a:r>
            <a:r>
              <a:rPr lang="zh-CN" altLang="en-US" dirty="0"/>
              <a:t> </a:t>
            </a:r>
            <a:r>
              <a:rPr lang="en-US" altLang="zh-CN" dirty="0"/>
              <a:t>bottom</a:t>
            </a:r>
            <a:r>
              <a:rPr lang="zh-CN" altLang="en-US" dirty="0"/>
              <a:t> </a:t>
            </a:r>
            <a:r>
              <a:rPr lang="en-US" altLang="zh-CN" dirty="0"/>
              <a:t>up</a:t>
            </a:r>
            <a:r>
              <a:rPr lang="zh-CN" altLang="en-US" dirty="0"/>
              <a:t> </a:t>
            </a:r>
            <a:r>
              <a:rPr lang="en-US" altLang="zh-CN" dirty="0"/>
              <a:t>demand</a:t>
            </a:r>
            <a:r>
              <a:rPr lang="zh-CN" altLang="en-US" dirty="0"/>
              <a:t> </a:t>
            </a:r>
            <a:r>
              <a:rPr lang="en-US" altLang="zh-CN" dirty="0"/>
              <a:t>push.</a:t>
            </a:r>
            <a:r>
              <a:rPr lang="zh-CN" altLang="en-US" dirty="0"/>
              <a:t> </a:t>
            </a:r>
            <a:r>
              <a:rPr lang="en-US" altLang="zh-CN" dirty="0"/>
              <a:t>(3)</a:t>
            </a:r>
            <a:r>
              <a:rPr lang="zh-CN" altLang="en-US" dirty="0"/>
              <a:t> </a:t>
            </a:r>
            <a:r>
              <a:rPr lang="en-US" altLang="zh-CN" dirty="0"/>
              <a:t>But</a:t>
            </a:r>
            <a:r>
              <a:rPr lang="zh-CN" altLang="en-US" dirty="0"/>
              <a:t> </a:t>
            </a:r>
            <a:r>
              <a:rPr lang="en-US" altLang="zh-CN" dirty="0"/>
              <a:t>we</a:t>
            </a:r>
            <a:r>
              <a:rPr lang="zh-CN" altLang="en-US" dirty="0"/>
              <a:t> </a:t>
            </a:r>
            <a:r>
              <a:rPr lang="en-US" altLang="zh-CN" dirty="0"/>
              <a:t>cannot</a:t>
            </a:r>
            <a:r>
              <a:rPr lang="zh-CN" altLang="en-US" dirty="0"/>
              <a:t> </a:t>
            </a:r>
            <a:r>
              <a:rPr lang="en-US" altLang="zh-CN" dirty="0"/>
              <a:t>only</a:t>
            </a:r>
            <a:r>
              <a:rPr lang="zh-CN" altLang="en-US" dirty="0"/>
              <a:t> </a:t>
            </a:r>
            <a:r>
              <a:rPr lang="en-US" altLang="zh-CN" dirty="0"/>
              <a:t>have</a:t>
            </a:r>
            <a:r>
              <a:rPr lang="zh-CN" altLang="en-US" dirty="0"/>
              <a:t> </a:t>
            </a:r>
            <a:r>
              <a:rPr lang="en-US" altLang="zh-CN" dirty="0"/>
              <a:t>dream</a:t>
            </a:r>
            <a:r>
              <a:rPr lang="zh-CN" altLang="en-US" dirty="0"/>
              <a:t> </a:t>
            </a:r>
            <a:r>
              <a:rPr lang="en-US" altLang="zh-CN" dirty="0"/>
              <a:t>without</a:t>
            </a:r>
            <a:r>
              <a:rPr lang="zh-CN" altLang="en-US" dirty="0"/>
              <a:t> </a:t>
            </a:r>
            <a:r>
              <a:rPr lang="en-US" altLang="zh-CN" dirty="0"/>
              <a:t>a</a:t>
            </a:r>
            <a:r>
              <a:rPr lang="zh-CN" altLang="en-US" dirty="0"/>
              <a:t> </a:t>
            </a:r>
            <a:r>
              <a:rPr lang="en-US" altLang="zh-CN" dirty="0"/>
              <a:t>sound</a:t>
            </a:r>
            <a:r>
              <a:rPr lang="zh-CN" altLang="en-US" dirty="0"/>
              <a:t> </a:t>
            </a:r>
            <a:r>
              <a:rPr lang="en-US" altLang="zh-CN" dirty="0"/>
              <a:t>business</a:t>
            </a:r>
            <a:r>
              <a:rPr lang="zh-CN" altLang="en-US" dirty="0"/>
              <a:t> </a:t>
            </a:r>
            <a:r>
              <a:rPr lang="en-US" altLang="zh-CN" dirty="0"/>
              <a:t>strategy.</a:t>
            </a:r>
            <a:r>
              <a:rPr lang="zh-CN" altLang="en-US" dirty="0"/>
              <a:t> </a:t>
            </a:r>
            <a:r>
              <a:rPr lang="en-US" altLang="zh-CN" dirty="0"/>
              <a:t>Real</a:t>
            </a:r>
            <a:r>
              <a:rPr lang="zh-CN" altLang="en-US" dirty="0"/>
              <a:t> </a:t>
            </a:r>
            <a:r>
              <a:rPr lang="en-US" altLang="zh-CN" dirty="0"/>
              <a:t>estate</a:t>
            </a:r>
            <a:r>
              <a:rPr lang="zh-CN" altLang="en-US" dirty="0"/>
              <a:t> </a:t>
            </a:r>
            <a:r>
              <a:rPr lang="en-US" altLang="zh-CN" dirty="0"/>
              <a:t>developers</a:t>
            </a:r>
            <a:r>
              <a:rPr lang="zh-CN" altLang="en-US" dirty="0"/>
              <a:t> </a:t>
            </a:r>
            <a:r>
              <a:rPr lang="en-US" altLang="zh-CN" dirty="0"/>
              <a:t>and</a:t>
            </a:r>
            <a:r>
              <a:rPr lang="zh-CN" altLang="en-US" dirty="0"/>
              <a:t> </a:t>
            </a:r>
            <a:r>
              <a:rPr lang="en-US" altLang="zh-CN" dirty="0"/>
              <a:t>investors</a:t>
            </a:r>
            <a:r>
              <a:rPr lang="zh-CN" altLang="en-US" dirty="0"/>
              <a:t> </a:t>
            </a:r>
            <a:r>
              <a:rPr lang="en-US" altLang="zh-CN" dirty="0"/>
              <a:t>need</a:t>
            </a:r>
            <a:r>
              <a:rPr lang="zh-CN" altLang="en-US" dirty="0"/>
              <a:t> </a:t>
            </a:r>
            <a:r>
              <a:rPr lang="en-US" altLang="zh-CN" dirty="0"/>
              <a:t>to</a:t>
            </a:r>
            <a:r>
              <a:rPr lang="zh-CN" altLang="en-US" dirty="0"/>
              <a:t> </a:t>
            </a:r>
            <a:r>
              <a:rPr lang="en-US" altLang="zh-CN" dirty="0"/>
              <a:t>make</a:t>
            </a:r>
            <a:r>
              <a:rPr lang="zh-CN" altLang="en-US" dirty="0"/>
              <a:t> </a:t>
            </a:r>
            <a:r>
              <a:rPr lang="en-US" altLang="zh-CN" dirty="0"/>
              <a:t>money.</a:t>
            </a:r>
            <a:r>
              <a:rPr lang="zh-CN" altLang="en-US" dirty="0"/>
              <a:t> </a:t>
            </a:r>
            <a:r>
              <a:rPr lang="en-US" altLang="zh-CN" dirty="0"/>
              <a:t>Crucial</a:t>
            </a:r>
            <a:r>
              <a:rPr lang="zh-CN" altLang="en-US" dirty="0"/>
              <a:t> </a:t>
            </a:r>
            <a:r>
              <a:rPr lang="en-US" altLang="zh-CN" dirty="0"/>
              <a:t>for</a:t>
            </a:r>
            <a:r>
              <a:rPr lang="zh-CN" altLang="en-US" dirty="0"/>
              <a:t> </a:t>
            </a:r>
            <a:r>
              <a:rPr lang="en-US" altLang="zh-CN" dirty="0"/>
              <a:t>the</a:t>
            </a:r>
            <a:r>
              <a:rPr lang="zh-CN" altLang="en-US" dirty="0"/>
              <a:t> </a:t>
            </a:r>
            <a:r>
              <a:rPr lang="en-US" altLang="zh-CN" dirty="0"/>
              <a:t>private</a:t>
            </a:r>
            <a:r>
              <a:rPr lang="zh-CN" altLang="en-US" dirty="0"/>
              <a:t> </a:t>
            </a:r>
            <a:r>
              <a:rPr lang="en-US" altLang="zh-CN" dirty="0"/>
              <a:t>sector</a:t>
            </a:r>
            <a:r>
              <a:rPr lang="zh-CN" altLang="en-US" dirty="0"/>
              <a:t> </a:t>
            </a:r>
            <a:r>
              <a:rPr lang="en-US" altLang="zh-CN" dirty="0"/>
              <a:t>(80%).</a:t>
            </a:r>
          </a:p>
          <a:p>
            <a:pPr marL="0" lvl="0" indent="0" algn="l" rtl="0">
              <a:spcBef>
                <a:spcPts val="0"/>
              </a:spcBef>
              <a:spcAft>
                <a:spcPts val="0"/>
              </a:spcAft>
              <a:buNone/>
            </a:pPr>
            <a:endParaRPr lang="en-US" dirty="0"/>
          </a:p>
          <a:p>
            <a:pPr marL="0" lvl="0" indent="0" algn="l" rtl="0">
              <a:spcBef>
                <a:spcPts val="0"/>
              </a:spcBef>
              <a:spcAft>
                <a:spcPts val="0"/>
              </a:spcAft>
              <a:buNone/>
            </a:pPr>
            <a:r>
              <a:rPr lang="en-US" altLang="zh-CN" dirty="0"/>
              <a:t>We</a:t>
            </a:r>
            <a:r>
              <a:rPr lang="zh-CN" altLang="en-US" dirty="0"/>
              <a:t> </a:t>
            </a:r>
            <a:r>
              <a:rPr lang="en-US" altLang="zh-CN" dirty="0"/>
              <a:t>know</a:t>
            </a:r>
            <a:r>
              <a:rPr lang="zh-CN" altLang="en-US" dirty="0"/>
              <a:t> </a:t>
            </a:r>
            <a:r>
              <a:rPr lang="en-US" altLang="zh-CN" dirty="0"/>
              <a:t>the</a:t>
            </a:r>
            <a:r>
              <a:rPr lang="zh-CN" altLang="en-US" dirty="0"/>
              <a:t> </a:t>
            </a:r>
            <a:r>
              <a:rPr lang="en-US" altLang="zh-CN" dirty="0"/>
              <a:t>win-win-win</a:t>
            </a:r>
            <a:r>
              <a:rPr lang="zh-CN" altLang="en-US" dirty="0"/>
              <a:t> </a:t>
            </a:r>
            <a:r>
              <a:rPr lang="en-US" altLang="zh-CN" dirty="0"/>
              <a:t>is</a:t>
            </a:r>
            <a:r>
              <a:rPr lang="zh-CN" altLang="en-US" dirty="0"/>
              <a:t> </a:t>
            </a:r>
            <a:r>
              <a:rPr lang="en-US" altLang="zh-CN" dirty="0"/>
              <a:t>possible,</a:t>
            </a:r>
            <a:r>
              <a:rPr lang="zh-CN" altLang="en-US" dirty="0"/>
              <a:t> </a:t>
            </a:r>
            <a:r>
              <a:rPr lang="en-US" altLang="zh-CN" dirty="0"/>
              <a:t>the</a:t>
            </a:r>
            <a:r>
              <a:rPr lang="zh-CN" altLang="en-US" dirty="0"/>
              <a:t> </a:t>
            </a:r>
            <a:r>
              <a:rPr lang="en-US" altLang="zh-CN" dirty="0"/>
              <a:t>intersection</a:t>
            </a:r>
            <a:r>
              <a:rPr lang="zh-CN" altLang="en-US" dirty="0"/>
              <a:t> </a:t>
            </a:r>
            <a:r>
              <a:rPr lang="en-US" altLang="zh-CN" dirty="0"/>
              <a:t>is</a:t>
            </a:r>
            <a:r>
              <a:rPr lang="zh-CN" altLang="en-US" dirty="0"/>
              <a:t> </a:t>
            </a:r>
            <a:r>
              <a:rPr lang="en-US" altLang="zh-CN" dirty="0"/>
              <a:t>the</a:t>
            </a:r>
            <a:r>
              <a:rPr lang="zh-CN" altLang="en-US" dirty="0"/>
              <a:t> </a:t>
            </a:r>
            <a:r>
              <a:rPr lang="en-US" altLang="zh-CN" dirty="0"/>
              <a:t>real</a:t>
            </a:r>
            <a:r>
              <a:rPr lang="zh-CN" altLang="en-US" dirty="0"/>
              <a:t> </a:t>
            </a:r>
            <a:r>
              <a:rPr lang="en-US" altLang="zh-CN" dirty="0"/>
              <a:t>sustainability.</a:t>
            </a:r>
            <a:r>
              <a:rPr lang="zh-CN" altLang="en-US" dirty="0"/>
              <a:t> </a:t>
            </a:r>
            <a:r>
              <a:rPr lang="en-US" altLang="zh-CN" dirty="0"/>
              <a:t>Shared</a:t>
            </a:r>
            <a:r>
              <a:rPr lang="zh-CN" altLang="en-US" dirty="0"/>
              <a:t> </a:t>
            </a:r>
            <a:r>
              <a:rPr lang="en-US" altLang="zh-CN" dirty="0"/>
              <a:t>values.</a:t>
            </a:r>
            <a:r>
              <a:rPr lang="zh-CN" altLang="en-US" dirty="0"/>
              <a:t> </a:t>
            </a:r>
            <a:r>
              <a:rPr lang="en-US" altLang="zh-CN" dirty="0"/>
              <a:t>But,</a:t>
            </a:r>
            <a:r>
              <a:rPr lang="zh-CN" altLang="en-US" dirty="0"/>
              <a:t> </a:t>
            </a:r>
            <a:r>
              <a:rPr lang="en-US" altLang="zh-CN" dirty="0"/>
              <a:t>due</a:t>
            </a:r>
            <a:r>
              <a:rPr lang="zh-CN" altLang="en-US" dirty="0"/>
              <a:t> </a:t>
            </a:r>
            <a:r>
              <a:rPr lang="en-US" altLang="zh-CN" dirty="0"/>
              <a:t>to</a:t>
            </a:r>
            <a:r>
              <a:rPr lang="zh-CN" altLang="en-US" dirty="0"/>
              <a:t> </a:t>
            </a:r>
            <a:r>
              <a:rPr lang="en-US" altLang="zh-CN" dirty="0"/>
              <a:t>the</a:t>
            </a:r>
            <a:r>
              <a:rPr lang="zh-CN" altLang="en-US" dirty="0"/>
              <a:t> </a:t>
            </a:r>
            <a:r>
              <a:rPr lang="en-US" altLang="zh-CN" dirty="0"/>
              <a:t>capability</a:t>
            </a:r>
            <a:r>
              <a:rPr lang="zh-CN" altLang="en-US" dirty="0"/>
              <a:t> </a:t>
            </a:r>
            <a:r>
              <a:rPr lang="en-US" altLang="zh-CN" dirty="0"/>
              <a:t>gap,</a:t>
            </a:r>
            <a:r>
              <a:rPr lang="zh-CN" altLang="en-US" dirty="0"/>
              <a:t> </a:t>
            </a:r>
            <a:r>
              <a:rPr lang="en-US" altLang="zh-CN" dirty="0"/>
              <a:t>or</a:t>
            </a:r>
            <a:r>
              <a:rPr lang="zh-CN" altLang="en-US" dirty="0"/>
              <a:t> </a:t>
            </a:r>
            <a:r>
              <a:rPr lang="en-US" altLang="zh-CN" dirty="0"/>
              <a:t>market</a:t>
            </a:r>
            <a:r>
              <a:rPr lang="zh-CN" altLang="en-US" dirty="0"/>
              <a:t> </a:t>
            </a:r>
            <a:r>
              <a:rPr lang="en-US" altLang="zh-CN" dirty="0"/>
              <a:t>failures,</a:t>
            </a:r>
            <a:r>
              <a:rPr lang="zh-CN" altLang="en-US" dirty="0"/>
              <a:t> </a:t>
            </a:r>
            <a:r>
              <a:rPr lang="en-US" altLang="zh-CN" dirty="0"/>
              <a:t>these</a:t>
            </a:r>
            <a:r>
              <a:rPr lang="zh-CN" altLang="en-US" dirty="0"/>
              <a:t> </a:t>
            </a:r>
            <a:r>
              <a:rPr lang="en-US" altLang="zh-CN" dirty="0"/>
              <a:t>three</a:t>
            </a:r>
            <a:r>
              <a:rPr lang="zh-CN" altLang="en-US" dirty="0"/>
              <a:t> </a:t>
            </a:r>
            <a:r>
              <a:rPr lang="en-US" altLang="zh-CN" dirty="0"/>
              <a:t>bubbles</a:t>
            </a:r>
            <a:r>
              <a:rPr lang="zh-CN" altLang="en-US" dirty="0"/>
              <a:t> </a:t>
            </a:r>
            <a:r>
              <a:rPr lang="en-US" altLang="zh-CN" dirty="0"/>
              <a:t>won’t</a:t>
            </a:r>
            <a:r>
              <a:rPr lang="zh-CN" altLang="en-US" dirty="0"/>
              <a:t> </a:t>
            </a:r>
            <a:r>
              <a:rPr lang="en-US" altLang="zh-CN" dirty="0"/>
              <a:t>intersect.</a:t>
            </a:r>
            <a:r>
              <a:rPr lang="zh-CN" altLang="en-US" dirty="0"/>
              <a:t> </a:t>
            </a:r>
            <a:r>
              <a:rPr lang="en-US" altLang="zh-CN" dirty="0"/>
              <a:t>With</a:t>
            </a:r>
            <a:r>
              <a:rPr lang="zh-CN" altLang="en-US" dirty="0"/>
              <a:t> </a:t>
            </a:r>
            <a:r>
              <a:rPr lang="en-US" altLang="zh-CN" dirty="0"/>
              <a:t>good</a:t>
            </a:r>
            <a:r>
              <a:rPr lang="zh-CN" altLang="en-US" dirty="0"/>
              <a:t> </a:t>
            </a:r>
            <a:r>
              <a:rPr lang="en-US" altLang="zh-CN" dirty="0"/>
              <a:t>intension,</a:t>
            </a:r>
            <a:r>
              <a:rPr lang="zh-CN" altLang="en-US" dirty="0"/>
              <a:t> </a:t>
            </a:r>
            <a:r>
              <a:rPr lang="en-US" altLang="zh-CN" dirty="0"/>
              <a:t>but</a:t>
            </a:r>
            <a:r>
              <a:rPr lang="zh-CN" altLang="en-US" dirty="0"/>
              <a:t> </a:t>
            </a:r>
            <a:r>
              <a:rPr lang="en-US" altLang="zh-CN" dirty="0"/>
              <a:t>constrained</a:t>
            </a:r>
            <a:r>
              <a:rPr lang="zh-CN" altLang="en-US" dirty="0"/>
              <a:t> </a:t>
            </a:r>
            <a:r>
              <a:rPr lang="en-US" altLang="zh-CN" dirty="0"/>
              <a:t>capability;</a:t>
            </a:r>
            <a:r>
              <a:rPr lang="zh-CN" altLang="en-US" dirty="0"/>
              <a:t> </a:t>
            </a:r>
            <a:r>
              <a:rPr lang="en-US" altLang="zh-CN" dirty="0"/>
              <a:t>or</a:t>
            </a:r>
            <a:r>
              <a:rPr lang="zh-CN" altLang="en-US" dirty="0"/>
              <a:t> </a:t>
            </a:r>
            <a:r>
              <a:rPr lang="en-US" altLang="zh-CN" dirty="0"/>
              <a:t>with</a:t>
            </a:r>
            <a:r>
              <a:rPr lang="zh-CN" altLang="en-US" dirty="0"/>
              <a:t> </a:t>
            </a:r>
            <a:r>
              <a:rPr lang="en-US" altLang="zh-CN" dirty="0"/>
              <a:t>bad</a:t>
            </a:r>
            <a:r>
              <a:rPr lang="zh-CN" altLang="en-US" dirty="0"/>
              <a:t> </a:t>
            </a:r>
            <a:r>
              <a:rPr lang="en-US" altLang="zh-CN" dirty="0"/>
              <a:t>intension,</a:t>
            </a:r>
            <a:r>
              <a:rPr lang="zh-CN" altLang="en-US" dirty="0"/>
              <a:t> </a:t>
            </a:r>
            <a:r>
              <a:rPr lang="en-US" altLang="zh-CN" dirty="0"/>
              <a:t>“green</a:t>
            </a:r>
            <a:r>
              <a:rPr lang="zh-CN" altLang="en-US" dirty="0"/>
              <a:t> </a:t>
            </a:r>
            <a:r>
              <a:rPr lang="en-US" altLang="zh-CN" dirty="0"/>
              <a:t>washing”.</a:t>
            </a:r>
            <a:endParaRPr dirty="0"/>
          </a:p>
        </p:txBody>
      </p:sp>
    </p:spTree>
    <p:extLst>
      <p:ext uri="{BB962C8B-B14F-4D97-AF65-F5344CB8AC3E}">
        <p14:creationId xmlns:p14="http://schemas.microsoft.com/office/powerpoint/2010/main" val="32782061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Source days sick leave: https://</a:t>
            </a:r>
            <a:r>
              <a:rPr lang="en-US" altLang="zh-CN" dirty="0" err="1"/>
              <a:t>onlinelibrary.wiley.com</a:t>
            </a:r>
            <a:r>
              <a:rPr lang="en-US" altLang="zh-CN" dirty="0"/>
              <a:t>/</a:t>
            </a:r>
            <a:r>
              <a:rPr lang="en-US" altLang="zh-CN" dirty="0" err="1"/>
              <a:t>doi</a:t>
            </a:r>
            <a:r>
              <a:rPr lang="en-US" altLang="zh-CN" dirty="0"/>
              <a:t>/abs/10.1034/j.1600-0668.2000.010004212.x</a:t>
            </a:r>
            <a:endParaRPr dirty="0"/>
          </a:p>
        </p:txBody>
      </p:sp>
    </p:spTree>
    <p:extLst>
      <p:ext uri="{BB962C8B-B14F-4D97-AF65-F5344CB8AC3E}">
        <p14:creationId xmlns:p14="http://schemas.microsoft.com/office/powerpoint/2010/main" val="4670439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Source days sick leave: https://</a:t>
            </a:r>
            <a:r>
              <a:rPr lang="en-US" altLang="zh-CN" dirty="0" err="1"/>
              <a:t>onlinelibrary.wiley.com</a:t>
            </a:r>
            <a:r>
              <a:rPr lang="en-US" altLang="zh-CN" dirty="0"/>
              <a:t>/</a:t>
            </a:r>
            <a:r>
              <a:rPr lang="en-US" altLang="zh-CN" dirty="0" err="1"/>
              <a:t>doi</a:t>
            </a:r>
            <a:r>
              <a:rPr lang="en-US" altLang="zh-CN" dirty="0"/>
              <a:t>/abs/10.1034/j.1600-0668.2000.010004212.x</a:t>
            </a:r>
            <a:endParaRPr dirty="0"/>
          </a:p>
        </p:txBody>
      </p:sp>
    </p:spTree>
    <p:extLst>
      <p:ext uri="{BB962C8B-B14F-4D97-AF65-F5344CB8AC3E}">
        <p14:creationId xmlns:p14="http://schemas.microsoft.com/office/powerpoint/2010/main" val="29870390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Source days sick leave: https://</a:t>
            </a:r>
            <a:r>
              <a:rPr lang="en-US" altLang="zh-CN" dirty="0" err="1"/>
              <a:t>onlinelibrary.wiley.com</a:t>
            </a:r>
            <a:r>
              <a:rPr lang="en-US" altLang="zh-CN" dirty="0"/>
              <a:t>/</a:t>
            </a:r>
            <a:r>
              <a:rPr lang="en-US" altLang="zh-CN" dirty="0" err="1"/>
              <a:t>doi</a:t>
            </a:r>
            <a:r>
              <a:rPr lang="en-US" altLang="zh-CN" dirty="0"/>
              <a:t>/abs/10.1034/j.1600-0668.2000.010004212.x</a:t>
            </a:r>
            <a:endParaRPr dirty="0"/>
          </a:p>
        </p:txBody>
      </p:sp>
    </p:spTree>
    <p:extLst>
      <p:ext uri="{BB962C8B-B14F-4D97-AF65-F5344CB8AC3E}">
        <p14:creationId xmlns:p14="http://schemas.microsoft.com/office/powerpoint/2010/main" val="590475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Source days sick leave: https://</a:t>
            </a:r>
            <a:r>
              <a:rPr lang="en-US" altLang="zh-CN" dirty="0" err="1"/>
              <a:t>onlinelibrary.wiley.com</a:t>
            </a:r>
            <a:r>
              <a:rPr lang="en-US" altLang="zh-CN" dirty="0"/>
              <a:t>/</a:t>
            </a:r>
            <a:r>
              <a:rPr lang="en-US" altLang="zh-CN" dirty="0" err="1"/>
              <a:t>doi</a:t>
            </a:r>
            <a:r>
              <a:rPr lang="en-US" altLang="zh-CN" dirty="0"/>
              <a:t>/abs/10.1034/j.1600-0668.2000.010004212.x</a:t>
            </a:r>
            <a:endParaRPr dirty="0"/>
          </a:p>
        </p:txBody>
      </p:sp>
    </p:spTree>
    <p:extLst>
      <p:ext uri="{BB962C8B-B14F-4D97-AF65-F5344CB8AC3E}">
        <p14:creationId xmlns:p14="http://schemas.microsoft.com/office/powerpoint/2010/main" val="3010183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US" altLang="zh-CN" sz="1100" b="0" i="0" u="none" strike="noStrike" cap="none" dirty="0">
                <a:solidFill>
                  <a:srgbClr val="000000"/>
                </a:solidFill>
                <a:effectLst/>
                <a:latin typeface="Arial"/>
                <a:cs typeface="Arial"/>
                <a:sym typeface="Arial"/>
              </a:rPr>
              <a:t>Resale:</a:t>
            </a:r>
            <a:r>
              <a:rPr lang="zh-CN" altLang="en-US" sz="1100" b="0" i="0" u="none" strike="noStrike" cap="none" dirty="0">
                <a:solidFill>
                  <a:srgbClr val="000000"/>
                </a:solidFill>
                <a:effectLst/>
                <a:latin typeface="Arial"/>
                <a:cs typeface="Arial"/>
                <a:sym typeface="Arial"/>
              </a:rPr>
              <a:t> </a:t>
            </a:r>
            <a:r>
              <a:rPr lang="en-US" altLang="zh-CN" sz="1100" b="0" i="0" u="none" strike="noStrike" cap="none" dirty="0">
                <a:solidFill>
                  <a:srgbClr val="000000"/>
                </a:solidFill>
                <a:effectLst/>
                <a:latin typeface="Arial"/>
                <a:cs typeface="Arial"/>
                <a:sym typeface="Arial"/>
              </a:rPr>
              <a:t>[1] </a:t>
            </a:r>
            <a:r>
              <a:rPr lang="en-US" sz="1100" b="0" i="0" u="none" strike="noStrike" cap="none" dirty="0">
                <a:solidFill>
                  <a:srgbClr val="000000"/>
                </a:solidFill>
                <a:effectLst/>
                <a:latin typeface="Arial"/>
                <a:ea typeface="Arial"/>
                <a:cs typeface="Arial"/>
                <a:sym typeface="Arial"/>
              </a:rPr>
              <a:t>Green Mark (GM) system</a:t>
            </a:r>
            <a:r>
              <a:rPr lang="en-US" altLang="zh-CN" sz="1100" b="0" i="0" u="none" strike="noStrike" cap="none" dirty="0">
                <a:solidFill>
                  <a:srgbClr val="000000"/>
                </a:solidFill>
                <a:effectLst/>
                <a:latin typeface="Arial"/>
                <a:ea typeface="Arial"/>
                <a:cs typeface="Arial"/>
                <a:sym typeface="Arial"/>
              </a:rPr>
              <a:t>, green premium is 4% for first sale, and increased to 10% for resale. </a:t>
            </a:r>
            <a:r>
              <a:rPr lang="en-US" altLang="zh-CN" sz="1100" b="0" i="0" u="none" strike="noStrike" cap="none" dirty="0">
                <a:solidFill>
                  <a:srgbClr val="000000"/>
                </a:solidFill>
                <a:effectLst/>
                <a:latin typeface="Arial"/>
                <a:cs typeface="Arial"/>
                <a:sym typeface="Arial"/>
              </a:rPr>
              <a:t>Ref: </a:t>
            </a:r>
            <a:r>
              <a:rPr lang="en-US" dirty="0"/>
              <a:t>Deng, </a:t>
            </a:r>
            <a:r>
              <a:rPr lang="en-US" dirty="0" err="1"/>
              <a:t>Yongheng</a:t>
            </a:r>
            <a:r>
              <a:rPr lang="en-US" dirty="0"/>
              <a:t>, and Jing Wu. 2014. “Economic Returns to Residential Green Building Investment: The Developers’ Perspective.” </a:t>
            </a:r>
            <a:r>
              <a:rPr lang="en-US" i="1" dirty="0"/>
              <a:t>Regional Science and Urban Economics</a:t>
            </a:r>
            <a:r>
              <a:rPr lang="en-US" dirty="0"/>
              <a:t> 47 (July): 35–44.</a:t>
            </a:r>
            <a:endParaRPr lang="en-US" altLang="zh-CN" sz="1100" b="0" i="0" u="none" strike="noStrike" cap="none" dirty="0">
              <a:solidFill>
                <a:srgbClr val="000000"/>
              </a:solidFill>
              <a:effectLst/>
              <a:latin typeface="Arial"/>
              <a:cs typeface="Arial"/>
              <a:sym typeface="Arial"/>
            </a:endParaRP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8969033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Source days sick leave: https://</a:t>
            </a:r>
            <a:r>
              <a:rPr lang="en-US" altLang="zh-CN" dirty="0" err="1"/>
              <a:t>onlinelibrary.wiley.com</a:t>
            </a:r>
            <a:r>
              <a:rPr lang="en-US" altLang="zh-CN" dirty="0"/>
              <a:t>/</a:t>
            </a:r>
            <a:r>
              <a:rPr lang="en-US" altLang="zh-CN" dirty="0" err="1"/>
              <a:t>doi</a:t>
            </a:r>
            <a:r>
              <a:rPr lang="en-US" altLang="zh-CN" dirty="0"/>
              <a:t>/abs/10.1034/j.1600-0668.2000.010004212.x</a:t>
            </a:r>
            <a:endParaRPr dirty="0"/>
          </a:p>
        </p:txBody>
      </p:sp>
    </p:spTree>
    <p:extLst>
      <p:ext uri="{BB962C8B-B14F-4D97-AF65-F5344CB8AC3E}">
        <p14:creationId xmlns:p14="http://schemas.microsoft.com/office/powerpoint/2010/main" val="3214244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kern="1200" dirty="0" smtClean="0">
                <a:solidFill>
                  <a:schemeClr val="tx1"/>
                </a:solidFill>
                <a:effectLst/>
                <a:latin typeface="+mn-lt"/>
                <a:ea typeface="+mn-ea"/>
                <a:cs typeface="+mn-cs"/>
              </a:rPr>
              <a:t>https://www.npg-rsp.ch/fileadmin/npg-rsp/Themen-Bibliothek/Fachthemen/Hemp_2004_Presenteeism.pdf</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Researchers have also tried to quantify the impact of disease in general on workplace pro- </a:t>
            </a:r>
            <a:r>
              <a:rPr lang="en-US" sz="1200" kern="1200" dirty="0" err="1">
                <a:solidFill>
                  <a:schemeClr val="tx1"/>
                </a:solidFill>
                <a:effectLst/>
                <a:latin typeface="+mn-lt"/>
                <a:ea typeface="+mn-ea"/>
                <a:cs typeface="+mn-cs"/>
              </a:rPr>
              <a:t>ductivity</a:t>
            </a:r>
            <a:r>
              <a:rPr lang="en-US" sz="1200" kern="1200" dirty="0">
                <a:solidFill>
                  <a:schemeClr val="tx1"/>
                </a:solidFill>
                <a:effectLst/>
                <a:latin typeface="+mn-lt"/>
                <a:ea typeface="+mn-ea"/>
                <a:cs typeface="+mn-cs"/>
              </a:rPr>
              <a:t>. Using the same methodology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ployed</a:t>
            </a:r>
            <a:r>
              <a:rPr lang="en-US" sz="1200" kern="1200" dirty="0">
                <a:solidFill>
                  <a:schemeClr val="tx1"/>
                </a:solidFill>
                <a:effectLst/>
                <a:latin typeface="+mn-lt"/>
                <a:ea typeface="+mn-ea"/>
                <a:cs typeface="+mn-cs"/>
              </a:rPr>
              <a:t> to gauge the costs of depression and pain—a yearlong telephone survey of 29,000 working adults, dubbed the American </a:t>
            </a:r>
            <a:r>
              <a:rPr lang="en-US" sz="1200" kern="1200" dirty="0" err="1">
                <a:solidFill>
                  <a:schemeClr val="tx1"/>
                </a:solidFill>
                <a:effectLst/>
                <a:latin typeface="+mn-lt"/>
                <a:ea typeface="+mn-ea"/>
                <a:cs typeface="+mn-cs"/>
              </a:rPr>
              <a:t>Produc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tivity</a:t>
            </a:r>
            <a:r>
              <a:rPr lang="en-US" sz="1200" kern="1200" dirty="0">
                <a:solidFill>
                  <a:schemeClr val="tx1"/>
                </a:solidFill>
                <a:effectLst/>
                <a:latin typeface="+mn-lt"/>
                <a:ea typeface="+mn-ea"/>
                <a:cs typeface="+mn-cs"/>
              </a:rPr>
              <a:t> Audit—Stewart’s research team </a:t>
            </a:r>
            <a:r>
              <a:rPr lang="en-US" sz="1200" kern="1200" dirty="0" err="1">
                <a:solidFill>
                  <a:schemeClr val="tx1"/>
                </a:solidFill>
                <a:effectLst/>
                <a:latin typeface="+mn-lt"/>
                <a:ea typeface="+mn-ea"/>
                <a:cs typeface="+mn-cs"/>
              </a:rPr>
              <a:t>calcu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lated</a:t>
            </a:r>
            <a:r>
              <a:rPr lang="en-US" sz="1200" kern="1200" dirty="0">
                <a:solidFill>
                  <a:schemeClr val="tx1"/>
                </a:solidFill>
                <a:effectLst/>
                <a:latin typeface="+mn-lt"/>
                <a:ea typeface="+mn-ea"/>
                <a:cs typeface="+mn-cs"/>
              </a:rPr>
              <a:t> the total cost of presenteeism in the United States to be more than $150 billion per year. Furthermore, most studies confirm that presenteeism is far more costly than illness- related absenteeism or disability. The two </a:t>
            </a:r>
            <a:r>
              <a:rPr lang="en-US" sz="1200" i="1" kern="1200" dirty="0">
                <a:solidFill>
                  <a:schemeClr val="tx1"/>
                </a:solidFill>
                <a:effectLst/>
                <a:latin typeface="+mn-lt"/>
                <a:ea typeface="+mn-ea"/>
                <a:cs typeface="+mn-cs"/>
              </a:rPr>
              <a:t>Jour- </a:t>
            </a:r>
            <a:r>
              <a:rPr lang="en-US" sz="1200" i="1" kern="1200" dirty="0" err="1">
                <a:solidFill>
                  <a:schemeClr val="tx1"/>
                </a:solidFill>
                <a:effectLst/>
                <a:latin typeface="+mn-lt"/>
                <a:ea typeface="+mn-ea"/>
                <a:cs typeface="+mn-cs"/>
              </a:rPr>
              <a:t>nal</a:t>
            </a:r>
            <a:r>
              <a:rPr lang="en-US" sz="1200" i="1" kern="1200" dirty="0">
                <a:solidFill>
                  <a:schemeClr val="tx1"/>
                </a:solidFill>
                <a:effectLst/>
                <a:latin typeface="+mn-lt"/>
                <a:ea typeface="+mn-ea"/>
                <a:cs typeface="+mn-cs"/>
              </a:rPr>
              <a:t> of the American Medical Association </a:t>
            </a:r>
            <a:r>
              <a:rPr lang="en-US" sz="1200" kern="1200" dirty="0">
                <a:solidFill>
                  <a:schemeClr val="tx1"/>
                </a:solidFill>
                <a:effectLst/>
                <a:latin typeface="+mn-lt"/>
                <a:ea typeface="+mn-ea"/>
                <a:cs typeface="+mn-cs"/>
              </a:rPr>
              <a:t>studies, for example, found that the on-the-job pro- </a:t>
            </a:r>
            <a:r>
              <a:rPr lang="en-US" sz="1200" kern="1200" dirty="0" err="1">
                <a:solidFill>
                  <a:schemeClr val="tx1"/>
                </a:solidFill>
                <a:effectLst/>
                <a:latin typeface="+mn-lt"/>
                <a:ea typeface="+mn-ea"/>
                <a:cs typeface="+mn-cs"/>
              </a:rPr>
              <a:t>ductivity</a:t>
            </a:r>
            <a:r>
              <a:rPr lang="en-US" sz="1200" kern="1200" dirty="0">
                <a:solidFill>
                  <a:schemeClr val="tx1"/>
                </a:solidFill>
                <a:effectLst/>
                <a:latin typeface="+mn-lt"/>
                <a:ea typeface="+mn-ea"/>
                <a:cs typeface="+mn-cs"/>
              </a:rPr>
              <a:t> loss resulting from depression and pain was roughly three times greater than the absence-related productivity loss attributed to these conditions. That is, less time was actually lost from people staying home than from them showing up but not performing at the top of their game. </a:t>
            </a:r>
            <a:endParaRPr lang="en-US" dirty="0"/>
          </a:p>
        </p:txBody>
      </p:sp>
    </p:spTree>
    <p:extLst>
      <p:ext uri="{BB962C8B-B14F-4D97-AF65-F5344CB8AC3E}">
        <p14:creationId xmlns:p14="http://schemas.microsoft.com/office/powerpoint/2010/main" val="3398888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CEF2BA-2B6D-4545-9A1A-D7601B3CD45C}" type="slidenum">
              <a:rPr lang="en-US" smtClean="0"/>
              <a:t>6</a:t>
            </a:fld>
            <a:endParaRPr lang="en-US"/>
          </a:p>
        </p:txBody>
      </p:sp>
    </p:spTree>
    <p:extLst>
      <p:ext uri="{BB962C8B-B14F-4D97-AF65-F5344CB8AC3E}">
        <p14:creationId xmlns:p14="http://schemas.microsoft.com/office/powerpoint/2010/main" val="3048848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www.npg-rsp.ch</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fileadmin</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npg-rsp</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Themen</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Fachthemen</a:t>
            </a:r>
            <a:r>
              <a:rPr lang="en-US" sz="1200" kern="1200" dirty="0">
                <a:solidFill>
                  <a:schemeClr val="tx1"/>
                </a:solidFill>
                <a:effectLst/>
                <a:latin typeface="+mn-lt"/>
                <a:ea typeface="+mn-ea"/>
                <a:cs typeface="+mn-cs"/>
              </a:rPr>
              <a:t>/Hemp_2004_Presenteeism.pdf</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Researchers have also tried to quantify the impact of disease in general on workplace pro- </a:t>
            </a:r>
            <a:r>
              <a:rPr lang="en-US" sz="1200" kern="1200" dirty="0" err="1">
                <a:solidFill>
                  <a:schemeClr val="tx1"/>
                </a:solidFill>
                <a:effectLst/>
                <a:latin typeface="+mn-lt"/>
                <a:ea typeface="+mn-ea"/>
                <a:cs typeface="+mn-cs"/>
              </a:rPr>
              <a:t>ductivity</a:t>
            </a:r>
            <a:r>
              <a:rPr lang="en-US" sz="1200" kern="1200" dirty="0">
                <a:solidFill>
                  <a:schemeClr val="tx1"/>
                </a:solidFill>
                <a:effectLst/>
                <a:latin typeface="+mn-lt"/>
                <a:ea typeface="+mn-ea"/>
                <a:cs typeface="+mn-cs"/>
              </a:rPr>
              <a:t>. Using the same methodology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ployed</a:t>
            </a:r>
            <a:r>
              <a:rPr lang="en-US" sz="1200" kern="1200" dirty="0">
                <a:solidFill>
                  <a:schemeClr val="tx1"/>
                </a:solidFill>
                <a:effectLst/>
                <a:latin typeface="+mn-lt"/>
                <a:ea typeface="+mn-ea"/>
                <a:cs typeface="+mn-cs"/>
              </a:rPr>
              <a:t> to gauge the costs of depression and pain—a yearlong telephone survey of 29,000 working adults, dubbed the American </a:t>
            </a:r>
            <a:r>
              <a:rPr lang="en-US" sz="1200" kern="1200" dirty="0" err="1">
                <a:solidFill>
                  <a:schemeClr val="tx1"/>
                </a:solidFill>
                <a:effectLst/>
                <a:latin typeface="+mn-lt"/>
                <a:ea typeface="+mn-ea"/>
                <a:cs typeface="+mn-cs"/>
              </a:rPr>
              <a:t>Produc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tivity</a:t>
            </a:r>
            <a:r>
              <a:rPr lang="en-US" sz="1200" kern="1200" dirty="0">
                <a:solidFill>
                  <a:schemeClr val="tx1"/>
                </a:solidFill>
                <a:effectLst/>
                <a:latin typeface="+mn-lt"/>
                <a:ea typeface="+mn-ea"/>
                <a:cs typeface="+mn-cs"/>
              </a:rPr>
              <a:t> Audit—Stewart’s research team </a:t>
            </a:r>
            <a:r>
              <a:rPr lang="en-US" sz="1200" kern="1200" dirty="0" err="1">
                <a:solidFill>
                  <a:schemeClr val="tx1"/>
                </a:solidFill>
                <a:effectLst/>
                <a:latin typeface="+mn-lt"/>
                <a:ea typeface="+mn-ea"/>
                <a:cs typeface="+mn-cs"/>
              </a:rPr>
              <a:t>calcu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lated</a:t>
            </a:r>
            <a:r>
              <a:rPr lang="en-US" sz="1200" kern="1200" dirty="0">
                <a:solidFill>
                  <a:schemeClr val="tx1"/>
                </a:solidFill>
                <a:effectLst/>
                <a:latin typeface="+mn-lt"/>
                <a:ea typeface="+mn-ea"/>
                <a:cs typeface="+mn-cs"/>
              </a:rPr>
              <a:t> the total cost of presenteeism in the United States to be more than $150 billion per year. Furthermore, most studies confirm that presenteeism is far more costly than illness- related absenteeism or disability. The two </a:t>
            </a:r>
            <a:r>
              <a:rPr lang="en-US" sz="1200" i="1" kern="1200" dirty="0">
                <a:solidFill>
                  <a:schemeClr val="tx1"/>
                </a:solidFill>
                <a:effectLst/>
                <a:latin typeface="+mn-lt"/>
                <a:ea typeface="+mn-ea"/>
                <a:cs typeface="+mn-cs"/>
              </a:rPr>
              <a:t>Jour- </a:t>
            </a:r>
            <a:r>
              <a:rPr lang="en-US" sz="1200" i="1" kern="1200" dirty="0" err="1">
                <a:solidFill>
                  <a:schemeClr val="tx1"/>
                </a:solidFill>
                <a:effectLst/>
                <a:latin typeface="+mn-lt"/>
                <a:ea typeface="+mn-ea"/>
                <a:cs typeface="+mn-cs"/>
              </a:rPr>
              <a:t>nal</a:t>
            </a:r>
            <a:r>
              <a:rPr lang="en-US" sz="1200" i="1" kern="1200" dirty="0">
                <a:solidFill>
                  <a:schemeClr val="tx1"/>
                </a:solidFill>
                <a:effectLst/>
                <a:latin typeface="+mn-lt"/>
                <a:ea typeface="+mn-ea"/>
                <a:cs typeface="+mn-cs"/>
              </a:rPr>
              <a:t> of the American Medical Association </a:t>
            </a:r>
            <a:r>
              <a:rPr lang="en-US" sz="1200" kern="1200" dirty="0">
                <a:solidFill>
                  <a:schemeClr val="tx1"/>
                </a:solidFill>
                <a:effectLst/>
                <a:latin typeface="+mn-lt"/>
                <a:ea typeface="+mn-ea"/>
                <a:cs typeface="+mn-cs"/>
              </a:rPr>
              <a:t>studies, for example, found that the on-the-job pro- </a:t>
            </a:r>
            <a:r>
              <a:rPr lang="en-US" sz="1200" kern="1200" dirty="0" err="1">
                <a:solidFill>
                  <a:schemeClr val="tx1"/>
                </a:solidFill>
                <a:effectLst/>
                <a:latin typeface="+mn-lt"/>
                <a:ea typeface="+mn-ea"/>
                <a:cs typeface="+mn-cs"/>
              </a:rPr>
              <a:t>ductivity</a:t>
            </a:r>
            <a:r>
              <a:rPr lang="en-US" sz="1200" kern="1200" dirty="0">
                <a:solidFill>
                  <a:schemeClr val="tx1"/>
                </a:solidFill>
                <a:effectLst/>
                <a:latin typeface="+mn-lt"/>
                <a:ea typeface="+mn-ea"/>
                <a:cs typeface="+mn-cs"/>
              </a:rPr>
              <a:t> loss resulting from depression and pain was roughly three times greater than the absence-related productivity loss attributed to these conditions. That is, less time was actually lost from people staying home than from them showing up but not performing at the top of their game. </a:t>
            </a:r>
            <a:endParaRPr lang="en-US" dirty="0"/>
          </a:p>
        </p:txBody>
      </p:sp>
    </p:spTree>
    <p:extLst>
      <p:ext uri="{BB962C8B-B14F-4D97-AF65-F5344CB8AC3E}">
        <p14:creationId xmlns:p14="http://schemas.microsoft.com/office/powerpoint/2010/main" val="802521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www.npg-rsp.ch</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fileadmin</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npg-rsp</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Themen</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Fachthemen</a:t>
            </a:r>
            <a:r>
              <a:rPr lang="en-US" sz="1200" kern="1200" dirty="0">
                <a:solidFill>
                  <a:schemeClr val="tx1"/>
                </a:solidFill>
                <a:effectLst/>
                <a:latin typeface="+mn-lt"/>
                <a:ea typeface="+mn-ea"/>
                <a:cs typeface="+mn-cs"/>
              </a:rPr>
              <a:t>/Hemp_2004_Presenteeism.pdf</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Researchers have also tried to quantify the impact of disease in general on workplace pro- </a:t>
            </a:r>
            <a:r>
              <a:rPr lang="en-US" sz="1200" kern="1200" dirty="0" err="1">
                <a:solidFill>
                  <a:schemeClr val="tx1"/>
                </a:solidFill>
                <a:effectLst/>
                <a:latin typeface="+mn-lt"/>
                <a:ea typeface="+mn-ea"/>
                <a:cs typeface="+mn-cs"/>
              </a:rPr>
              <a:t>ductivity</a:t>
            </a:r>
            <a:r>
              <a:rPr lang="en-US" sz="1200" kern="1200" dirty="0">
                <a:solidFill>
                  <a:schemeClr val="tx1"/>
                </a:solidFill>
                <a:effectLst/>
                <a:latin typeface="+mn-lt"/>
                <a:ea typeface="+mn-ea"/>
                <a:cs typeface="+mn-cs"/>
              </a:rPr>
              <a:t>. Using the same methodology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ployed</a:t>
            </a:r>
            <a:r>
              <a:rPr lang="en-US" sz="1200" kern="1200" dirty="0">
                <a:solidFill>
                  <a:schemeClr val="tx1"/>
                </a:solidFill>
                <a:effectLst/>
                <a:latin typeface="+mn-lt"/>
                <a:ea typeface="+mn-ea"/>
                <a:cs typeface="+mn-cs"/>
              </a:rPr>
              <a:t> to gauge the costs of depression and pain—a yearlong telephone survey of 29,000 working adults, dubbed the American </a:t>
            </a:r>
            <a:r>
              <a:rPr lang="en-US" sz="1200" kern="1200" dirty="0" err="1">
                <a:solidFill>
                  <a:schemeClr val="tx1"/>
                </a:solidFill>
                <a:effectLst/>
                <a:latin typeface="+mn-lt"/>
                <a:ea typeface="+mn-ea"/>
                <a:cs typeface="+mn-cs"/>
              </a:rPr>
              <a:t>Produc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tivity</a:t>
            </a:r>
            <a:r>
              <a:rPr lang="en-US" sz="1200" kern="1200" dirty="0">
                <a:solidFill>
                  <a:schemeClr val="tx1"/>
                </a:solidFill>
                <a:effectLst/>
                <a:latin typeface="+mn-lt"/>
                <a:ea typeface="+mn-ea"/>
                <a:cs typeface="+mn-cs"/>
              </a:rPr>
              <a:t> Audit—Stewart’s research team </a:t>
            </a:r>
            <a:r>
              <a:rPr lang="en-US" sz="1200" kern="1200" dirty="0" err="1">
                <a:solidFill>
                  <a:schemeClr val="tx1"/>
                </a:solidFill>
                <a:effectLst/>
                <a:latin typeface="+mn-lt"/>
                <a:ea typeface="+mn-ea"/>
                <a:cs typeface="+mn-cs"/>
              </a:rPr>
              <a:t>calcu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lated</a:t>
            </a:r>
            <a:r>
              <a:rPr lang="en-US" sz="1200" kern="1200" dirty="0">
                <a:solidFill>
                  <a:schemeClr val="tx1"/>
                </a:solidFill>
                <a:effectLst/>
                <a:latin typeface="+mn-lt"/>
                <a:ea typeface="+mn-ea"/>
                <a:cs typeface="+mn-cs"/>
              </a:rPr>
              <a:t> the total cost of presenteeism in the United States to be more than $150 billion per year. Furthermore, most studies confirm that presenteeism is far more costly than illness- related absenteeism or disability. The two </a:t>
            </a:r>
            <a:r>
              <a:rPr lang="en-US" sz="1200" i="1" kern="1200" dirty="0">
                <a:solidFill>
                  <a:schemeClr val="tx1"/>
                </a:solidFill>
                <a:effectLst/>
                <a:latin typeface="+mn-lt"/>
                <a:ea typeface="+mn-ea"/>
                <a:cs typeface="+mn-cs"/>
              </a:rPr>
              <a:t>Jour- </a:t>
            </a:r>
            <a:r>
              <a:rPr lang="en-US" sz="1200" i="1" kern="1200" dirty="0" err="1">
                <a:solidFill>
                  <a:schemeClr val="tx1"/>
                </a:solidFill>
                <a:effectLst/>
                <a:latin typeface="+mn-lt"/>
                <a:ea typeface="+mn-ea"/>
                <a:cs typeface="+mn-cs"/>
              </a:rPr>
              <a:t>nal</a:t>
            </a:r>
            <a:r>
              <a:rPr lang="en-US" sz="1200" i="1" kern="1200" dirty="0">
                <a:solidFill>
                  <a:schemeClr val="tx1"/>
                </a:solidFill>
                <a:effectLst/>
                <a:latin typeface="+mn-lt"/>
                <a:ea typeface="+mn-ea"/>
                <a:cs typeface="+mn-cs"/>
              </a:rPr>
              <a:t> of the American Medical Association </a:t>
            </a:r>
            <a:r>
              <a:rPr lang="en-US" sz="1200" kern="1200" dirty="0">
                <a:solidFill>
                  <a:schemeClr val="tx1"/>
                </a:solidFill>
                <a:effectLst/>
                <a:latin typeface="+mn-lt"/>
                <a:ea typeface="+mn-ea"/>
                <a:cs typeface="+mn-cs"/>
              </a:rPr>
              <a:t>studies, for example, found that the on-the-job pro- </a:t>
            </a:r>
            <a:r>
              <a:rPr lang="en-US" sz="1200" kern="1200" dirty="0" err="1">
                <a:solidFill>
                  <a:schemeClr val="tx1"/>
                </a:solidFill>
                <a:effectLst/>
                <a:latin typeface="+mn-lt"/>
                <a:ea typeface="+mn-ea"/>
                <a:cs typeface="+mn-cs"/>
              </a:rPr>
              <a:t>ductivity</a:t>
            </a:r>
            <a:r>
              <a:rPr lang="en-US" sz="1200" kern="1200" dirty="0">
                <a:solidFill>
                  <a:schemeClr val="tx1"/>
                </a:solidFill>
                <a:effectLst/>
                <a:latin typeface="+mn-lt"/>
                <a:ea typeface="+mn-ea"/>
                <a:cs typeface="+mn-cs"/>
              </a:rPr>
              <a:t> loss resulting from depression and pain was roughly three times greater than the absence-related productivity loss attributed to these conditions. That is, less time was actually lost from people staying home than from them showing up but not performing at the top of their game. </a:t>
            </a:r>
            <a:endParaRPr lang="en-US" dirty="0"/>
          </a:p>
        </p:txBody>
      </p:sp>
    </p:spTree>
    <p:extLst>
      <p:ext uri="{BB962C8B-B14F-4D97-AF65-F5344CB8AC3E}">
        <p14:creationId xmlns:p14="http://schemas.microsoft.com/office/powerpoint/2010/main" val="3845106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To</a:t>
            </a:r>
            <a:r>
              <a:rPr lang="zh-CN" altLang="en-US" dirty="0"/>
              <a:t> </a:t>
            </a:r>
            <a:r>
              <a:rPr lang="en-US" altLang="zh-CN" dirty="0"/>
              <a:t>re-cap:</a:t>
            </a:r>
            <a:r>
              <a:rPr lang="zh-CN" altLang="en-US" dirty="0"/>
              <a:t> </a:t>
            </a:r>
            <a:r>
              <a:rPr lang="en-US" altLang="zh-CN" dirty="0"/>
              <a:t>(1)</a:t>
            </a:r>
            <a:r>
              <a:rPr lang="zh-CN" altLang="en-US" dirty="0"/>
              <a:t> </a:t>
            </a:r>
            <a:r>
              <a:rPr lang="en-US" altLang="zh-CN" dirty="0"/>
              <a:t>Planet:</a:t>
            </a:r>
            <a:r>
              <a:rPr lang="zh-CN" altLang="en-US" dirty="0"/>
              <a:t> </a:t>
            </a:r>
            <a:r>
              <a:rPr lang="en-US" altLang="zh-CN" dirty="0"/>
              <a:t>we</a:t>
            </a:r>
            <a:r>
              <a:rPr lang="zh-CN" altLang="en-US" dirty="0"/>
              <a:t> </a:t>
            </a:r>
            <a:r>
              <a:rPr lang="en-US" altLang="zh-CN" dirty="0"/>
              <a:t>are</a:t>
            </a:r>
            <a:r>
              <a:rPr lang="zh-CN" altLang="en-US" dirty="0"/>
              <a:t> </a:t>
            </a:r>
            <a:r>
              <a:rPr lang="en-US" altLang="zh-CN" dirty="0"/>
              <a:t>responsible</a:t>
            </a:r>
            <a:r>
              <a:rPr lang="zh-CN" altLang="en-US" dirty="0"/>
              <a:t> </a:t>
            </a:r>
            <a:r>
              <a:rPr lang="en-US" altLang="zh-CN" dirty="0"/>
              <a:t>(36%,</a:t>
            </a:r>
            <a:r>
              <a:rPr lang="zh-CN" altLang="en-US" dirty="0"/>
              <a:t> </a:t>
            </a:r>
            <a:r>
              <a:rPr lang="en-US" altLang="zh-CN" dirty="0"/>
              <a:t>39%),</a:t>
            </a:r>
            <a:r>
              <a:rPr lang="zh-CN" altLang="en-US" dirty="0"/>
              <a:t> </a:t>
            </a:r>
            <a:r>
              <a:rPr lang="en-US" altLang="zh-CN" dirty="0"/>
              <a:t>we</a:t>
            </a:r>
            <a:r>
              <a:rPr lang="zh-CN" altLang="en-US" dirty="0"/>
              <a:t> </a:t>
            </a:r>
            <a:r>
              <a:rPr lang="en-US" altLang="zh-CN" dirty="0"/>
              <a:t>are</a:t>
            </a:r>
            <a:r>
              <a:rPr lang="zh-CN" altLang="en-US" dirty="0"/>
              <a:t> </a:t>
            </a:r>
            <a:r>
              <a:rPr lang="en-US" altLang="zh-CN" dirty="0"/>
              <a:t>the</a:t>
            </a:r>
            <a:r>
              <a:rPr lang="zh-CN" altLang="en-US" dirty="0"/>
              <a:t> </a:t>
            </a:r>
            <a:r>
              <a:rPr lang="en-US" altLang="zh-CN" dirty="0"/>
              <a:t>“target”</a:t>
            </a:r>
            <a:r>
              <a:rPr lang="zh-CN" altLang="en-US" dirty="0"/>
              <a:t> </a:t>
            </a:r>
            <a:r>
              <a:rPr lang="en-US" altLang="zh-CN" dirty="0"/>
              <a:t>(NYC,</a:t>
            </a:r>
            <a:r>
              <a:rPr lang="zh-CN" altLang="en-US" dirty="0"/>
              <a:t> </a:t>
            </a:r>
            <a:r>
              <a:rPr lang="en-US" altLang="zh-CN" dirty="0"/>
              <a:t>even</a:t>
            </a:r>
            <a:r>
              <a:rPr lang="zh-CN" altLang="en-US" dirty="0"/>
              <a:t> </a:t>
            </a:r>
            <a:r>
              <a:rPr lang="en-US" altLang="zh-CN" dirty="0"/>
              <a:t>70%,</a:t>
            </a:r>
            <a:r>
              <a:rPr lang="zh-CN" altLang="en-US" dirty="0"/>
              <a:t> </a:t>
            </a:r>
            <a:r>
              <a:rPr lang="en-US" altLang="zh-CN" dirty="0"/>
              <a:t>LL97);</a:t>
            </a:r>
            <a:r>
              <a:rPr lang="zh-CN" altLang="en-US" dirty="0"/>
              <a:t> </a:t>
            </a:r>
            <a:r>
              <a:rPr lang="en-US" altLang="zh-CN" dirty="0"/>
              <a:t>(2)</a:t>
            </a:r>
            <a:r>
              <a:rPr lang="zh-CN" altLang="en-US" dirty="0"/>
              <a:t> </a:t>
            </a:r>
            <a:r>
              <a:rPr lang="en-US" altLang="zh-CN" dirty="0"/>
              <a:t>People:</a:t>
            </a:r>
            <a:r>
              <a:rPr lang="zh-CN" altLang="en-US" dirty="0"/>
              <a:t> </a:t>
            </a:r>
            <a:r>
              <a:rPr lang="en-US" altLang="zh-CN" dirty="0"/>
              <a:t>the</a:t>
            </a:r>
            <a:r>
              <a:rPr lang="zh-CN" altLang="en-US" dirty="0"/>
              <a:t> </a:t>
            </a:r>
            <a:r>
              <a:rPr lang="en-US" altLang="zh-CN" dirty="0"/>
              <a:t>ultimate</a:t>
            </a:r>
            <a:r>
              <a:rPr lang="zh-CN" altLang="en-US" dirty="0"/>
              <a:t> </a:t>
            </a:r>
            <a:r>
              <a:rPr lang="en-US" altLang="zh-CN" dirty="0"/>
              <a:t>goal</a:t>
            </a:r>
            <a:r>
              <a:rPr lang="zh-CN" altLang="en-US" dirty="0"/>
              <a:t> </a:t>
            </a:r>
            <a:r>
              <a:rPr lang="en-US" altLang="zh-CN" dirty="0"/>
              <a:t>for</a:t>
            </a:r>
            <a:r>
              <a:rPr lang="zh-CN" altLang="en-US" dirty="0"/>
              <a:t> </a:t>
            </a:r>
            <a:r>
              <a:rPr lang="en-US" altLang="zh-CN" dirty="0"/>
              <a:t>us</a:t>
            </a:r>
            <a:r>
              <a:rPr lang="zh-CN" altLang="en-US" dirty="0"/>
              <a:t> </a:t>
            </a:r>
            <a:r>
              <a:rPr lang="en-US" altLang="zh-CN" dirty="0"/>
              <a:t>real</a:t>
            </a:r>
            <a:r>
              <a:rPr lang="zh-CN" altLang="en-US" dirty="0"/>
              <a:t> </a:t>
            </a:r>
            <a:r>
              <a:rPr lang="en-US" altLang="zh-CN" dirty="0"/>
              <a:t>estate</a:t>
            </a:r>
            <a:r>
              <a:rPr lang="zh-CN" altLang="en-US" dirty="0"/>
              <a:t> </a:t>
            </a:r>
            <a:r>
              <a:rPr lang="en-US" altLang="zh-CN" dirty="0"/>
              <a:t>industry</a:t>
            </a:r>
            <a:r>
              <a:rPr lang="zh-CN" altLang="en-US" dirty="0"/>
              <a:t> </a:t>
            </a:r>
            <a:r>
              <a:rPr lang="en-US" altLang="zh-CN" dirty="0"/>
              <a:t>is</a:t>
            </a:r>
            <a:r>
              <a:rPr lang="zh-CN" altLang="en-US" dirty="0"/>
              <a:t> </a:t>
            </a:r>
            <a:r>
              <a:rPr lang="en-US" altLang="zh-CN" dirty="0"/>
              <a:t>to</a:t>
            </a:r>
            <a:r>
              <a:rPr lang="zh-CN" altLang="en-US" dirty="0"/>
              <a:t> </a:t>
            </a:r>
            <a:r>
              <a:rPr lang="en-US" altLang="zh-CN" dirty="0"/>
              <a:t>provide</a:t>
            </a:r>
            <a:r>
              <a:rPr lang="zh-CN" altLang="en-US" dirty="0"/>
              <a:t> </a:t>
            </a:r>
            <a:r>
              <a:rPr lang="en-US" altLang="zh-CN" dirty="0"/>
              <a:t>enough</a:t>
            </a:r>
            <a:r>
              <a:rPr lang="zh-CN" altLang="en-US" dirty="0"/>
              <a:t> </a:t>
            </a:r>
            <a:r>
              <a:rPr lang="en-US" altLang="zh-CN" dirty="0"/>
              <a:t>and</a:t>
            </a:r>
            <a:r>
              <a:rPr lang="zh-CN" altLang="en-US" dirty="0"/>
              <a:t> </a:t>
            </a:r>
            <a:r>
              <a:rPr lang="en-US" altLang="zh-CN" dirty="0"/>
              <a:t>suitable</a:t>
            </a:r>
            <a:r>
              <a:rPr lang="zh-CN" altLang="en-US" dirty="0"/>
              <a:t> </a:t>
            </a:r>
            <a:r>
              <a:rPr lang="en-US" altLang="zh-CN" dirty="0"/>
              <a:t>space</a:t>
            </a:r>
            <a:r>
              <a:rPr lang="zh-CN" altLang="en-US" dirty="0"/>
              <a:t> </a:t>
            </a:r>
            <a:r>
              <a:rPr lang="en-US" altLang="zh-CN" dirty="0"/>
              <a:t>for</a:t>
            </a:r>
            <a:r>
              <a:rPr lang="zh-CN" altLang="en-US" dirty="0"/>
              <a:t> </a:t>
            </a:r>
            <a:r>
              <a:rPr lang="en-US" altLang="zh-CN" dirty="0"/>
              <a:t>live-work-play,</a:t>
            </a:r>
            <a:r>
              <a:rPr lang="zh-CN" altLang="en-US" dirty="0"/>
              <a:t> </a:t>
            </a:r>
            <a:r>
              <a:rPr lang="en-US" altLang="zh-CN" dirty="0"/>
              <a:t>cannot</a:t>
            </a:r>
            <a:r>
              <a:rPr lang="zh-CN" altLang="en-US" dirty="0"/>
              <a:t> </a:t>
            </a:r>
            <a:r>
              <a:rPr lang="en-US" altLang="zh-CN" dirty="0"/>
              <a:t>just</a:t>
            </a:r>
            <a:r>
              <a:rPr lang="zh-CN" altLang="en-US" dirty="0"/>
              <a:t> </a:t>
            </a:r>
            <a:r>
              <a:rPr lang="en-US" altLang="zh-CN" dirty="0"/>
              <a:t>be</a:t>
            </a:r>
            <a:r>
              <a:rPr lang="zh-CN" altLang="en-US" dirty="0"/>
              <a:t> </a:t>
            </a:r>
            <a:r>
              <a:rPr lang="en-US" altLang="zh-CN" dirty="0"/>
              <a:t>very</a:t>
            </a:r>
            <a:r>
              <a:rPr lang="zh-CN" altLang="en-US" dirty="0"/>
              <a:t> </a:t>
            </a:r>
            <a:r>
              <a:rPr lang="en-US" altLang="zh-CN" dirty="0"/>
              <a:t>tiny</a:t>
            </a:r>
            <a:r>
              <a:rPr lang="zh-CN" altLang="en-US" dirty="0"/>
              <a:t> </a:t>
            </a:r>
            <a:r>
              <a:rPr lang="en-US" altLang="zh-CN" dirty="0"/>
              <a:t>rooms</a:t>
            </a:r>
            <a:r>
              <a:rPr lang="zh-CN" altLang="en-US" dirty="0"/>
              <a:t> </a:t>
            </a:r>
            <a:r>
              <a:rPr lang="en-US" altLang="zh-CN" dirty="0"/>
              <a:t>with</a:t>
            </a:r>
            <a:r>
              <a:rPr lang="zh-CN" altLang="en-US" dirty="0"/>
              <a:t> </a:t>
            </a:r>
            <a:r>
              <a:rPr lang="en-US" altLang="zh-CN" dirty="0"/>
              <a:t>no</a:t>
            </a:r>
            <a:r>
              <a:rPr lang="zh-CN" altLang="en-US" dirty="0"/>
              <a:t> </a:t>
            </a:r>
            <a:r>
              <a:rPr lang="en-US" altLang="zh-CN" dirty="0"/>
              <a:t>windows</a:t>
            </a:r>
            <a:r>
              <a:rPr lang="zh-CN" altLang="en-US" dirty="0"/>
              <a:t> </a:t>
            </a:r>
            <a:r>
              <a:rPr lang="en-US" altLang="zh-CN" dirty="0"/>
              <a:t>and</a:t>
            </a:r>
            <a:r>
              <a:rPr lang="zh-CN" altLang="en-US" dirty="0"/>
              <a:t> </a:t>
            </a:r>
            <a:r>
              <a:rPr lang="en-US" altLang="zh-CN" dirty="0"/>
              <a:t>tight</a:t>
            </a:r>
            <a:r>
              <a:rPr lang="zh-CN" altLang="en-US" dirty="0"/>
              <a:t> </a:t>
            </a:r>
            <a:r>
              <a:rPr lang="en-US" altLang="zh-CN" dirty="0"/>
              <a:t>insulation.</a:t>
            </a:r>
            <a:r>
              <a:rPr lang="zh-CN" altLang="en-US" dirty="0"/>
              <a:t> </a:t>
            </a:r>
            <a:r>
              <a:rPr lang="en-US" altLang="zh-CN" dirty="0"/>
              <a:t>Also,</a:t>
            </a:r>
            <a:r>
              <a:rPr lang="zh-CN" altLang="en-US" dirty="0"/>
              <a:t> </a:t>
            </a:r>
            <a:r>
              <a:rPr lang="en-US" altLang="zh-CN" dirty="0"/>
              <a:t>the</a:t>
            </a:r>
            <a:r>
              <a:rPr lang="zh-CN" altLang="en-US" dirty="0"/>
              <a:t> </a:t>
            </a:r>
            <a:r>
              <a:rPr lang="en-US" altLang="zh-CN" dirty="0"/>
              <a:t>turning</a:t>
            </a:r>
            <a:r>
              <a:rPr lang="zh-CN" altLang="en-US" dirty="0"/>
              <a:t> </a:t>
            </a:r>
            <a:r>
              <a:rPr lang="en-US" altLang="zh-CN" dirty="0"/>
              <a:t>point</a:t>
            </a:r>
            <a:r>
              <a:rPr lang="zh-CN" altLang="en-US" dirty="0"/>
              <a:t> </a:t>
            </a:r>
            <a:r>
              <a:rPr lang="en-US" altLang="zh-CN" dirty="0"/>
              <a:t>in</a:t>
            </a:r>
            <a:r>
              <a:rPr lang="zh-CN" altLang="en-US" dirty="0"/>
              <a:t> </a:t>
            </a:r>
            <a:r>
              <a:rPr lang="en-US" altLang="zh-CN" dirty="0"/>
              <a:t>the</a:t>
            </a:r>
            <a:r>
              <a:rPr lang="zh-CN" altLang="en-US" dirty="0"/>
              <a:t> </a:t>
            </a:r>
            <a:r>
              <a:rPr lang="en-US" altLang="zh-CN" dirty="0"/>
              <a:t>EKC,</a:t>
            </a:r>
            <a:r>
              <a:rPr lang="zh-CN" altLang="en-US" dirty="0"/>
              <a:t> </a:t>
            </a:r>
            <a:r>
              <a:rPr lang="en-US" altLang="zh-CN" dirty="0"/>
              <a:t>is</a:t>
            </a:r>
            <a:r>
              <a:rPr lang="zh-CN" altLang="en-US" dirty="0"/>
              <a:t> </a:t>
            </a:r>
            <a:r>
              <a:rPr lang="en-US" altLang="zh-CN" dirty="0"/>
              <a:t>the</a:t>
            </a:r>
            <a:r>
              <a:rPr lang="zh-CN" altLang="en-US" dirty="0"/>
              <a:t> </a:t>
            </a:r>
            <a:r>
              <a:rPr lang="en-US" altLang="zh-CN" dirty="0"/>
              <a:t>bottom</a:t>
            </a:r>
            <a:r>
              <a:rPr lang="zh-CN" altLang="en-US" dirty="0"/>
              <a:t> </a:t>
            </a:r>
            <a:r>
              <a:rPr lang="en-US" altLang="zh-CN" dirty="0"/>
              <a:t>up</a:t>
            </a:r>
            <a:r>
              <a:rPr lang="zh-CN" altLang="en-US" dirty="0"/>
              <a:t> </a:t>
            </a:r>
            <a:r>
              <a:rPr lang="en-US" altLang="zh-CN" dirty="0"/>
              <a:t>demand</a:t>
            </a:r>
            <a:r>
              <a:rPr lang="zh-CN" altLang="en-US" dirty="0"/>
              <a:t> </a:t>
            </a:r>
            <a:r>
              <a:rPr lang="en-US" altLang="zh-CN" dirty="0"/>
              <a:t>push.</a:t>
            </a:r>
            <a:r>
              <a:rPr lang="zh-CN" altLang="en-US" dirty="0"/>
              <a:t> </a:t>
            </a:r>
            <a:r>
              <a:rPr lang="en-US" altLang="zh-CN" dirty="0"/>
              <a:t>(3)</a:t>
            </a:r>
            <a:r>
              <a:rPr lang="zh-CN" altLang="en-US" dirty="0"/>
              <a:t> </a:t>
            </a:r>
            <a:r>
              <a:rPr lang="en-US" altLang="zh-CN" dirty="0"/>
              <a:t>But</a:t>
            </a:r>
            <a:r>
              <a:rPr lang="zh-CN" altLang="en-US" dirty="0"/>
              <a:t> </a:t>
            </a:r>
            <a:r>
              <a:rPr lang="en-US" altLang="zh-CN" dirty="0"/>
              <a:t>we</a:t>
            </a:r>
            <a:r>
              <a:rPr lang="zh-CN" altLang="en-US" dirty="0"/>
              <a:t> </a:t>
            </a:r>
            <a:r>
              <a:rPr lang="en-US" altLang="zh-CN" dirty="0"/>
              <a:t>cannot</a:t>
            </a:r>
            <a:r>
              <a:rPr lang="zh-CN" altLang="en-US" dirty="0"/>
              <a:t> </a:t>
            </a:r>
            <a:r>
              <a:rPr lang="en-US" altLang="zh-CN" dirty="0"/>
              <a:t>only</a:t>
            </a:r>
            <a:r>
              <a:rPr lang="zh-CN" altLang="en-US" dirty="0"/>
              <a:t> </a:t>
            </a:r>
            <a:r>
              <a:rPr lang="en-US" altLang="zh-CN" dirty="0"/>
              <a:t>have</a:t>
            </a:r>
            <a:r>
              <a:rPr lang="zh-CN" altLang="en-US" dirty="0"/>
              <a:t> </a:t>
            </a:r>
            <a:r>
              <a:rPr lang="en-US" altLang="zh-CN" dirty="0"/>
              <a:t>dream</a:t>
            </a:r>
            <a:r>
              <a:rPr lang="zh-CN" altLang="en-US" dirty="0"/>
              <a:t> </a:t>
            </a:r>
            <a:r>
              <a:rPr lang="en-US" altLang="zh-CN" dirty="0"/>
              <a:t>without</a:t>
            </a:r>
            <a:r>
              <a:rPr lang="zh-CN" altLang="en-US" dirty="0"/>
              <a:t> </a:t>
            </a:r>
            <a:r>
              <a:rPr lang="en-US" altLang="zh-CN" dirty="0"/>
              <a:t>a</a:t>
            </a:r>
            <a:r>
              <a:rPr lang="zh-CN" altLang="en-US" dirty="0"/>
              <a:t> </a:t>
            </a:r>
            <a:r>
              <a:rPr lang="en-US" altLang="zh-CN" dirty="0"/>
              <a:t>sound</a:t>
            </a:r>
            <a:r>
              <a:rPr lang="zh-CN" altLang="en-US" dirty="0"/>
              <a:t> </a:t>
            </a:r>
            <a:r>
              <a:rPr lang="en-US" altLang="zh-CN" dirty="0"/>
              <a:t>business</a:t>
            </a:r>
            <a:r>
              <a:rPr lang="zh-CN" altLang="en-US" dirty="0"/>
              <a:t> </a:t>
            </a:r>
            <a:r>
              <a:rPr lang="en-US" altLang="zh-CN" dirty="0"/>
              <a:t>strategy.</a:t>
            </a:r>
            <a:r>
              <a:rPr lang="zh-CN" altLang="en-US" dirty="0"/>
              <a:t> </a:t>
            </a:r>
            <a:r>
              <a:rPr lang="en-US" altLang="zh-CN" dirty="0"/>
              <a:t>Real</a:t>
            </a:r>
            <a:r>
              <a:rPr lang="zh-CN" altLang="en-US" dirty="0"/>
              <a:t> </a:t>
            </a:r>
            <a:r>
              <a:rPr lang="en-US" altLang="zh-CN" dirty="0"/>
              <a:t>estate</a:t>
            </a:r>
            <a:r>
              <a:rPr lang="zh-CN" altLang="en-US" dirty="0"/>
              <a:t> </a:t>
            </a:r>
            <a:r>
              <a:rPr lang="en-US" altLang="zh-CN" dirty="0"/>
              <a:t>developers</a:t>
            </a:r>
            <a:r>
              <a:rPr lang="zh-CN" altLang="en-US" dirty="0"/>
              <a:t> </a:t>
            </a:r>
            <a:r>
              <a:rPr lang="en-US" altLang="zh-CN" dirty="0"/>
              <a:t>and</a:t>
            </a:r>
            <a:r>
              <a:rPr lang="zh-CN" altLang="en-US" dirty="0"/>
              <a:t> </a:t>
            </a:r>
            <a:r>
              <a:rPr lang="en-US" altLang="zh-CN" dirty="0"/>
              <a:t>investors</a:t>
            </a:r>
            <a:r>
              <a:rPr lang="zh-CN" altLang="en-US" dirty="0"/>
              <a:t> </a:t>
            </a:r>
            <a:r>
              <a:rPr lang="en-US" altLang="zh-CN" dirty="0"/>
              <a:t>need</a:t>
            </a:r>
            <a:r>
              <a:rPr lang="zh-CN" altLang="en-US" dirty="0"/>
              <a:t> </a:t>
            </a:r>
            <a:r>
              <a:rPr lang="en-US" altLang="zh-CN" dirty="0"/>
              <a:t>to</a:t>
            </a:r>
            <a:r>
              <a:rPr lang="zh-CN" altLang="en-US" dirty="0"/>
              <a:t> </a:t>
            </a:r>
            <a:r>
              <a:rPr lang="en-US" altLang="zh-CN" dirty="0"/>
              <a:t>make</a:t>
            </a:r>
            <a:r>
              <a:rPr lang="zh-CN" altLang="en-US" dirty="0"/>
              <a:t> </a:t>
            </a:r>
            <a:r>
              <a:rPr lang="en-US" altLang="zh-CN" dirty="0"/>
              <a:t>money.</a:t>
            </a:r>
            <a:r>
              <a:rPr lang="zh-CN" altLang="en-US" dirty="0"/>
              <a:t> </a:t>
            </a:r>
            <a:r>
              <a:rPr lang="en-US" altLang="zh-CN" dirty="0"/>
              <a:t>Crucial</a:t>
            </a:r>
            <a:r>
              <a:rPr lang="zh-CN" altLang="en-US" dirty="0"/>
              <a:t> </a:t>
            </a:r>
            <a:r>
              <a:rPr lang="en-US" altLang="zh-CN" dirty="0"/>
              <a:t>for</a:t>
            </a:r>
            <a:r>
              <a:rPr lang="zh-CN" altLang="en-US" dirty="0"/>
              <a:t> </a:t>
            </a:r>
            <a:r>
              <a:rPr lang="en-US" altLang="zh-CN" dirty="0"/>
              <a:t>the</a:t>
            </a:r>
            <a:r>
              <a:rPr lang="zh-CN" altLang="en-US" dirty="0"/>
              <a:t> </a:t>
            </a:r>
            <a:r>
              <a:rPr lang="en-US" altLang="zh-CN" dirty="0"/>
              <a:t>private</a:t>
            </a:r>
            <a:r>
              <a:rPr lang="zh-CN" altLang="en-US" dirty="0"/>
              <a:t> </a:t>
            </a:r>
            <a:r>
              <a:rPr lang="en-US" altLang="zh-CN" dirty="0"/>
              <a:t>sector</a:t>
            </a:r>
            <a:r>
              <a:rPr lang="zh-CN" altLang="en-US" dirty="0"/>
              <a:t> </a:t>
            </a:r>
            <a:r>
              <a:rPr lang="en-US" altLang="zh-CN" dirty="0"/>
              <a:t>(80%).</a:t>
            </a:r>
          </a:p>
          <a:p>
            <a:pPr marL="0" lvl="0" indent="0" algn="l" rtl="0">
              <a:spcBef>
                <a:spcPts val="0"/>
              </a:spcBef>
              <a:spcAft>
                <a:spcPts val="0"/>
              </a:spcAft>
              <a:buNone/>
            </a:pPr>
            <a:endParaRPr lang="en-US" dirty="0"/>
          </a:p>
          <a:p>
            <a:pPr marL="0" lvl="0" indent="0" algn="l" rtl="0">
              <a:spcBef>
                <a:spcPts val="0"/>
              </a:spcBef>
              <a:spcAft>
                <a:spcPts val="0"/>
              </a:spcAft>
              <a:buNone/>
            </a:pPr>
            <a:r>
              <a:rPr lang="en-US" altLang="zh-CN" dirty="0"/>
              <a:t>We</a:t>
            </a:r>
            <a:r>
              <a:rPr lang="zh-CN" altLang="en-US" dirty="0"/>
              <a:t> </a:t>
            </a:r>
            <a:r>
              <a:rPr lang="en-US" altLang="zh-CN" dirty="0"/>
              <a:t>know</a:t>
            </a:r>
            <a:r>
              <a:rPr lang="zh-CN" altLang="en-US" dirty="0"/>
              <a:t> </a:t>
            </a:r>
            <a:r>
              <a:rPr lang="en-US" altLang="zh-CN" dirty="0"/>
              <a:t>the</a:t>
            </a:r>
            <a:r>
              <a:rPr lang="zh-CN" altLang="en-US" dirty="0"/>
              <a:t> </a:t>
            </a:r>
            <a:r>
              <a:rPr lang="en-US" altLang="zh-CN" dirty="0"/>
              <a:t>win-win-win</a:t>
            </a:r>
            <a:r>
              <a:rPr lang="zh-CN" altLang="en-US" dirty="0"/>
              <a:t> </a:t>
            </a:r>
            <a:r>
              <a:rPr lang="en-US" altLang="zh-CN" dirty="0"/>
              <a:t>is</a:t>
            </a:r>
            <a:r>
              <a:rPr lang="zh-CN" altLang="en-US" dirty="0"/>
              <a:t> </a:t>
            </a:r>
            <a:r>
              <a:rPr lang="en-US" altLang="zh-CN" dirty="0"/>
              <a:t>possible,</a:t>
            </a:r>
            <a:r>
              <a:rPr lang="zh-CN" altLang="en-US" dirty="0"/>
              <a:t> </a:t>
            </a:r>
            <a:r>
              <a:rPr lang="en-US" altLang="zh-CN" dirty="0"/>
              <a:t>the</a:t>
            </a:r>
            <a:r>
              <a:rPr lang="zh-CN" altLang="en-US" dirty="0"/>
              <a:t> </a:t>
            </a:r>
            <a:r>
              <a:rPr lang="en-US" altLang="zh-CN" dirty="0"/>
              <a:t>intersection</a:t>
            </a:r>
            <a:r>
              <a:rPr lang="zh-CN" altLang="en-US" dirty="0"/>
              <a:t> </a:t>
            </a:r>
            <a:r>
              <a:rPr lang="en-US" altLang="zh-CN" dirty="0"/>
              <a:t>is</a:t>
            </a:r>
            <a:r>
              <a:rPr lang="zh-CN" altLang="en-US" dirty="0"/>
              <a:t> </a:t>
            </a:r>
            <a:r>
              <a:rPr lang="en-US" altLang="zh-CN" dirty="0"/>
              <a:t>the</a:t>
            </a:r>
            <a:r>
              <a:rPr lang="zh-CN" altLang="en-US" dirty="0"/>
              <a:t> </a:t>
            </a:r>
            <a:r>
              <a:rPr lang="en-US" altLang="zh-CN" dirty="0"/>
              <a:t>real</a:t>
            </a:r>
            <a:r>
              <a:rPr lang="zh-CN" altLang="en-US" dirty="0"/>
              <a:t> </a:t>
            </a:r>
            <a:r>
              <a:rPr lang="en-US" altLang="zh-CN" dirty="0"/>
              <a:t>sustainability.</a:t>
            </a:r>
            <a:r>
              <a:rPr lang="zh-CN" altLang="en-US" dirty="0"/>
              <a:t> </a:t>
            </a:r>
            <a:r>
              <a:rPr lang="en-US" altLang="zh-CN" dirty="0"/>
              <a:t>Shared</a:t>
            </a:r>
            <a:r>
              <a:rPr lang="zh-CN" altLang="en-US" dirty="0"/>
              <a:t> </a:t>
            </a:r>
            <a:r>
              <a:rPr lang="en-US" altLang="zh-CN" dirty="0"/>
              <a:t>values.</a:t>
            </a:r>
            <a:r>
              <a:rPr lang="zh-CN" altLang="en-US" dirty="0"/>
              <a:t> </a:t>
            </a:r>
            <a:r>
              <a:rPr lang="en-US" altLang="zh-CN" dirty="0"/>
              <a:t>But,</a:t>
            </a:r>
            <a:r>
              <a:rPr lang="zh-CN" altLang="en-US" dirty="0"/>
              <a:t> </a:t>
            </a:r>
            <a:r>
              <a:rPr lang="en-US" altLang="zh-CN" dirty="0"/>
              <a:t>due</a:t>
            </a:r>
            <a:r>
              <a:rPr lang="zh-CN" altLang="en-US" dirty="0"/>
              <a:t> </a:t>
            </a:r>
            <a:r>
              <a:rPr lang="en-US" altLang="zh-CN" dirty="0"/>
              <a:t>to</a:t>
            </a:r>
            <a:r>
              <a:rPr lang="zh-CN" altLang="en-US" dirty="0"/>
              <a:t> </a:t>
            </a:r>
            <a:r>
              <a:rPr lang="en-US" altLang="zh-CN" dirty="0"/>
              <a:t>the</a:t>
            </a:r>
            <a:r>
              <a:rPr lang="zh-CN" altLang="en-US" dirty="0"/>
              <a:t> </a:t>
            </a:r>
            <a:r>
              <a:rPr lang="en-US" altLang="zh-CN" dirty="0"/>
              <a:t>capability</a:t>
            </a:r>
            <a:r>
              <a:rPr lang="zh-CN" altLang="en-US" dirty="0"/>
              <a:t> </a:t>
            </a:r>
            <a:r>
              <a:rPr lang="en-US" altLang="zh-CN" dirty="0"/>
              <a:t>gap,</a:t>
            </a:r>
            <a:r>
              <a:rPr lang="zh-CN" altLang="en-US" dirty="0"/>
              <a:t> </a:t>
            </a:r>
            <a:r>
              <a:rPr lang="en-US" altLang="zh-CN" dirty="0"/>
              <a:t>or</a:t>
            </a:r>
            <a:r>
              <a:rPr lang="zh-CN" altLang="en-US" dirty="0"/>
              <a:t> </a:t>
            </a:r>
            <a:r>
              <a:rPr lang="en-US" altLang="zh-CN" dirty="0"/>
              <a:t>market</a:t>
            </a:r>
            <a:r>
              <a:rPr lang="zh-CN" altLang="en-US" dirty="0"/>
              <a:t> </a:t>
            </a:r>
            <a:r>
              <a:rPr lang="en-US" altLang="zh-CN" dirty="0"/>
              <a:t>failures,</a:t>
            </a:r>
            <a:r>
              <a:rPr lang="zh-CN" altLang="en-US" dirty="0"/>
              <a:t> </a:t>
            </a:r>
            <a:r>
              <a:rPr lang="en-US" altLang="zh-CN" dirty="0"/>
              <a:t>these</a:t>
            </a:r>
            <a:r>
              <a:rPr lang="zh-CN" altLang="en-US" dirty="0"/>
              <a:t> </a:t>
            </a:r>
            <a:r>
              <a:rPr lang="en-US" altLang="zh-CN" dirty="0"/>
              <a:t>three</a:t>
            </a:r>
            <a:r>
              <a:rPr lang="zh-CN" altLang="en-US" dirty="0"/>
              <a:t> </a:t>
            </a:r>
            <a:r>
              <a:rPr lang="en-US" altLang="zh-CN" dirty="0"/>
              <a:t>bubbles</a:t>
            </a:r>
            <a:r>
              <a:rPr lang="zh-CN" altLang="en-US" dirty="0"/>
              <a:t> </a:t>
            </a:r>
            <a:r>
              <a:rPr lang="en-US" altLang="zh-CN" dirty="0"/>
              <a:t>won’t</a:t>
            </a:r>
            <a:r>
              <a:rPr lang="zh-CN" altLang="en-US" dirty="0"/>
              <a:t> </a:t>
            </a:r>
            <a:r>
              <a:rPr lang="en-US" altLang="zh-CN" dirty="0"/>
              <a:t>intersect.</a:t>
            </a:r>
            <a:r>
              <a:rPr lang="zh-CN" altLang="en-US" dirty="0"/>
              <a:t> </a:t>
            </a:r>
            <a:r>
              <a:rPr lang="en-US" altLang="zh-CN" dirty="0"/>
              <a:t>With</a:t>
            </a:r>
            <a:r>
              <a:rPr lang="zh-CN" altLang="en-US" dirty="0"/>
              <a:t> </a:t>
            </a:r>
            <a:r>
              <a:rPr lang="en-US" altLang="zh-CN" dirty="0"/>
              <a:t>good</a:t>
            </a:r>
            <a:r>
              <a:rPr lang="zh-CN" altLang="en-US" dirty="0"/>
              <a:t> </a:t>
            </a:r>
            <a:r>
              <a:rPr lang="en-US" altLang="zh-CN" dirty="0"/>
              <a:t>intension,</a:t>
            </a:r>
            <a:r>
              <a:rPr lang="zh-CN" altLang="en-US" dirty="0"/>
              <a:t> </a:t>
            </a:r>
            <a:r>
              <a:rPr lang="en-US" altLang="zh-CN" dirty="0"/>
              <a:t>but</a:t>
            </a:r>
            <a:r>
              <a:rPr lang="zh-CN" altLang="en-US" dirty="0"/>
              <a:t> </a:t>
            </a:r>
            <a:r>
              <a:rPr lang="en-US" altLang="zh-CN" dirty="0"/>
              <a:t>constrained</a:t>
            </a:r>
            <a:r>
              <a:rPr lang="zh-CN" altLang="en-US" dirty="0"/>
              <a:t> </a:t>
            </a:r>
            <a:r>
              <a:rPr lang="en-US" altLang="zh-CN" dirty="0"/>
              <a:t>capability;</a:t>
            </a:r>
            <a:r>
              <a:rPr lang="zh-CN" altLang="en-US" dirty="0"/>
              <a:t> </a:t>
            </a:r>
            <a:r>
              <a:rPr lang="en-US" altLang="zh-CN" dirty="0"/>
              <a:t>or</a:t>
            </a:r>
            <a:r>
              <a:rPr lang="zh-CN" altLang="en-US" dirty="0"/>
              <a:t> </a:t>
            </a:r>
            <a:r>
              <a:rPr lang="en-US" altLang="zh-CN" dirty="0"/>
              <a:t>with</a:t>
            </a:r>
            <a:r>
              <a:rPr lang="zh-CN" altLang="en-US" dirty="0"/>
              <a:t> </a:t>
            </a:r>
            <a:r>
              <a:rPr lang="en-US" altLang="zh-CN" dirty="0"/>
              <a:t>bad</a:t>
            </a:r>
            <a:r>
              <a:rPr lang="zh-CN" altLang="en-US" dirty="0"/>
              <a:t> </a:t>
            </a:r>
            <a:r>
              <a:rPr lang="en-US" altLang="zh-CN" dirty="0"/>
              <a:t>intension,</a:t>
            </a:r>
            <a:r>
              <a:rPr lang="zh-CN" altLang="en-US" dirty="0"/>
              <a:t> </a:t>
            </a:r>
            <a:r>
              <a:rPr lang="en-US" altLang="zh-CN" dirty="0"/>
              <a:t>“green</a:t>
            </a:r>
            <a:r>
              <a:rPr lang="zh-CN" altLang="en-US" dirty="0"/>
              <a:t> </a:t>
            </a:r>
            <a:r>
              <a:rPr lang="en-US" altLang="zh-CN" dirty="0"/>
              <a:t>washing”.</a:t>
            </a:r>
            <a:endParaRPr dirty="0"/>
          </a:p>
        </p:txBody>
      </p:sp>
    </p:spTree>
    <p:extLst>
      <p:ext uri="{BB962C8B-B14F-4D97-AF65-F5344CB8AC3E}">
        <p14:creationId xmlns:p14="http://schemas.microsoft.com/office/powerpoint/2010/main" val="1976815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50b2e0081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a50b2e008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tLang="zh-CN" dirty="0"/>
              <a:t>Source days sick leave: https://</a:t>
            </a:r>
            <a:r>
              <a:rPr lang="en-US" altLang="zh-CN" dirty="0" err="1"/>
              <a:t>onlinelibrary.wiley.com</a:t>
            </a:r>
            <a:r>
              <a:rPr lang="en-US" altLang="zh-CN" dirty="0"/>
              <a:t>/</a:t>
            </a:r>
            <a:r>
              <a:rPr lang="en-US" altLang="zh-CN" dirty="0" err="1"/>
              <a:t>doi</a:t>
            </a:r>
            <a:r>
              <a:rPr lang="en-US" altLang="zh-CN" dirty="0"/>
              <a:t>/abs/10.1034/j.1600-0668.2000.010004212.x</a:t>
            </a:r>
            <a:endParaRPr dirty="0"/>
          </a:p>
        </p:txBody>
      </p:sp>
    </p:spTree>
    <p:extLst>
      <p:ext uri="{BB962C8B-B14F-4D97-AF65-F5344CB8AC3E}">
        <p14:creationId xmlns:p14="http://schemas.microsoft.com/office/powerpoint/2010/main" val="3396171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3556D-5F33-8040-9F44-2BA6FD56E6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6BA004-637D-884A-AD6F-2FADBE9882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F8E7C1-D8DD-A94A-B08F-CB6F3443F114}"/>
              </a:ext>
            </a:extLst>
          </p:cNvPr>
          <p:cNvSpPr>
            <a:spLocks noGrp="1"/>
          </p:cNvSpPr>
          <p:nvPr>
            <p:ph type="dt" sz="half" idx="10"/>
          </p:nvPr>
        </p:nvSpPr>
        <p:spPr/>
        <p:txBody>
          <a:bodyPr/>
          <a:lstStyle/>
          <a:p>
            <a:fld id="{2BF24B12-3B3E-CB4B-9969-8DB7F1F970F2}" type="datetimeFigureOut">
              <a:rPr lang="en-US" smtClean="0"/>
              <a:t>6/3/2024</a:t>
            </a:fld>
            <a:endParaRPr lang="en-US"/>
          </a:p>
        </p:txBody>
      </p:sp>
      <p:sp>
        <p:nvSpPr>
          <p:cNvPr id="5" name="Footer Placeholder 4">
            <a:extLst>
              <a:ext uri="{FF2B5EF4-FFF2-40B4-BE49-F238E27FC236}">
                <a16:creationId xmlns:a16="http://schemas.microsoft.com/office/drawing/2014/main" id="{870275E1-FEA3-4742-9C26-8532294D79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8D3C91-0A3F-7541-B9A3-18244B78002C}"/>
              </a:ext>
            </a:extLst>
          </p:cNvPr>
          <p:cNvSpPr>
            <a:spLocks noGrp="1"/>
          </p:cNvSpPr>
          <p:nvPr>
            <p:ph type="sldNum" sz="quarter" idx="12"/>
          </p:nvPr>
        </p:nvSpPr>
        <p:spPr/>
        <p:txBody>
          <a:bodyPr/>
          <a:lstStyle/>
          <a:p>
            <a:fld id="{02BA93CF-336D-3643-B36A-C3C7DD328A87}" type="slidenum">
              <a:rPr lang="en-US" smtClean="0"/>
              <a:t>‹#›</a:t>
            </a:fld>
            <a:endParaRPr lang="en-US"/>
          </a:p>
        </p:txBody>
      </p:sp>
    </p:spTree>
    <p:extLst>
      <p:ext uri="{BB962C8B-B14F-4D97-AF65-F5344CB8AC3E}">
        <p14:creationId xmlns:p14="http://schemas.microsoft.com/office/powerpoint/2010/main" val="3200605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5E7F1-F59B-404C-9326-B66EB1D197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EDC10B-8428-3046-8413-D249114611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FC5372-C1EF-0B42-9AA7-55079FD33DAD}"/>
              </a:ext>
            </a:extLst>
          </p:cNvPr>
          <p:cNvSpPr>
            <a:spLocks noGrp="1"/>
          </p:cNvSpPr>
          <p:nvPr>
            <p:ph type="dt" sz="half" idx="10"/>
          </p:nvPr>
        </p:nvSpPr>
        <p:spPr/>
        <p:txBody>
          <a:bodyPr/>
          <a:lstStyle/>
          <a:p>
            <a:fld id="{2BF24B12-3B3E-CB4B-9969-8DB7F1F970F2}" type="datetimeFigureOut">
              <a:rPr lang="en-US" smtClean="0"/>
              <a:t>6/3/2024</a:t>
            </a:fld>
            <a:endParaRPr lang="en-US"/>
          </a:p>
        </p:txBody>
      </p:sp>
      <p:sp>
        <p:nvSpPr>
          <p:cNvPr id="5" name="Footer Placeholder 4">
            <a:extLst>
              <a:ext uri="{FF2B5EF4-FFF2-40B4-BE49-F238E27FC236}">
                <a16:creationId xmlns:a16="http://schemas.microsoft.com/office/drawing/2014/main" id="{3B38812A-55FB-BA46-A0D3-1AF856BEFD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3ED189-A5A1-B345-A9F3-884155C09EC5}"/>
              </a:ext>
            </a:extLst>
          </p:cNvPr>
          <p:cNvSpPr>
            <a:spLocks noGrp="1"/>
          </p:cNvSpPr>
          <p:nvPr>
            <p:ph type="sldNum" sz="quarter" idx="12"/>
          </p:nvPr>
        </p:nvSpPr>
        <p:spPr/>
        <p:txBody>
          <a:bodyPr/>
          <a:lstStyle/>
          <a:p>
            <a:fld id="{02BA93CF-336D-3643-B36A-C3C7DD328A87}" type="slidenum">
              <a:rPr lang="en-US" smtClean="0"/>
              <a:t>‹#›</a:t>
            </a:fld>
            <a:endParaRPr lang="en-US"/>
          </a:p>
        </p:txBody>
      </p:sp>
    </p:spTree>
    <p:extLst>
      <p:ext uri="{BB962C8B-B14F-4D97-AF65-F5344CB8AC3E}">
        <p14:creationId xmlns:p14="http://schemas.microsoft.com/office/powerpoint/2010/main" val="2837677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15B5FF-B6E0-A848-A653-49C23364A6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E7535D-3242-6B46-82AE-266EC0E340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7BB7DE-76CE-8642-A01A-ECC64152B4D4}"/>
              </a:ext>
            </a:extLst>
          </p:cNvPr>
          <p:cNvSpPr>
            <a:spLocks noGrp="1"/>
          </p:cNvSpPr>
          <p:nvPr>
            <p:ph type="dt" sz="half" idx="10"/>
          </p:nvPr>
        </p:nvSpPr>
        <p:spPr/>
        <p:txBody>
          <a:bodyPr/>
          <a:lstStyle/>
          <a:p>
            <a:fld id="{2BF24B12-3B3E-CB4B-9969-8DB7F1F970F2}" type="datetimeFigureOut">
              <a:rPr lang="en-US" smtClean="0"/>
              <a:t>6/3/2024</a:t>
            </a:fld>
            <a:endParaRPr lang="en-US"/>
          </a:p>
        </p:txBody>
      </p:sp>
      <p:sp>
        <p:nvSpPr>
          <p:cNvPr id="5" name="Footer Placeholder 4">
            <a:extLst>
              <a:ext uri="{FF2B5EF4-FFF2-40B4-BE49-F238E27FC236}">
                <a16:creationId xmlns:a16="http://schemas.microsoft.com/office/drawing/2014/main" id="{64BCDBD9-8F13-BB45-AE63-F28DB92D17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C430F7-9E6A-BF40-8456-0514F8B2B491}"/>
              </a:ext>
            </a:extLst>
          </p:cNvPr>
          <p:cNvSpPr>
            <a:spLocks noGrp="1"/>
          </p:cNvSpPr>
          <p:nvPr>
            <p:ph type="sldNum" sz="quarter" idx="12"/>
          </p:nvPr>
        </p:nvSpPr>
        <p:spPr/>
        <p:txBody>
          <a:bodyPr/>
          <a:lstStyle/>
          <a:p>
            <a:fld id="{02BA93CF-336D-3643-B36A-C3C7DD328A87}" type="slidenum">
              <a:rPr lang="en-US" smtClean="0"/>
              <a:t>‹#›</a:t>
            </a:fld>
            <a:endParaRPr lang="en-US"/>
          </a:p>
        </p:txBody>
      </p:sp>
    </p:spTree>
    <p:extLst>
      <p:ext uri="{BB962C8B-B14F-4D97-AF65-F5344CB8AC3E}">
        <p14:creationId xmlns:p14="http://schemas.microsoft.com/office/powerpoint/2010/main" val="3799034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16"/>
        <p:cNvGrpSpPr/>
        <p:nvPr/>
      </p:nvGrpSpPr>
      <p:grpSpPr>
        <a:xfrm>
          <a:off x="0" y="0"/>
          <a:ext cx="0" cy="0"/>
          <a:chOff x="0" y="0"/>
          <a:chExt cx="0" cy="0"/>
        </a:xfrm>
      </p:grpSpPr>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6" name="Straight Connector 5">
            <a:extLst>
              <a:ext uri="{FF2B5EF4-FFF2-40B4-BE49-F238E27FC236}">
                <a16:creationId xmlns:a16="http://schemas.microsoft.com/office/drawing/2014/main" id="{3E2C0CC7-54E3-1640-99D9-461D8906C297}"/>
              </a:ext>
            </a:extLst>
          </p:cNvPr>
          <p:cNvCxnSpPr/>
          <p:nvPr/>
        </p:nvCxnSpPr>
        <p:spPr>
          <a:xfrm>
            <a:off x="242179" y="1041657"/>
            <a:ext cx="11411105" cy="0"/>
          </a:xfrm>
          <a:prstGeom prst="line">
            <a:avLst/>
          </a:prstGeom>
          <a:ln w="63500">
            <a:solidFill>
              <a:srgbClr val="E1A28D"/>
            </a:solidFill>
          </a:ln>
        </p:spPr>
        <p:style>
          <a:lnRef idx="1">
            <a:schemeClr val="accent1"/>
          </a:lnRef>
          <a:fillRef idx="0">
            <a:schemeClr val="accent1"/>
          </a:fillRef>
          <a:effectRef idx="0">
            <a:schemeClr val="accent1"/>
          </a:effectRef>
          <a:fontRef idx="minor">
            <a:schemeClr val="tx1"/>
          </a:fontRef>
        </p:style>
      </p:cxnSp>
      <p:pic>
        <p:nvPicPr>
          <p:cNvPr id="7" name="Picture 2" descr="MIT Center for Real Estate Research and Publications - MIT - Center for  Real Estate Center for Real Estate">
            <a:extLst>
              <a:ext uri="{FF2B5EF4-FFF2-40B4-BE49-F238E27FC236}">
                <a16:creationId xmlns:a16="http://schemas.microsoft.com/office/drawing/2014/main" id="{60660E47-78FB-404B-9377-782FC92289E6}"/>
              </a:ext>
            </a:extLst>
          </p:cNvPr>
          <p:cNvPicPr>
            <a:picLocks noChangeAspect="1" noChangeArrowheads="1"/>
          </p:cNvPicPr>
          <p:nvPr/>
        </p:nvPicPr>
        <p:blipFill>
          <a:blip r:embed="rId2">
            <a:alphaModFix amt="60000"/>
            <a:extLst>
              <a:ext uri="{28A0092B-C50C-407E-A947-70E740481C1C}">
                <a14:useLocalDpi xmlns:a14="http://schemas.microsoft.com/office/drawing/2010/main" val="0"/>
              </a:ext>
            </a:extLst>
          </a:blip>
          <a:srcRect/>
          <a:stretch>
            <a:fillRect/>
          </a:stretch>
        </p:blipFill>
        <p:spPr bwMode="auto">
          <a:xfrm>
            <a:off x="163790" y="6385014"/>
            <a:ext cx="2945503" cy="42086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28F96183-6DCC-0F44-9A14-EEE7F3FD9817}"/>
              </a:ext>
            </a:extLst>
          </p:cNvPr>
          <p:cNvCxnSpPr/>
          <p:nvPr userDrawn="1"/>
        </p:nvCxnSpPr>
        <p:spPr>
          <a:xfrm>
            <a:off x="242179" y="1041657"/>
            <a:ext cx="11411105" cy="0"/>
          </a:xfrm>
          <a:prstGeom prst="line">
            <a:avLst/>
          </a:prstGeom>
          <a:ln w="63500">
            <a:solidFill>
              <a:srgbClr val="E1A28D"/>
            </a:solidFill>
          </a:ln>
        </p:spPr>
        <p:style>
          <a:lnRef idx="1">
            <a:schemeClr val="accent1"/>
          </a:lnRef>
          <a:fillRef idx="0">
            <a:schemeClr val="accent1"/>
          </a:fillRef>
          <a:effectRef idx="0">
            <a:schemeClr val="accent1"/>
          </a:effectRef>
          <a:fontRef idx="minor">
            <a:schemeClr val="tx1"/>
          </a:fontRef>
        </p:style>
      </p:cxnSp>
      <p:pic>
        <p:nvPicPr>
          <p:cNvPr id="8" name="Picture 2" descr="MIT Center for Real Estate Research and Publications - MIT - Center for  Real Estate Center for Real Estate">
            <a:extLst>
              <a:ext uri="{FF2B5EF4-FFF2-40B4-BE49-F238E27FC236}">
                <a16:creationId xmlns:a16="http://schemas.microsoft.com/office/drawing/2014/main" id="{B7D3C919-CC8C-5745-889C-69CE47802594}"/>
              </a:ext>
            </a:extLst>
          </p:cNvPr>
          <p:cNvPicPr>
            <a:picLocks noChangeAspect="1" noChangeArrowheads="1"/>
          </p:cNvPicPr>
          <p:nvPr userDrawn="1"/>
        </p:nvPicPr>
        <p:blipFill>
          <a:blip r:embed="rId2">
            <a:alphaModFix amt="60000"/>
            <a:extLst>
              <a:ext uri="{28A0092B-C50C-407E-A947-70E740481C1C}">
                <a14:useLocalDpi xmlns:a14="http://schemas.microsoft.com/office/drawing/2010/main" val="0"/>
              </a:ext>
            </a:extLst>
          </a:blip>
          <a:srcRect/>
          <a:stretch>
            <a:fillRect/>
          </a:stretch>
        </p:blipFill>
        <p:spPr bwMode="auto">
          <a:xfrm>
            <a:off x="163790" y="6385014"/>
            <a:ext cx="2945503" cy="420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458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E530D-1823-884B-9633-F22D11645A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8FEFF9-7413-0D44-AB2A-D4AB1C4AA3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645CC-35E9-1D43-9A23-FF846DDC97EC}"/>
              </a:ext>
            </a:extLst>
          </p:cNvPr>
          <p:cNvSpPr>
            <a:spLocks noGrp="1"/>
          </p:cNvSpPr>
          <p:nvPr>
            <p:ph type="dt" sz="half" idx="10"/>
          </p:nvPr>
        </p:nvSpPr>
        <p:spPr/>
        <p:txBody>
          <a:bodyPr/>
          <a:lstStyle/>
          <a:p>
            <a:fld id="{2BF24B12-3B3E-CB4B-9969-8DB7F1F970F2}" type="datetimeFigureOut">
              <a:rPr lang="en-US" smtClean="0"/>
              <a:t>6/3/2024</a:t>
            </a:fld>
            <a:endParaRPr lang="en-US"/>
          </a:p>
        </p:txBody>
      </p:sp>
      <p:sp>
        <p:nvSpPr>
          <p:cNvPr id="5" name="Footer Placeholder 4">
            <a:extLst>
              <a:ext uri="{FF2B5EF4-FFF2-40B4-BE49-F238E27FC236}">
                <a16:creationId xmlns:a16="http://schemas.microsoft.com/office/drawing/2014/main" id="{988C13C1-FE58-184D-A272-43990B5501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5B2F49-9497-5E4A-907B-7901CBDB3FF2}"/>
              </a:ext>
            </a:extLst>
          </p:cNvPr>
          <p:cNvSpPr>
            <a:spLocks noGrp="1"/>
          </p:cNvSpPr>
          <p:nvPr>
            <p:ph type="sldNum" sz="quarter" idx="12"/>
          </p:nvPr>
        </p:nvSpPr>
        <p:spPr/>
        <p:txBody>
          <a:bodyPr/>
          <a:lstStyle/>
          <a:p>
            <a:fld id="{02BA93CF-336D-3643-B36A-C3C7DD328A87}" type="slidenum">
              <a:rPr lang="en-US" smtClean="0"/>
              <a:t>‹#›</a:t>
            </a:fld>
            <a:endParaRPr lang="en-US"/>
          </a:p>
        </p:txBody>
      </p:sp>
    </p:spTree>
    <p:extLst>
      <p:ext uri="{BB962C8B-B14F-4D97-AF65-F5344CB8AC3E}">
        <p14:creationId xmlns:p14="http://schemas.microsoft.com/office/powerpoint/2010/main" val="1756814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01E54-4F6F-ED4E-880F-60FA20D077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11DAEC-CDFD-4044-BB40-1865B2844D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18AD4E-2813-1C40-943F-1A39F3019F3E}"/>
              </a:ext>
            </a:extLst>
          </p:cNvPr>
          <p:cNvSpPr>
            <a:spLocks noGrp="1"/>
          </p:cNvSpPr>
          <p:nvPr>
            <p:ph type="dt" sz="half" idx="10"/>
          </p:nvPr>
        </p:nvSpPr>
        <p:spPr/>
        <p:txBody>
          <a:bodyPr/>
          <a:lstStyle/>
          <a:p>
            <a:fld id="{2BF24B12-3B3E-CB4B-9969-8DB7F1F970F2}" type="datetimeFigureOut">
              <a:rPr lang="en-US" smtClean="0"/>
              <a:t>6/3/2024</a:t>
            </a:fld>
            <a:endParaRPr lang="en-US"/>
          </a:p>
        </p:txBody>
      </p:sp>
      <p:sp>
        <p:nvSpPr>
          <p:cNvPr id="5" name="Footer Placeholder 4">
            <a:extLst>
              <a:ext uri="{FF2B5EF4-FFF2-40B4-BE49-F238E27FC236}">
                <a16:creationId xmlns:a16="http://schemas.microsoft.com/office/drawing/2014/main" id="{5D1C89BC-3304-264A-A9D9-5427D276BC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C0FFE-B1F7-E142-AF99-C9BCB18CAB4D}"/>
              </a:ext>
            </a:extLst>
          </p:cNvPr>
          <p:cNvSpPr>
            <a:spLocks noGrp="1"/>
          </p:cNvSpPr>
          <p:nvPr>
            <p:ph type="sldNum" sz="quarter" idx="12"/>
          </p:nvPr>
        </p:nvSpPr>
        <p:spPr/>
        <p:txBody>
          <a:bodyPr/>
          <a:lstStyle/>
          <a:p>
            <a:fld id="{02BA93CF-336D-3643-B36A-C3C7DD328A87}" type="slidenum">
              <a:rPr lang="en-US" smtClean="0"/>
              <a:t>‹#›</a:t>
            </a:fld>
            <a:endParaRPr lang="en-US"/>
          </a:p>
        </p:txBody>
      </p:sp>
    </p:spTree>
    <p:extLst>
      <p:ext uri="{BB962C8B-B14F-4D97-AF65-F5344CB8AC3E}">
        <p14:creationId xmlns:p14="http://schemas.microsoft.com/office/powerpoint/2010/main" val="4239486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8E263-FFEE-B94C-84D0-0D08C38712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A33315-EFD9-9A49-897B-C853C24C54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63EC0A-B6B6-0C4F-90FA-15D6B97765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F34178-5467-A94C-A787-6502173A2ABD}"/>
              </a:ext>
            </a:extLst>
          </p:cNvPr>
          <p:cNvSpPr>
            <a:spLocks noGrp="1"/>
          </p:cNvSpPr>
          <p:nvPr>
            <p:ph type="dt" sz="half" idx="10"/>
          </p:nvPr>
        </p:nvSpPr>
        <p:spPr/>
        <p:txBody>
          <a:bodyPr/>
          <a:lstStyle/>
          <a:p>
            <a:fld id="{2BF24B12-3B3E-CB4B-9969-8DB7F1F970F2}" type="datetimeFigureOut">
              <a:rPr lang="en-US" smtClean="0"/>
              <a:t>6/3/2024</a:t>
            </a:fld>
            <a:endParaRPr lang="en-US"/>
          </a:p>
        </p:txBody>
      </p:sp>
      <p:sp>
        <p:nvSpPr>
          <p:cNvPr id="6" name="Footer Placeholder 5">
            <a:extLst>
              <a:ext uri="{FF2B5EF4-FFF2-40B4-BE49-F238E27FC236}">
                <a16:creationId xmlns:a16="http://schemas.microsoft.com/office/drawing/2014/main" id="{61A0F166-36CC-AF42-B709-661AF74B1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040291-031F-9941-9A4B-2A122E67B652}"/>
              </a:ext>
            </a:extLst>
          </p:cNvPr>
          <p:cNvSpPr>
            <a:spLocks noGrp="1"/>
          </p:cNvSpPr>
          <p:nvPr>
            <p:ph type="sldNum" sz="quarter" idx="12"/>
          </p:nvPr>
        </p:nvSpPr>
        <p:spPr/>
        <p:txBody>
          <a:bodyPr/>
          <a:lstStyle/>
          <a:p>
            <a:fld id="{02BA93CF-336D-3643-B36A-C3C7DD328A87}" type="slidenum">
              <a:rPr lang="en-US" smtClean="0"/>
              <a:t>‹#›</a:t>
            </a:fld>
            <a:endParaRPr lang="en-US"/>
          </a:p>
        </p:txBody>
      </p:sp>
    </p:spTree>
    <p:extLst>
      <p:ext uri="{BB962C8B-B14F-4D97-AF65-F5344CB8AC3E}">
        <p14:creationId xmlns:p14="http://schemas.microsoft.com/office/powerpoint/2010/main" val="249225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58AE9-0486-1641-A714-D41DD6345B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1DD1E1-F3D2-B748-BA4C-F8E0755052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8D0AD3-5D3B-CA49-A10D-027478A5B2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C0FA46-9587-B34A-B756-71B9D15F7B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650673-30C1-5242-AB9D-A6406553DA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712F1A-32D9-6F48-A407-505742DB6707}"/>
              </a:ext>
            </a:extLst>
          </p:cNvPr>
          <p:cNvSpPr>
            <a:spLocks noGrp="1"/>
          </p:cNvSpPr>
          <p:nvPr>
            <p:ph type="dt" sz="half" idx="10"/>
          </p:nvPr>
        </p:nvSpPr>
        <p:spPr/>
        <p:txBody>
          <a:bodyPr/>
          <a:lstStyle/>
          <a:p>
            <a:fld id="{2BF24B12-3B3E-CB4B-9969-8DB7F1F970F2}" type="datetimeFigureOut">
              <a:rPr lang="en-US" smtClean="0"/>
              <a:t>6/3/2024</a:t>
            </a:fld>
            <a:endParaRPr lang="en-US"/>
          </a:p>
        </p:txBody>
      </p:sp>
      <p:sp>
        <p:nvSpPr>
          <p:cNvPr id="8" name="Footer Placeholder 7">
            <a:extLst>
              <a:ext uri="{FF2B5EF4-FFF2-40B4-BE49-F238E27FC236}">
                <a16:creationId xmlns:a16="http://schemas.microsoft.com/office/drawing/2014/main" id="{2AB7B24E-1E0A-544C-AD7C-02F2DA1446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7717E81-AFD1-924B-9365-9A536107FBC1}"/>
              </a:ext>
            </a:extLst>
          </p:cNvPr>
          <p:cNvSpPr>
            <a:spLocks noGrp="1"/>
          </p:cNvSpPr>
          <p:nvPr>
            <p:ph type="sldNum" sz="quarter" idx="12"/>
          </p:nvPr>
        </p:nvSpPr>
        <p:spPr/>
        <p:txBody>
          <a:bodyPr/>
          <a:lstStyle/>
          <a:p>
            <a:fld id="{02BA93CF-336D-3643-B36A-C3C7DD328A87}" type="slidenum">
              <a:rPr lang="en-US" smtClean="0"/>
              <a:t>‹#›</a:t>
            </a:fld>
            <a:endParaRPr lang="en-US"/>
          </a:p>
        </p:txBody>
      </p:sp>
    </p:spTree>
    <p:extLst>
      <p:ext uri="{BB962C8B-B14F-4D97-AF65-F5344CB8AC3E}">
        <p14:creationId xmlns:p14="http://schemas.microsoft.com/office/powerpoint/2010/main" val="1833460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DAEA8-C4C3-294A-92DC-47F5588669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199AE4-D664-994B-8EC6-77B17366ABB1}"/>
              </a:ext>
            </a:extLst>
          </p:cNvPr>
          <p:cNvSpPr>
            <a:spLocks noGrp="1"/>
          </p:cNvSpPr>
          <p:nvPr>
            <p:ph type="dt" sz="half" idx="10"/>
          </p:nvPr>
        </p:nvSpPr>
        <p:spPr/>
        <p:txBody>
          <a:bodyPr/>
          <a:lstStyle/>
          <a:p>
            <a:fld id="{2BF24B12-3B3E-CB4B-9969-8DB7F1F970F2}" type="datetimeFigureOut">
              <a:rPr lang="en-US" smtClean="0"/>
              <a:t>6/3/2024</a:t>
            </a:fld>
            <a:endParaRPr lang="en-US"/>
          </a:p>
        </p:txBody>
      </p:sp>
      <p:sp>
        <p:nvSpPr>
          <p:cNvPr id="4" name="Footer Placeholder 3">
            <a:extLst>
              <a:ext uri="{FF2B5EF4-FFF2-40B4-BE49-F238E27FC236}">
                <a16:creationId xmlns:a16="http://schemas.microsoft.com/office/drawing/2014/main" id="{46EE1510-3986-A74B-B5A9-BCBAB6C546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44740C-74BF-EA4D-84E0-B5E96634CA34}"/>
              </a:ext>
            </a:extLst>
          </p:cNvPr>
          <p:cNvSpPr>
            <a:spLocks noGrp="1"/>
          </p:cNvSpPr>
          <p:nvPr>
            <p:ph type="sldNum" sz="quarter" idx="12"/>
          </p:nvPr>
        </p:nvSpPr>
        <p:spPr/>
        <p:txBody>
          <a:bodyPr/>
          <a:lstStyle/>
          <a:p>
            <a:fld id="{02BA93CF-336D-3643-B36A-C3C7DD328A87}" type="slidenum">
              <a:rPr lang="en-US" smtClean="0"/>
              <a:t>‹#›</a:t>
            </a:fld>
            <a:endParaRPr lang="en-US"/>
          </a:p>
        </p:txBody>
      </p:sp>
    </p:spTree>
    <p:extLst>
      <p:ext uri="{BB962C8B-B14F-4D97-AF65-F5344CB8AC3E}">
        <p14:creationId xmlns:p14="http://schemas.microsoft.com/office/powerpoint/2010/main" val="4135085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7E4046-B98D-CA4E-B173-160522FD2436}"/>
              </a:ext>
            </a:extLst>
          </p:cNvPr>
          <p:cNvSpPr>
            <a:spLocks noGrp="1"/>
          </p:cNvSpPr>
          <p:nvPr>
            <p:ph type="dt" sz="half" idx="10"/>
          </p:nvPr>
        </p:nvSpPr>
        <p:spPr/>
        <p:txBody>
          <a:bodyPr/>
          <a:lstStyle/>
          <a:p>
            <a:fld id="{2BF24B12-3B3E-CB4B-9969-8DB7F1F970F2}" type="datetimeFigureOut">
              <a:rPr lang="en-US" smtClean="0"/>
              <a:t>6/3/2024</a:t>
            </a:fld>
            <a:endParaRPr lang="en-US"/>
          </a:p>
        </p:txBody>
      </p:sp>
      <p:sp>
        <p:nvSpPr>
          <p:cNvPr id="3" name="Footer Placeholder 2">
            <a:extLst>
              <a:ext uri="{FF2B5EF4-FFF2-40B4-BE49-F238E27FC236}">
                <a16:creationId xmlns:a16="http://schemas.microsoft.com/office/drawing/2014/main" id="{6549D975-AA2C-4441-9073-030EE26C35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24E108-37B1-AF41-A329-D2E1020E54D8}"/>
              </a:ext>
            </a:extLst>
          </p:cNvPr>
          <p:cNvSpPr>
            <a:spLocks noGrp="1"/>
          </p:cNvSpPr>
          <p:nvPr>
            <p:ph type="sldNum" sz="quarter" idx="12"/>
          </p:nvPr>
        </p:nvSpPr>
        <p:spPr/>
        <p:txBody>
          <a:bodyPr/>
          <a:lstStyle/>
          <a:p>
            <a:fld id="{02BA93CF-336D-3643-B36A-C3C7DD328A87}" type="slidenum">
              <a:rPr lang="en-US" smtClean="0"/>
              <a:t>‹#›</a:t>
            </a:fld>
            <a:endParaRPr lang="en-US"/>
          </a:p>
        </p:txBody>
      </p:sp>
    </p:spTree>
    <p:extLst>
      <p:ext uri="{BB962C8B-B14F-4D97-AF65-F5344CB8AC3E}">
        <p14:creationId xmlns:p14="http://schemas.microsoft.com/office/powerpoint/2010/main" val="2541477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52C5C-6639-1741-8A31-D5A6C403C1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AB0EB7-5769-F54C-98DF-E25E92186D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F879E2-5D51-FA4D-A766-C80E3CCF1D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59C962-E120-754E-B9AF-22C9AD2B4CE2}"/>
              </a:ext>
            </a:extLst>
          </p:cNvPr>
          <p:cNvSpPr>
            <a:spLocks noGrp="1"/>
          </p:cNvSpPr>
          <p:nvPr>
            <p:ph type="dt" sz="half" idx="10"/>
          </p:nvPr>
        </p:nvSpPr>
        <p:spPr/>
        <p:txBody>
          <a:bodyPr/>
          <a:lstStyle/>
          <a:p>
            <a:fld id="{2BF24B12-3B3E-CB4B-9969-8DB7F1F970F2}" type="datetimeFigureOut">
              <a:rPr lang="en-US" smtClean="0"/>
              <a:t>6/3/2024</a:t>
            </a:fld>
            <a:endParaRPr lang="en-US"/>
          </a:p>
        </p:txBody>
      </p:sp>
      <p:sp>
        <p:nvSpPr>
          <p:cNvPr id="6" name="Footer Placeholder 5">
            <a:extLst>
              <a:ext uri="{FF2B5EF4-FFF2-40B4-BE49-F238E27FC236}">
                <a16:creationId xmlns:a16="http://schemas.microsoft.com/office/drawing/2014/main" id="{B4C5D543-A000-5E47-A442-C132E12FD2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3D7F18-F37F-A64C-8C10-AFD0D15939F6}"/>
              </a:ext>
            </a:extLst>
          </p:cNvPr>
          <p:cNvSpPr>
            <a:spLocks noGrp="1"/>
          </p:cNvSpPr>
          <p:nvPr>
            <p:ph type="sldNum" sz="quarter" idx="12"/>
          </p:nvPr>
        </p:nvSpPr>
        <p:spPr/>
        <p:txBody>
          <a:bodyPr/>
          <a:lstStyle/>
          <a:p>
            <a:fld id="{02BA93CF-336D-3643-B36A-C3C7DD328A87}" type="slidenum">
              <a:rPr lang="en-US" smtClean="0"/>
              <a:t>‹#›</a:t>
            </a:fld>
            <a:endParaRPr lang="en-US"/>
          </a:p>
        </p:txBody>
      </p:sp>
    </p:spTree>
    <p:extLst>
      <p:ext uri="{BB962C8B-B14F-4D97-AF65-F5344CB8AC3E}">
        <p14:creationId xmlns:p14="http://schemas.microsoft.com/office/powerpoint/2010/main" val="2234041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66368-4C06-004C-A7F2-9854A7FB5E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223BEB-E420-C342-BF67-3D257F0B95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41F5ACC-DBD4-2E4A-BAC9-EA8772A604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F98585-C343-D046-8917-56897052091F}"/>
              </a:ext>
            </a:extLst>
          </p:cNvPr>
          <p:cNvSpPr>
            <a:spLocks noGrp="1"/>
          </p:cNvSpPr>
          <p:nvPr>
            <p:ph type="dt" sz="half" idx="10"/>
          </p:nvPr>
        </p:nvSpPr>
        <p:spPr/>
        <p:txBody>
          <a:bodyPr/>
          <a:lstStyle/>
          <a:p>
            <a:fld id="{2BF24B12-3B3E-CB4B-9969-8DB7F1F970F2}" type="datetimeFigureOut">
              <a:rPr lang="en-US" smtClean="0"/>
              <a:t>6/3/2024</a:t>
            </a:fld>
            <a:endParaRPr lang="en-US"/>
          </a:p>
        </p:txBody>
      </p:sp>
      <p:sp>
        <p:nvSpPr>
          <p:cNvPr id="6" name="Footer Placeholder 5">
            <a:extLst>
              <a:ext uri="{FF2B5EF4-FFF2-40B4-BE49-F238E27FC236}">
                <a16:creationId xmlns:a16="http://schemas.microsoft.com/office/drawing/2014/main" id="{A1B0FA17-CD17-8744-8A35-FB15E20593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2B858B-0295-5040-B8B1-A6D1EF6CB775}"/>
              </a:ext>
            </a:extLst>
          </p:cNvPr>
          <p:cNvSpPr>
            <a:spLocks noGrp="1"/>
          </p:cNvSpPr>
          <p:nvPr>
            <p:ph type="sldNum" sz="quarter" idx="12"/>
          </p:nvPr>
        </p:nvSpPr>
        <p:spPr/>
        <p:txBody>
          <a:bodyPr/>
          <a:lstStyle/>
          <a:p>
            <a:fld id="{02BA93CF-336D-3643-B36A-C3C7DD328A87}" type="slidenum">
              <a:rPr lang="en-US" smtClean="0"/>
              <a:t>‹#›</a:t>
            </a:fld>
            <a:endParaRPr lang="en-US"/>
          </a:p>
        </p:txBody>
      </p:sp>
    </p:spTree>
    <p:extLst>
      <p:ext uri="{BB962C8B-B14F-4D97-AF65-F5344CB8AC3E}">
        <p14:creationId xmlns:p14="http://schemas.microsoft.com/office/powerpoint/2010/main" val="2515840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0D43CC-DA24-2C43-8313-A65A1E528F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711CD8-3304-0747-B3CD-93E6211577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31D54F-7FF6-EA46-8483-62A8884DBB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24B12-3B3E-CB4B-9969-8DB7F1F970F2}" type="datetimeFigureOut">
              <a:rPr lang="en-US" smtClean="0"/>
              <a:t>6/3/2024</a:t>
            </a:fld>
            <a:endParaRPr lang="en-US"/>
          </a:p>
        </p:txBody>
      </p:sp>
      <p:sp>
        <p:nvSpPr>
          <p:cNvPr id="5" name="Footer Placeholder 4">
            <a:extLst>
              <a:ext uri="{FF2B5EF4-FFF2-40B4-BE49-F238E27FC236}">
                <a16:creationId xmlns:a16="http://schemas.microsoft.com/office/drawing/2014/main" id="{103555E8-37C3-124A-87F8-F2E483C579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2D1030-980B-E24C-8ADF-1470050CAE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BA93CF-336D-3643-B36A-C3C7DD328A87}" type="slidenum">
              <a:rPr lang="en-US" smtClean="0"/>
              <a:t>‹#›</a:t>
            </a:fld>
            <a:endParaRPr lang="en-US"/>
          </a:p>
        </p:txBody>
      </p:sp>
    </p:spTree>
    <p:extLst>
      <p:ext uri="{BB962C8B-B14F-4D97-AF65-F5344CB8AC3E}">
        <p14:creationId xmlns:p14="http://schemas.microsoft.com/office/powerpoint/2010/main" val="15011023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doi.org/10.5334/bc.148" TargetMode="Externa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hyperlink" Target="https://ocw.mit.edu/help/faq-fair-use/" TargetMode="Externa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hyperlink" Target="https://ocw.mit.edu/help/faq-fair-us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hyperlink" Target="https://ocw.mit.edu/help/faq-fair-use/" TargetMode="External"/><Relationship Id="rId4" Type="http://schemas.openxmlformats.org/officeDocument/2006/relationships/hyperlink" Target="https://9foundations.forhealth.org/" TargetMode="Externa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hyperlink" Target="http://creativecommons.org/licenses/by/4.0/"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ocw.mit.edu/help/faq-fair-use/"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7.wdp"/><Relationship Id="rId3" Type="http://schemas.openxmlformats.org/officeDocument/2006/relationships/image" Target="../media/image17.png"/><Relationship Id="rId7" Type="http://schemas.microsoft.com/office/2007/relationships/hdphoto" Target="../media/hdphoto3.wdp"/><Relationship Id="rId12"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8.png"/><Relationship Id="rId11" Type="http://schemas.microsoft.com/office/2007/relationships/hdphoto" Target="../media/hdphoto6.wdp"/><Relationship Id="rId5" Type="http://schemas.microsoft.com/office/2007/relationships/hdphoto" Target="../media/hdphoto2.wdp"/><Relationship Id="rId10" Type="http://schemas.microsoft.com/office/2007/relationships/hdphoto" Target="../media/hdphoto5.wdp"/><Relationship Id="rId4" Type="http://schemas.microsoft.com/office/2007/relationships/hdphoto" Target="../media/hdphoto1.wdp"/><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hyperlink" Target="https://ocw.mit.edu/help/faq-fair-use/" TargetMode="Externa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hyperlink" Target="https://ocw.mit.edu/help/faq-fair-use/" TargetMode="External"/><Relationship Id="rId5" Type="http://schemas.openxmlformats.org/officeDocument/2006/relationships/hyperlink" Target="https://doi.org/10.1371/journal.pone.0236029" TargetMode="External"/><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9.png"/><Relationship Id="rId7"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9" Type="http://schemas.openxmlformats.org/officeDocument/2006/relationships/image" Target="../media/image4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doi.org/10.5334/bc.148" TargetMode="External"/><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hyperlink" Target="https://ocw.mit.edu/help/faq-fair-us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hyperlink" Target="https://ocw.mit.edu/help/faq-fair-use/" TargetMode="Externa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15599" y="582587"/>
            <a:ext cx="11619881" cy="2789602"/>
          </a:xfrm>
          <a:prstGeom prst="rect">
            <a:avLst/>
          </a:prstGeom>
        </p:spPr>
        <p:txBody>
          <a:bodyPr spcFirstLastPara="1" vert="horz" wrap="square" lIns="121900" tIns="121900" rIns="121900" bIns="121900" rtlCol="0" anchor="b" anchorCtr="0">
            <a:noAutofit/>
          </a:bodyPr>
          <a:lstStyle/>
          <a:p>
            <a:pPr>
              <a:spcBef>
                <a:spcPts val="0"/>
              </a:spcBef>
            </a:pPr>
            <a:r>
              <a:rPr lang="en" sz="3733" dirty="0">
                <a:latin typeface="Baskerville" panose="02020502070401020303" pitchFamily="18" charset="0"/>
                <a:ea typeface="Baskerville" panose="02020502070401020303" pitchFamily="18" charset="0"/>
              </a:rPr>
              <a:t>Lecture E3</a:t>
            </a:r>
            <a:r>
              <a:rPr lang="en" sz="4800" dirty="0">
                <a:latin typeface="Baskerville" panose="02020502070401020303" pitchFamily="18" charset="0"/>
                <a:ea typeface="Baskerville" panose="02020502070401020303" pitchFamily="18" charset="0"/>
              </a:rPr>
              <a:t/>
            </a:r>
            <a:br>
              <a:rPr lang="en" sz="4800" dirty="0">
                <a:latin typeface="Baskerville" panose="02020502070401020303" pitchFamily="18" charset="0"/>
                <a:ea typeface="Baskerville" panose="02020502070401020303" pitchFamily="18" charset="0"/>
              </a:rPr>
            </a:br>
            <a:r>
              <a:rPr lang="en-US" dirty="0">
                <a:latin typeface="Baskerville" panose="02020502070401020303" pitchFamily="18" charset="0"/>
                <a:ea typeface="Baskerville" panose="02020502070401020303" pitchFamily="18" charset="0"/>
              </a:rPr>
              <a:t/>
            </a:r>
            <a:br>
              <a:rPr lang="en-US" dirty="0">
                <a:latin typeface="Baskerville" panose="02020502070401020303" pitchFamily="18" charset="0"/>
                <a:ea typeface="Baskerville" panose="02020502070401020303" pitchFamily="18" charset="0"/>
              </a:rPr>
            </a:br>
            <a:r>
              <a:rPr lang="en-US" altLang="zh-CN" sz="4800" b="1" dirty="0">
                <a:solidFill>
                  <a:srgbClr val="980000"/>
                </a:solidFill>
                <a:latin typeface="Baskerville" panose="02020502070401020303" pitchFamily="18" charset="0"/>
                <a:ea typeface="Baskerville" panose="02020502070401020303" pitchFamily="18" charset="0"/>
              </a:rPr>
              <a:t>The</a:t>
            </a:r>
            <a:r>
              <a:rPr lang="zh-CN" altLang="en-US" sz="4800" b="1" dirty="0">
                <a:solidFill>
                  <a:srgbClr val="980000"/>
                </a:solidFill>
                <a:latin typeface="Baskerville" panose="02020502070401020303" pitchFamily="18" charset="0"/>
              </a:rPr>
              <a:t> </a:t>
            </a:r>
            <a:r>
              <a:rPr lang="en-US" altLang="zh-CN" sz="4800" b="1" dirty="0">
                <a:solidFill>
                  <a:srgbClr val="980000"/>
                </a:solidFill>
                <a:latin typeface="Baskerville" panose="02020502070401020303" pitchFamily="18" charset="0"/>
                <a:ea typeface="Baskerville" panose="02020502070401020303" pitchFamily="18" charset="0"/>
              </a:rPr>
              <a:t>Economics</a:t>
            </a:r>
            <a:r>
              <a:rPr lang="zh-CN" altLang="en-US" sz="4800" b="1" dirty="0">
                <a:solidFill>
                  <a:srgbClr val="980000"/>
                </a:solidFill>
                <a:latin typeface="Baskerville" panose="02020502070401020303" pitchFamily="18" charset="0"/>
              </a:rPr>
              <a:t> </a:t>
            </a:r>
            <a:r>
              <a:rPr lang="en-US" altLang="zh-CN" sz="4800" b="1" dirty="0">
                <a:solidFill>
                  <a:srgbClr val="980000"/>
                </a:solidFill>
                <a:latin typeface="Baskerville" panose="02020502070401020303" pitchFamily="18" charset="0"/>
                <a:ea typeface="Baskerville" panose="02020502070401020303" pitchFamily="18" charset="0"/>
              </a:rPr>
              <a:t>of</a:t>
            </a:r>
            <a:r>
              <a:rPr lang="zh-CN" altLang="en-US" sz="4800" b="1" dirty="0">
                <a:solidFill>
                  <a:srgbClr val="980000"/>
                </a:solidFill>
                <a:latin typeface="Baskerville" panose="02020502070401020303" pitchFamily="18" charset="0"/>
              </a:rPr>
              <a:t> </a:t>
            </a:r>
            <a:r>
              <a:rPr lang="en-US" altLang="zh-CN" sz="4800" b="1" dirty="0">
                <a:solidFill>
                  <a:srgbClr val="980000"/>
                </a:solidFill>
                <a:latin typeface="Baskerville" panose="02020502070401020303" pitchFamily="18" charset="0"/>
                <a:ea typeface="Baskerville" panose="02020502070401020303" pitchFamily="18" charset="0"/>
              </a:rPr>
              <a:t>Healthy Buildings</a:t>
            </a:r>
            <a:br>
              <a:rPr lang="en-US" altLang="zh-CN" sz="4800" b="1" dirty="0">
                <a:solidFill>
                  <a:srgbClr val="980000"/>
                </a:solidFill>
                <a:latin typeface="Baskerville" panose="02020502070401020303" pitchFamily="18" charset="0"/>
                <a:ea typeface="Baskerville" panose="02020502070401020303" pitchFamily="18" charset="0"/>
              </a:rPr>
            </a:br>
            <a:r>
              <a:rPr lang="en-US" sz="4000" dirty="0">
                <a:solidFill>
                  <a:srgbClr val="0070C0"/>
                </a:solidFill>
                <a:latin typeface="Baskerville" panose="02020502070401020303" pitchFamily="18" charset="0"/>
                <a:ea typeface="Baskerville" panose="02020502070401020303" pitchFamily="18" charset="0"/>
              </a:rPr>
              <a:t>The role of buildings in shaping human health</a:t>
            </a:r>
            <a:endParaRPr sz="5333" b="1" dirty="0">
              <a:solidFill>
                <a:srgbClr val="0070C0"/>
              </a:solidFill>
              <a:latin typeface="Baskerville" panose="02020502070401020303" pitchFamily="18" charset="0"/>
              <a:ea typeface="Baskerville" panose="02020502070401020303" pitchFamily="18" charset="0"/>
            </a:endParaRPr>
          </a:p>
        </p:txBody>
      </p:sp>
      <p:sp>
        <p:nvSpPr>
          <p:cNvPr id="55" name="Google Shape;55;p13"/>
          <p:cNvSpPr txBox="1">
            <a:spLocks noGrp="1"/>
          </p:cNvSpPr>
          <p:nvPr>
            <p:ph type="subTitle" idx="1"/>
          </p:nvPr>
        </p:nvSpPr>
        <p:spPr>
          <a:xfrm>
            <a:off x="415600" y="4521965"/>
            <a:ext cx="11360800" cy="1056800"/>
          </a:xfrm>
          <a:prstGeom prst="rect">
            <a:avLst/>
          </a:prstGeom>
        </p:spPr>
        <p:txBody>
          <a:bodyPr spcFirstLastPara="1" vert="horz" wrap="square" lIns="121900" tIns="121900" rIns="121900" bIns="121900" rtlCol="0" anchor="t" anchorCtr="0">
            <a:noAutofit/>
          </a:bodyPr>
          <a:lstStyle/>
          <a:p>
            <a:pPr>
              <a:spcBef>
                <a:spcPts val="0"/>
              </a:spcBef>
            </a:pPr>
            <a:r>
              <a:rPr lang="en-US" altLang="zh-CN" sz="4000" dirty="0">
                <a:latin typeface="Baskerville" panose="02020502070401020303" pitchFamily="18" charset="0"/>
                <a:ea typeface="Baskerville" panose="02020502070401020303" pitchFamily="18" charset="0"/>
              </a:rPr>
              <a:t>Juan Palacios</a:t>
            </a:r>
          </a:p>
          <a:p>
            <a:pPr>
              <a:spcBef>
                <a:spcPts val="0"/>
              </a:spcBef>
            </a:pPr>
            <a:endParaRPr lang="en-US" altLang="zh-CN" sz="2667" dirty="0">
              <a:latin typeface="Baskerville" panose="02020502070401020303" pitchFamily="18" charset="0"/>
              <a:ea typeface="Baskerville" panose="02020502070401020303" pitchFamily="18" charset="0"/>
            </a:endParaRPr>
          </a:p>
          <a:p>
            <a:pPr>
              <a:spcBef>
                <a:spcPts val="0"/>
              </a:spcBef>
            </a:pPr>
            <a:r>
              <a:rPr lang="en-US" altLang="zh-CN" sz="2667" dirty="0">
                <a:latin typeface="Baskerville" panose="02020502070401020303" pitchFamily="18" charset="0"/>
                <a:ea typeface="Baskerville" panose="02020502070401020303" pitchFamily="18" charset="0"/>
              </a:rPr>
              <a:t>Feb</a:t>
            </a:r>
            <a:r>
              <a:rPr lang="zh-CN" altLang="en-US" sz="2667" dirty="0">
                <a:latin typeface="Baskerville" panose="02020502070401020303" pitchFamily="18" charset="0"/>
              </a:rPr>
              <a:t> </a:t>
            </a:r>
            <a:r>
              <a:rPr lang="en-US" altLang="zh-CN" sz="2667" dirty="0">
                <a:latin typeface="Baskerville" panose="02020502070401020303" pitchFamily="18" charset="0"/>
                <a:ea typeface="Baskerville" panose="02020502070401020303" pitchFamily="18" charset="0"/>
              </a:rPr>
              <a:t>2023</a:t>
            </a:r>
          </a:p>
          <a:p>
            <a:pPr>
              <a:lnSpc>
                <a:spcPct val="150000"/>
              </a:lnSpc>
              <a:spcBef>
                <a:spcPts val="0"/>
              </a:spcBef>
            </a:pPr>
            <a:r>
              <a:rPr lang="en-US" altLang="zh-CN" sz="2667" dirty="0">
                <a:latin typeface="Baskerville" panose="02020502070401020303" pitchFamily="18" charset="0"/>
                <a:ea typeface="Baskerville" panose="02020502070401020303" pitchFamily="18" charset="0"/>
              </a:rPr>
              <a:t>(MIT</a:t>
            </a:r>
            <a:r>
              <a:rPr lang="zh-CN" altLang="en-US" sz="2667" dirty="0">
                <a:latin typeface="Baskerville" panose="02020502070401020303" pitchFamily="18" charset="0"/>
              </a:rPr>
              <a:t> </a:t>
            </a:r>
            <a:r>
              <a:rPr lang="en-US" altLang="zh-CN" sz="2667" dirty="0">
                <a:latin typeface="Baskerville" panose="02020502070401020303" pitchFamily="18" charset="0"/>
                <a:ea typeface="Baskerville" panose="02020502070401020303" pitchFamily="18" charset="0"/>
              </a:rPr>
              <a:t>Center</a:t>
            </a:r>
            <a:r>
              <a:rPr lang="zh-CN" altLang="en-US" sz="2667" dirty="0">
                <a:latin typeface="Baskerville" panose="02020502070401020303" pitchFamily="18" charset="0"/>
              </a:rPr>
              <a:t> </a:t>
            </a:r>
            <a:r>
              <a:rPr lang="en-US" altLang="zh-CN" sz="2667" dirty="0">
                <a:latin typeface="Baskerville" panose="02020502070401020303" pitchFamily="18" charset="0"/>
                <a:ea typeface="Baskerville" panose="02020502070401020303" pitchFamily="18" charset="0"/>
              </a:rPr>
              <a:t>for</a:t>
            </a:r>
            <a:r>
              <a:rPr lang="zh-CN" altLang="en-US" sz="2667" dirty="0">
                <a:latin typeface="Baskerville" panose="02020502070401020303" pitchFamily="18" charset="0"/>
              </a:rPr>
              <a:t> </a:t>
            </a:r>
            <a:r>
              <a:rPr lang="en-US" altLang="zh-CN" sz="2667" dirty="0">
                <a:latin typeface="Baskerville" panose="02020502070401020303" pitchFamily="18" charset="0"/>
                <a:ea typeface="Baskerville" panose="02020502070401020303" pitchFamily="18" charset="0"/>
              </a:rPr>
              <a:t>Real</a:t>
            </a:r>
            <a:r>
              <a:rPr lang="zh-CN" altLang="en-US" sz="2667" dirty="0">
                <a:latin typeface="Baskerville" panose="02020502070401020303" pitchFamily="18" charset="0"/>
              </a:rPr>
              <a:t> </a:t>
            </a:r>
            <a:r>
              <a:rPr lang="en-US" altLang="zh-CN" sz="2667" dirty="0">
                <a:latin typeface="Baskerville" panose="02020502070401020303" pitchFamily="18" charset="0"/>
                <a:ea typeface="Baskerville" panose="02020502070401020303" pitchFamily="18" charset="0"/>
              </a:rPr>
              <a:t>Estate)</a:t>
            </a:r>
            <a:endParaRPr sz="2667"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32490101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7;p21">
            <a:extLst>
              <a:ext uri="{FF2B5EF4-FFF2-40B4-BE49-F238E27FC236}">
                <a16:creationId xmlns:a16="http://schemas.microsoft.com/office/drawing/2014/main" id="{50407EA7-F222-BF43-8E32-F9F2AEA8D578}"/>
              </a:ext>
            </a:extLst>
          </p:cNvPr>
          <p:cNvSpPr txBox="1">
            <a:spLocks/>
          </p:cNvSpPr>
          <p:nvPr/>
        </p:nvSpPr>
        <p:spPr>
          <a:xfrm>
            <a:off x="139539" y="250192"/>
            <a:ext cx="11912923" cy="12404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ts val="1100"/>
            </a:pPr>
            <a:r>
              <a:rPr lang="en-US" altLang="zh-CN" sz="4267" dirty="0">
                <a:solidFill>
                  <a:srgbClr val="1B4453"/>
                </a:solidFill>
                <a:latin typeface="Baskerville" panose="02020502070401020303"/>
              </a:rPr>
              <a:t>The Roadmap of Green Building Certifications</a:t>
            </a:r>
            <a:endParaRPr lang="en-US" sz="4267" dirty="0">
              <a:solidFill>
                <a:srgbClr val="1B4453"/>
              </a:solidFill>
              <a:latin typeface="Baskerville" panose="02020502070401020303"/>
            </a:endParaRPr>
          </a:p>
        </p:txBody>
      </p:sp>
      <p:sp>
        <p:nvSpPr>
          <p:cNvPr id="4" name="Rectangle 3">
            <a:extLst>
              <a:ext uri="{FF2B5EF4-FFF2-40B4-BE49-F238E27FC236}">
                <a16:creationId xmlns:a16="http://schemas.microsoft.com/office/drawing/2014/main" id="{867B5C4B-06AF-7C44-B2AE-1C951659F10D}"/>
              </a:ext>
            </a:extLst>
          </p:cNvPr>
          <p:cNvSpPr/>
          <p:nvPr/>
        </p:nvSpPr>
        <p:spPr>
          <a:xfrm>
            <a:off x="3370509" y="6284851"/>
            <a:ext cx="8598578" cy="677108"/>
          </a:xfrm>
          <a:prstGeom prst="rect">
            <a:avLst/>
          </a:prstGeom>
        </p:spPr>
        <p:txBody>
          <a:bodyPr wrap="square">
            <a:spAutoFit/>
          </a:bodyPr>
          <a:lstStyle/>
          <a:p>
            <a:pPr algn="r"/>
            <a:r>
              <a:rPr lang="en-US" sz="1200" dirty="0">
                <a:latin typeface="Baskerville Old Face" panose="02020602080505020303" pitchFamily="18" charset="0"/>
                <a:ea typeface="Baskerville" panose="02020502070401020303" pitchFamily="18" charset="0"/>
              </a:rPr>
              <a:t>Source: </a:t>
            </a:r>
            <a:r>
              <a:rPr lang="en-US" sz="1200" dirty="0" err="1">
                <a:latin typeface="Baskerville Old Face" panose="02020602080505020303" pitchFamily="18" charset="0"/>
                <a:ea typeface="Baskerville" panose="02020502070401020303" pitchFamily="18" charset="0"/>
              </a:rPr>
              <a:t>Licina</a:t>
            </a:r>
            <a:r>
              <a:rPr lang="en-US" sz="1200" dirty="0">
                <a:latin typeface="Baskerville Old Face" panose="02020602080505020303" pitchFamily="18" charset="0"/>
                <a:ea typeface="Baskerville" panose="02020502070401020303" pitchFamily="18" charset="0"/>
              </a:rPr>
              <a:t>, D., </a:t>
            </a:r>
            <a:r>
              <a:rPr lang="en-US" sz="1200" dirty="0" err="1">
                <a:latin typeface="Baskerville Old Face" panose="02020602080505020303" pitchFamily="18" charset="0"/>
                <a:ea typeface="Baskerville" panose="02020502070401020303" pitchFamily="18" charset="0"/>
              </a:rPr>
              <a:t>Wargocki</a:t>
            </a:r>
            <a:r>
              <a:rPr lang="en-US" sz="1200" dirty="0">
                <a:latin typeface="Baskerville Old Face" panose="02020602080505020303" pitchFamily="18" charset="0"/>
                <a:ea typeface="Baskerville" panose="02020502070401020303" pitchFamily="18" charset="0"/>
              </a:rPr>
              <a:t>, P., Pyke, C., &amp; </a:t>
            </a:r>
            <a:r>
              <a:rPr lang="en-US" sz="1200" dirty="0" err="1">
                <a:latin typeface="Baskerville Old Face" panose="02020602080505020303" pitchFamily="18" charset="0"/>
                <a:ea typeface="Baskerville" panose="02020502070401020303" pitchFamily="18" charset="0"/>
              </a:rPr>
              <a:t>Altomonte</a:t>
            </a:r>
            <a:r>
              <a:rPr lang="en-US" sz="1200" dirty="0">
                <a:latin typeface="Baskerville Old Face" panose="02020602080505020303" pitchFamily="18" charset="0"/>
                <a:ea typeface="Baskerville" panose="02020502070401020303" pitchFamily="18" charset="0"/>
              </a:rPr>
              <a:t>, S. (2021). The future of IEQ in green building certifications. Buildings and Cities, 2(1), pp. 907–927. DOI:</a:t>
            </a:r>
            <a:r>
              <a:rPr lang="en-US" sz="1200" dirty="0">
                <a:solidFill>
                  <a:schemeClr val="bg1">
                    <a:lumMod val="50000"/>
                  </a:schemeClr>
                </a:solidFill>
                <a:latin typeface="Baskerville Old Face" panose="02020602080505020303" pitchFamily="18" charset="0"/>
                <a:ea typeface="Baskerville" panose="02020502070401020303" pitchFamily="18" charset="0"/>
              </a:rPr>
              <a:t> </a:t>
            </a:r>
            <a:r>
              <a:rPr lang="en-US" sz="1200" dirty="0">
                <a:solidFill>
                  <a:schemeClr val="bg1">
                    <a:lumMod val="50000"/>
                  </a:schemeClr>
                </a:solidFill>
                <a:latin typeface="Baskerville Old Face" panose="02020602080505020303" pitchFamily="18" charset="0"/>
                <a:ea typeface="Baskerville" panose="02020502070401020303" pitchFamily="18" charset="0"/>
                <a:hlinkClick r:id="rId2">
                  <a:extLst>
                    <a:ext uri="{A12FA001-AC4F-418D-AE19-62706E023703}">
                      <ahyp:hlinkClr xmlns="" xmlns:ahyp="http://schemas.microsoft.com/office/drawing/2018/hyperlinkcolor" val="tx"/>
                    </a:ext>
                  </a:extLst>
                </a:hlinkClick>
              </a:rPr>
              <a:t>https://</a:t>
            </a:r>
            <a:r>
              <a:rPr lang="en-US" sz="1200" dirty="0" smtClean="0">
                <a:solidFill>
                  <a:schemeClr val="bg1">
                    <a:lumMod val="50000"/>
                  </a:schemeClr>
                </a:solidFill>
                <a:latin typeface="Baskerville Old Face" panose="02020602080505020303" pitchFamily="18" charset="0"/>
                <a:ea typeface="Baskerville" panose="02020502070401020303" pitchFamily="18" charset="0"/>
                <a:hlinkClick r:id="rId2">
                  <a:extLst>
                    <a:ext uri="{A12FA001-AC4F-418D-AE19-62706E023703}">
                      <ahyp:hlinkClr xmlns="" xmlns:ahyp="http://schemas.microsoft.com/office/drawing/2018/hyperlinkcolor" val="tx"/>
                    </a:ext>
                  </a:extLst>
                </a:hlinkClick>
              </a:rPr>
              <a:t>doi.org/10.5334/bc.148</a:t>
            </a:r>
            <a:r>
              <a:rPr lang="en-US" sz="1200" dirty="0" smtClean="0">
                <a:solidFill>
                  <a:schemeClr val="bg1">
                    <a:lumMod val="50000"/>
                  </a:schemeClr>
                </a:solidFill>
                <a:latin typeface="Baskerville Old Face" panose="02020602080505020303" pitchFamily="18" charset="0"/>
                <a:ea typeface="Baskerville" panose="02020502070401020303" pitchFamily="18" charset="0"/>
              </a:rPr>
              <a:t>. </a:t>
            </a:r>
            <a:r>
              <a:rPr lang="en-US" sz="1200" dirty="0">
                <a:latin typeface="Baskerville Old Face" panose="02020602080505020303" pitchFamily="18" charset="0"/>
              </a:rPr>
              <a:t>Figure courtesy of </a:t>
            </a:r>
            <a:r>
              <a:rPr lang="en-US" sz="1200" dirty="0" err="1">
                <a:latin typeface="Baskerville Old Face" panose="02020602080505020303" pitchFamily="18" charset="0"/>
              </a:rPr>
              <a:t>Licina</a:t>
            </a:r>
            <a:r>
              <a:rPr lang="en-US" sz="1200" dirty="0">
                <a:latin typeface="Baskerville Old Face" panose="02020602080505020303" pitchFamily="18" charset="0"/>
              </a:rPr>
              <a:t>, </a:t>
            </a:r>
            <a:r>
              <a:rPr lang="en-US" sz="1200" dirty="0" err="1">
                <a:latin typeface="Baskerville Old Face" panose="02020602080505020303" pitchFamily="18" charset="0"/>
              </a:rPr>
              <a:t>Wargocki</a:t>
            </a:r>
            <a:r>
              <a:rPr lang="en-US" sz="1200" dirty="0">
                <a:latin typeface="Baskerville Old Face" panose="02020602080505020303" pitchFamily="18" charset="0"/>
              </a:rPr>
              <a:t>, et al. Used with permission. License: CC BY.</a:t>
            </a:r>
          </a:p>
          <a:p>
            <a:pPr algn="r"/>
            <a:r>
              <a:rPr lang="en-US" sz="1400" dirty="0">
                <a:solidFill>
                  <a:schemeClr val="bg1">
                    <a:lumMod val="50000"/>
                  </a:schemeClr>
                </a:solidFill>
                <a:latin typeface="Baskerville" panose="02020502070401020303" pitchFamily="18" charset="0"/>
                <a:ea typeface="Baskerville" panose="02020502070401020303" pitchFamily="18" charset="0"/>
              </a:rPr>
              <a:t> </a:t>
            </a:r>
          </a:p>
        </p:txBody>
      </p:sp>
      <p:pic>
        <p:nvPicPr>
          <p:cNvPr id="5" name="Picture 4">
            <a:extLst>
              <a:ext uri="{FF2B5EF4-FFF2-40B4-BE49-F238E27FC236}">
                <a16:creationId xmlns:a16="http://schemas.microsoft.com/office/drawing/2014/main" id="{7A0B092B-9C47-C649-A6D0-9BF4AB165A44}"/>
              </a:ext>
            </a:extLst>
          </p:cNvPr>
          <p:cNvPicPr>
            <a:picLocks noChangeAspect="1"/>
          </p:cNvPicPr>
          <p:nvPr/>
        </p:nvPicPr>
        <p:blipFill>
          <a:blip r:embed="rId3"/>
          <a:stretch>
            <a:fillRect/>
          </a:stretch>
        </p:blipFill>
        <p:spPr>
          <a:xfrm>
            <a:off x="2478490" y="1615712"/>
            <a:ext cx="7235019" cy="4343146"/>
          </a:xfrm>
          <a:prstGeom prst="rect">
            <a:avLst/>
          </a:prstGeom>
        </p:spPr>
      </p:pic>
      <p:sp>
        <p:nvSpPr>
          <p:cNvPr id="3" name="Rectangle 2">
            <a:extLst>
              <a:ext uri="{FF2B5EF4-FFF2-40B4-BE49-F238E27FC236}">
                <a16:creationId xmlns:a16="http://schemas.microsoft.com/office/drawing/2014/main" id="{204227CC-3769-9B42-85A3-2B0E3276B781}"/>
              </a:ext>
            </a:extLst>
          </p:cNvPr>
          <p:cNvSpPr/>
          <p:nvPr/>
        </p:nvSpPr>
        <p:spPr>
          <a:xfrm rot="16200000">
            <a:off x="1611823" y="2509046"/>
            <a:ext cx="1876219" cy="369332"/>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none">
            <a:spAutoFit/>
          </a:bodyPr>
          <a:lstStyle/>
          <a:p>
            <a:r>
              <a:rPr lang="en-US" altLang="zh-CN" dirty="0">
                <a:solidFill>
                  <a:srgbClr val="1B4453"/>
                </a:solidFill>
                <a:latin typeface="Baskerville" panose="02020502070401020303"/>
              </a:rPr>
              <a:t>Health Promotion</a:t>
            </a:r>
            <a:endParaRPr lang="en-US" dirty="0"/>
          </a:p>
        </p:txBody>
      </p:sp>
      <p:sp>
        <p:nvSpPr>
          <p:cNvPr id="6" name="Rectangle 5">
            <a:extLst>
              <a:ext uri="{FF2B5EF4-FFF2-40B4-BE49-F238E27FC236}">
                <a16:creationId xmlns:a16="http://schemas.microsoft.com/office/drawing/2014/main" id="{098679F1-A046-4A4D-B4C1-220AF66AFEAD}"/>
              </a:ext>
            </a:extLst>
          </p:cNvPr>
          <p:cNvSpPr/>
          <p:nvPr/>
        </p:nvSpPr>
        <p:spPr>
          <a:xfrm rot="16200000">
            <a:off x="1570123" y="4523993"/>
            <a:ext cx="1931041" cy="369332"/>
          </a:xfrm>
          <a:prstGeom prst="rect">
            <a:avLst/>
          </a:prstGeom>
          <a:solidFill>
            <a:schemeClr val="bg1"/>
          </a:solidFill>
        </p:spPr>
        <p:txBody>
          <a:bodyPr wrap="none">
            <a:spAutoFit/>
          </a:bodyPr>
          <a:lstStyle/>
          <a:p>
            <a:r>
              <a:rPr lang="en-US" altLang="zh-CN" dirty="0">
                <a:solidFill>
                  <a:srgbClr val="1B4453"/>
                </a:solidFill>
                <a:latin typeface="Baskerville" panose="02020502070401020303"/>
              </a:rPr>
              <a:t>Disease prevention</a:t>
            </a:r>
            <a:endParaRPr lang="en-US" dirty="0"/>
          </a:p>
        </p:txBody>
      </p:sp>
      <p:sp>
        <p:nvSpPr>
          <p:cNvPr id="7" name="Rectangle 6">
            <a:extLst>
              <a:ext uri="{FF2B5EF4-FFF2-40B4-BE49-F238E27FC236}">
                <a16:creationId xmlns:a16="http://schemas.microsoft.com/office/drawing/2014/main" id="{F388A7F5-51D8-084A-A05F-7A59B07C3837}"/>
              </a:ext>
            </a:extLst>
          </p:cNvPr>
          <p:cNvSpPr/>
          <p:nvPr/>
        </p:nvSpPr>
        <p:spPr>
          <a:xfrm rot="16200000">
            <a:off x="1611824" y="2509046"/>
            <a:ext cx="1876219" cy="369332"/>
          </a:xfrm>
          <a:prstGeom prst="rect">
            <a:avLst/>
          </a:prstGeom>
          <a:solidFill>
            <a:srgbClr val="FFFF00"/>
          </a:solidFill>
          <a:ln>
            <a:solidFill>
              <a:schemeClr val="bg1"/>
            </a:solidFill>
          </a:ln>
        </p:spPr>
        <p:style>
          <a:lnRef idx="2">
            <a:schemeClr val="accent2"/>
          </a:lnRef>
          <a:fillRef idx="1">
            <a:schemeClr val="lt1"/>
          </a:fillRef>
          <a:effectRef idx="0">
            <a:schemeClr val="accent2"/>
          </a:effectRef>
          <a:fontRef idx="minor">
            <a:schemeClr val="dk1"/>
          </a:fontRef>
        </p:style>
        <p:txBody>
          <a:bodyPr wrap="none">
            <a:spAutoFit/>
          </a:bodyPr>
          <a:lstStyle/>
          <a:p>
            <a:r>
              <a:rPr lang="en-US" altLang="zh-CN" dirty="0">
                <a:solidFill>
                  <a:srgbClr val="1B4453"/>
                </a:solidFill>
                <a:latin typeface="Baskerville" panose="02020502070401020303"/>
              </a:rPr>
              <a:t>Health Promotion</a:t>
            </a:r>
            <a:endParaRPr lang="en-US" dirty="0"/>
          </a:p>
        </p:txBody>
      </p:sp>
    </p:spTree>
    <p:extLst>
      <p:ext uri="{BB962C8B-B14F-4D97-AF65-F5344CB8AC3E}">
        <p14:creationId xmlns:p14="http://schemas.microsoft.com/office/powerpoint/2010/main" val="420009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9" y="241300"/>
            <a:ext cx="11492146" cy="763588"/>
          </a:xfrm>
          <a:prstGeom prst="rect">
            <a:avLst/>
          </a:prstGeom>
        </p:spPr>
        <p:txBody>
          <a:bodyPr spcFirstLastPara="1" vert="horz" wrap="square" lIns="121900" tIns="121900" rIns="121900" bIns="121900" rtlCol="0" anchor="t" anchorCtr="0">
            <a:noAutofit/>
          </a:bodyPr>
          <a:lstStyle/>
          <a:p>
            <a:r>
              <a:rPr lang="en-US" sz="4800" dirty="0">
                <a:solidFill>
                  <a:srgbClr val="1B4453"/>
                </a:solidFill>
                <a:latin typeface="Baskerville" panose="02020502070401020303"/>
              </a:rPr>
              <a:t>Role of Health for Public Sector and Business</a:t>
            </a:r>
            <a:endParaRPr sz="4800" dirty="0">
              <a:solidFill>
                <a:srgbClr val="1B4453"/>
              </a:solidFill>
              <a:latin typeface="Baskerville" panose="02020502070401020303"/>
            </a:endParaRPr>
          </a:p>
        </p:txBody>
      </p:sp>
      <p:sp>
        <p:nvSpPr>
          <p:cNvPr id="7" name="Google Shape;76;p15">
            <a:extLst>
              <a:ext uri="{FF2B5EF4-FFF2-40B4-BE49-F238E27FC236}">
                <a16:creationId xmlns:a16="http://schemas.microsoft.com/office/drawing/2014/main" id="{EF054009-5D70-014B-8C04-925434025AA5}"/>
              </a:ext>
            </a:extLst>
          </p:cNvPr>
          <p:cNvSpPr txBox="1"/>
          <p:nvPr/>
        </p:nvSpPr>
        <p:spPr>
          <a:xfrm>
            <a:off x="9888304" y="3939467"/>
            <a:ext cx="1424800" cy="557600"/>
          </a:xfrm>
          <a:prstGeom prst="rect">
            <a:avLst/>
          </a:prstGeom>
          <a:noFill/>
          <a:ln>
            <a:noFill/>
          </a:ln>
        </p:spPr>
        <p:txBody>
          <a:bodyPr spcFirstLastPara="1" wrap="square" lIns="121900" tIns="121900" rIns="121900" bIns="121900" anchor="t" anchorCtr="0">
            <a:noAutofit/>
          </a:bodyPr>
          <a:lstStyle/>
          <a:p>
            <a:endParaRPr sz="2133" b="1" dirty="0"/>
          </a:p>
        </p:txBody>
      </p:sp>
      <p:pic>
        <p:nvPicPr>
          <p:cNvPr id="5" name="Picture 4">
            <a:extLst>
              <a:ext uri="{FF2B5EF4-FFF2-40B4-BE49-F238E27FC236}">
                <a16:creationId xmlns:a16="http://schemas.microsoft.com/office/drawing/2014/main" id="{9222CA1B-FBBF-3044-A1A2-0FDACA7D0606}"/>
              </a:ext>
            </a:extLst>
          </p:cNvPr>
          <p:cNvPicPr>
            <a:picLocks noChangeAspect="1"/>
          </p:cNvPicPr>
          <p:nvPr/>
        </p:nvPicPr>
        <p:blipFill>
          <a:blip r:embed="rId3"/>
          <a:stretch>
            <a:fillRect/>
          </a:stretch>
        </p:blipFill>
        <p:spPr>
          <a:xfrm>
            <a:off x="7577783" y="1504282"/>
            <a:ext cx="4159291" cy="4739539"/>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6699B7EC-3F9A-2B4E-9699-DB453B8E77FC}"/>
              </a:ext>
            </a:extLst>
          </p:cNvPr>
          <p:cNvSpPr/>
          <p:nvPr/>
        </p:nvSpPr>
        <p:spPr>
          <a:xfrm>
            <a:off x="9731380" y="1579188"/>
            <a:ext cx="1952625" cy="923330"/>
          </a:xfrm>
          <a:prstGeom prst="rect">
            <a:avLst/>
          </a:prstGeom>
          <a:ln w="28575"/>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latin typeface="Baskerville" panose="02020502070401020303" pitchFamily="18" charset="0"/>
                <a:ea typeface="Baskerville" panose="02020502070401020303" pitchFamily="18" charset="0"/>
              </a:rPr>
              <a:t>Presenteeism in the United States: +$150 billion/year </a:t>
            </a:r>
          </a:p>
        </p:txBody>
      </p:sp>
      <p:pic>
        <p:nvPicPr>
          <p:cNvPr id="6" name="Picture 5">
            <a:extLst>
              <a:ext uri="{FF2B5EF4-FFF2-40B4-BE49-F238E27FC236}">
                <a16:creationId xmlns:a16="http://schemas.microsoft.com/office/drawing/2014/main" id="{B45011E2-DC97-397A-2EC3-61EED8A7E96A}"/>
              </a:ext>
            </a:extLst>
          </p:cNvPr>
          <p:cNvPicPr>
            <a:picLocks noChangeAspect="1"/>
          </p:cNvPicPr>
          <p:nvPr/>
        </p:nvPicPr>
        <p:blipFill>
          <a:blip r:embed="rId4"/>
          <a:stretch>
            <a:fillRect/>
          </a:stretch>
        </p:blipFill>
        <p:spPr>
          <a:xfrm>
            <a:off x="324655" y="1516493"/>
            <a:ext cx="6714345" cy="4739538"/>
          </a:xfrm>
          <a:prstGeom prst="rect">
            <a:avLst/>
          </a:prstGeom>
          <a:effectLst>
            <a:outerShdw blurRad="50800" dist="38100" dir="2700000" algn="tl" rotWithShape="0">
              <a:prstClr val="black">
                <a:alpha val="40000"/>
              </a:prstClr>
            </a:outerShdw>
          </a:effectLst>
          <a:scene3d>
            <a:camera prst="orthographicFront"/>
            <a:lightRig rig="twoPt" dir="t"/>
          </a:scene3d>
        </p:spPr>
      </p:pic>
      <p:sp>
        <p:nvSpPr>
          <p:cNvPr id="3" name="TextBox 2"/>
          <p:cNvSpPr txBox="1"/>
          <p:nvPr/>
        </p:nvSpPr>
        <p:spPr>
          <a:xfrm>
            <a:off x="3180585" y="6354872"/>
            <a:ext cx="8794395" cy="461665"/>
          </a:xfrm>
          <a:prstGeom prst="rect">
            <a:avLst/>
          </a:prstGeom>
          <a:noFill/>
        </p:spPr>
        <p:txBody>
          <a:bodyPr wrap="none" rtlCol="0">
            <a:spAutoFit/>
          </a:bodyPr>
          <a:lstStyle/>
          <a:p>
            <a:r>
              <a:rPr lang="en-US" sz="1200" dirty="0" smtClean="0">
                <a:latin typeface="Baskerville Old Face" panose="02020602080505020303" pitchFamily="18" charset="0"/>
              </a:rPr>
              <a:t>Left: Figure </a:t>
            </a:r>
            <a:r>
              <a:rPr lang="en-US" sz="1200" dirty="0">
                <a:latin typeface="Baskerville Old Face" panose="02020602080505020303" pitchFamily="18" charset="0"/>
              </a:rPr>
              <a:t>courtesy of Our World in Data. License: CC BY</a:t>
            </a:r>
            <a:r>
              <a:rPr lang="en-US" sz="1200" dirty="0" smtClean="0">
                <a:latin typeface="Baskerville Old Face" panose="02020602080505020303" pitchFamily="18" charset="0"/>
              </a:rPr>
              <a:t>. Right</a:t>
            </a:r>
            <a:r>
              <a:rPr lang="en-US" sz="1200" dirty="0">
                <a:latin typeface="Baskerville Old Face" panose="02020602080505020303" pitchFamily="18" charset="0"/>
              </a:rPr>
              <a:t>: © Harvard Business School Publishing. All rights reserved. This content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is </a:t>
            </a:r>
            <a:r>
              <a:rPr lang="en-US" sz="1200" dirty="0">
                <a:latin typeface="Baskerville Old Face" panose="02020602080505020303" pitchFamily="18" charset="0"/>
              </a:rPr>
              <a:t>excluded from our Creative Commons license. For more information, see </a:t>
            </a:r>
            <a:r>
              <a:rPr lang="en-US" sz="1200" dirty="0">
                <a:latin typeface="Baskerville Old Face" panose="02020602080505020303" pitchFamily="18" charset="0"/>
                <a:hlinkClick r:id="rId5"/>
              </a:rPr>
              <a:t>https://ocw.mit.edu/help/faq-fair-use</a:t>
            </a:r>
            <a:r>
              <a:rPr lang="en-US" sz="1200" dirty="0" smtClean="0">
                <a:latin typeface="Baskerville Old Face" panose="02020602080505020303" pitchFamily="18" charset="0"/>
                <a:hlinkClick r:id="rId5"/>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1509409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Shape 207"/>
        <p:cNvGrpSpPr/>
        <p:nvPr/>
      </p:nvGrpSpPr>
      <p:grpSpPr>
        <a:xfrm>
          <a:off x="0" y="0"/>
          <a:ext cx="0" cy="0"/>
          <a:chOff x="0" y="0"/>
          <a:chExt cx="0" cy="0"/>
        </a:xfrm>
      </p:grpSpPr>
      <p:sp>
        <p:nvSpPr>
          <p:cNvPr id="13" name="Rectangle 12">
            <a:extLst>
              <a:ext uri="{FF2B5EF4-FFF2-40B4-BE49-F238E27FC236}">
                <a16:creationId xmlns:a16="http://schemas.microsoft.com/office/drawing/2014/main" id="{A96508EE-1892-9341-9128-EEA9AD2E6232}"/>
              </a:ext>
            </a:extLst>
          </p:cNvPr>
          <p:cNvSpPr/>
          <p:nvPr/>
        </p:nvSpPr>
        <p:spPr>
          <a:xfrm>
            <a:off x="509516" y="1354144"/>
            <a:ext cx="11091081" cy="3908762"/>
          </a:xfrm>
          <a:prstGeom prst="rect">
            <a:avLst/>
          </a:prstGeom>
        </p:spPr>
        <p:txBody>
          <a:bodyPr wrap="square">
            <a:spAutoFit/>
          </a:bodyPr>
          <a:lstStyle/>
          <a:p>
            <a:pPr marL="914400" lvl="1" indent="-457200">
              <a:buFont typeface="+mj-lt"/>
              <a:buAutoNum type="arabicPeriod"/>
            </a:pPr>
            <a:endParaRPr lang="en-US" altLang="zh-CN" sz="2800" dirty="0">
              <a:solidFill>
                <a:schemeClr val="bg1"/>
              </a:solidFill>
              <a:latin typeface="Baskerville" panose="02020502070401020303" pitchFamily="18" charset="0"/>
              <a:ea typeface="Baskerville" panose="02020502070401020303" pitchFamily="18" charset="0"/>
            </a:endParaRPr>
          </a:p>
          <a:p>
            <a:pPr marL="914400" lvl="1" indent="-457200">
              <a:buFont typeface="+mj-lt"/>
              <a:buAutoNum type="arabicPeriod"/>
            </a:pPr>
            <a:r>
              <a:rPr lang="en-US" altLang="zh-CN" sz="2800" dirty="0">
                <a:solidFill>
                  <a:schemeClr val="bg1"/>
                </a:solidFill>
                <a:latin typeface="Baskerville" panose="02020502070401020303" pitchFamily="18" charset="0"/>
                <a:ea typeface="Baskerville" panose="02020502070401020303" pitchFamily="18" charset="0"/>
              </a:rPr>
              <a:t>The bottom line in healthy building investment strategies:</a:t>
            </a:r>
          </a:p>
          <a:p>
            <a:pPr marL="1371600" lvl="2" indent="-457200">
              <a:buFont typeface="+mj-lt"/>
              <a:buAutoNum type="alphaLcParenR"/>
            </a:pPr>
            <a:r>
              <a:rPr lang="en-US" altLang="zh-CN" sz="2400" dirty="0">
                <a:solidFill>
                  <a:schemeClr val="bg1"/>
                </a:solidFill>
                <a:latin typeface="Baskerville" panose="02020502070401020303" pitchFamily="18" charset="0"/>
                <a:ea typeface="Baskerville" panose="02020502070401020303" pitchFamily="18" charset="0"/>
              </a:rPr>
              <a:t>Impacts on </a:t>
            </a:r>
            <a:r>
              <a:rPr lang="en-US" altLang="zh-CN" sz="2400" b="1" u="sng" dirty="0">
                <a:solidFill>
                  <a:schemeClr val="bg1"/>
                </a:solidFill>
                <a:latin typeface="Baskerville" panose="02020502070401020303" pitchFamily="18" charset="0"/>
                <a:ea typeface="Baskerville" panose="02020502070401020303" pitchFamily="18" charset="0"/>
              </a:rPr>
              <a:t>occupant</a:t>
            </a:r>
            <a:r>
              <a:rPr lang="en-US" altLang="zh-CN" sz="2400" dirty="0">
                <a:solidFill>
                  <a:schemeClr val="bg1"/>
                </a:solidFill>
                <a:latin typeface="Baskerville" panose="02020502070401020303" pitchFamily="18" charset="0"/>
                <a:ea typeface="Baskerville" panose="02020502070401020303" pitchFamily="18" charset="0"/>
              </a:rPr>
              <a:t> health and productivity </a:t>
            </a:r>
          </a:p>
          <a:p>
            <a:pPr marL="1371600" lvl="2" indent="-457200">
              <a:buFont typeface="+mj-lt"/>
              <a:buAutoNum type="alphaLcParenR"/>
            </a:pPr>
            <a:r>
              <a:rPr lang="en-US" altLang="zh-CN" sz="2400" dirty="0">
                <a:solidFill>
                  <a:schemeClr val="bg1"/>
                </a:solidFill>
                <a:latin typeface="Baskerville" panose="02020502070401020303" pitchFamily="18" charset="0"/>
                <a:ea typeface="Baskerville" panose="02020502070401020303" pitchFamily="18" charset="0"/>
              </a:rPr>
              <a:t>The role of health in </a:t>
            </a:r>
            <a:r>
              <a:rPr lang="en-US" altLang="zh-CN" sz="2400" b="1" u="sng" dirty="0">
                <a:solidFill>
                  <a:schemeClr val="bg1"/>
                </a:solidFill>
                <a:latin typeface="Baskerville" panose="02020502070401020303" pitchFamily="18" charset="0"/>
                <a:ea typeface="Baskerville" panose="02020502070401020303" pitchFamily="18" charset="0"/>
              </a:rPr>
              <a:t>tenants</a:t>
            </a:r>
            <a:r>
              <a:rPr lang="en-US" altLang="zh-CN" sz="2400" dirty="0">
                <a:solidFill>
                  <a:schemeClr val="bg1"/>
                </a:solidFill>
                <a:latin typeface="Baskerville" panose="02020502070401020303" pitchFamily="18" charset="0"/>
                <a:ea typeface="Baskerville" panose="02020502070401020303" pitchFamily="18" charset="0"/>
              </a:rPr>
              <a:t>’ income statements</a:t>
            </a:r>
          </a:p>
          <a:p>
            <a:pPr lvl="3"/>
            <a:endParaRPr lang="en-US" altLang="zh-CN" sz="2400" dirty="0">
              <a:solidFill>
                <a:schemeClr val="bg1"/>
              </a:solidFill>
              <a:latin typeface="Baskerville" panose="02020502070401020303" pitchFamily="18" charset="0"/>
              <a:ea typeface="Baskerville" panose="02020502070401020303" pitchFamily="18" charset="0"/>
            </a:endParaRPr>
          </a:p>
          <a:p>
            <a:pPr marL="914400" lvl="1" indent="-457200">
              <a:buFont typeface="+mj-lt"/>
              <a:buAutoNum type="arabicPeriod"/>
            </a:pPr>
            <a:r>
              <a:rPr lang="en-US" altLang="zh-CN" sz="2400" dirty="0">
                <a:solidFill>
                  <a:schemeClr val="bg1"/>
                </a:solidFill>
                <a:latin typeface="Baskerville" panose="02020502070401020303" pitchFamily="18" charset="0"/>
                <a:ea typeface="Baskerville" panose="02020502070401020303" pitchFamily="18" charset="0"/>
              </a:rPr>
              <a:t>Owner and developer perspective on healthy building strategies: </a:t>
            </a:r>
          </a:p>
          <a:p>
            <a:pPr marL="1371600" lvl="2" indent="-457200">
              <a:buFont typeface="+mj-lt"/>
              <a:buAutoNum type="alphaLcParenR"/>
            </a:pPr>
            <a:r>
              <a:rPr lang="en-US" altLang="zh-CN" sz="2400" dirty="0">
                <a:solidFill>
                  <a:schemeClr val="bg1"/>
                </a:solidFill>
                <a:latin typeface="Baskerville" panose="02020502070401020303" pitchFamily="18" charset="0"/>
                <a:ea typeface="Baskerville" panose="02020502070401020303" pitchFamily="18" charset="0"/>
              </a:rPr>
              <a:t>Barriers to adoption</a:t>
            </a:r>
          </a:p>
          <a:p>
            <a:pPr marL="1371600" lvl="2" indent="-457200">
              <a:buFont typeface="+mj-lt"/>
              <a:buAutoNum type="alphaLcParenR"/>
            </a:pPr>
            <a:r>
              <a:rPr lang="en-US" altLang="zh-CN" sz="2400" dirty="0">
                <a:solidFill>
                  <a:schemeClr val="bg1"/>
                </a:solidFill>
                <a:latin typeface="Baskerville" panose="02020502070401020303" pitchFamily="18" charset="0"/>
                <a:ea typeface="Baskerville" panose="02020502070401020303" pitchFamily="18" charset="0"/>
              </a:rPr>
              <a:t>Life cycle analysis of healthy buildings</a:t>
            </a:r>
          </a:p>
          <a:p>
            <a:pPr marL="1371600" lvl="2" indent="-457200">
              <a:buFont typeface="+mj-lt"/>
              <a:buAutoNum type="alphaLcParenR"/>
            </a:pPr>
            <a:endParaRPr lang="en-US" altLang="zh-CN" sz="2400" dirty="0">
              <a:solidFill>
                <a:schemeClr val="bg1"/>
              </a:solidFill>
              <a:latin typeface="Baskerville" panose="02020502070401020303" pitchFamily="18" charset="0"/>
              <a:ea typeface="Baskerville" panose="02020502070401020303" pitchFamily="18" charset="0"/>
            </a:endParaRPr>
          </a:p>
          <a:p>
            <a:pPr marL="914400" lvl="1" indent="-457200">
              <a:buFont typeface="+mj-lt"/>
              <a:buAutoNum type="arabicPeriod"/>
            </a:pPr>
            <a:r>
              <a:rPr lang="en-US" altLang="zh-CN" sz="2400" b="1" u="sng" dirty="0">
                <a:solidFill>
                  <a:schemeClr val="bg1"/>
                </a:solidFill>
                <a:latin typeface="Baskerville" panose="02020502070401020303" pitchFamily="18" charset="0"/>
                <a:ea typeface="Baskerville" panose="02020502070401020303" pitchFamily="18" charset="0"/>
              </a:rPr>
              <a:t>Healthy &amp; green buildings</a:t>
            </a:r>
            <a:endParaRPr lang="en-US" altLang="zh-CN" sz="2400" dirty="0">
              <a:solidFill>
                <a:schemeClr val="bg1"/>
              </a:solidFill>
              <a:latin typeface="Baskerville" panose="02020502070401020303" pitchFamily="18" charset="0"/>
              <a:ea typeface="Baskerville" panose="02020502070401020303" pitchFamily="18" charset="0"/>
            </a:endParaRPr>
          </a:p>
        </p:txBody>
      </p:sp>
      <p:sp>
        <p:nvSpPr>
          <p:cNvPr id="208" name="Google Shape;208;p27"/>
          <p:cNvSpPr txBox="1">
            <a:spLocks noGrp="1"/>
          </p:cNvSpPr>
          <p:nvPr>
            <p:ph type="title" idx="4294967295"/>
          </p:nvPr>
        </p:nvSpPr>
        <p:spPr>
          <a:xfrm>
            <a:off x="244929" y="241300"/>
            <a:ext cx="7583034" cy="763588"/>
          </a:xfrm>
          <a:prstGeom prst="rect">
            <a:avLst/>
          </a:prstGeom>
        </p:spPr>
        <p:txBody>
          <a:bodyPr spcFirstLastPara="1" vert="horz" wrap="square" lIns="121900" tIns="121900" rIns="121900" bIns="121900" rtlCol="0" anchor="t" anchorCtr="0">
            <a:noAutofit/>
          </a:bodyPr>
          <a:lstStyle/>
          <a:p>
            <a:r>
              <a:rPr lang="en-US" altLang="zh-CN" sz="4267" dirty="0">
                <a:solidFill>
                  <a:schemeClr val="bg1"/>
                </a:solidFill>
                <a:latin typeface="Baskerville" panose="02020502070401020303"/>
              </a:rPr>
              <a:t>Learning Outcomes</a:t>
            </a:r>
            <a:endParaRPr sz="4800" dirty="0">
              <a:solidFill>
                <a:schemeClr val="bg1"/>
              </a:solidFill>
              <a:latin typeface="Baskerville" panose="02020502070401020303"/>
            </a:endParaRPr>
          </a:p>
        </p:txBody>
      </p:sp>
      <p:sp>
        <p:nvSpPr>
          <p:cNvPr id="7" name="Google Shape;76;p15">
            <a:extLst>
              <a:ext uri="{FF2B5EF4-FFF2-40B4-BE49-F238E27FC236}">
                <a16:creationId xmlns:a16="http://schemas.microsoft.com/office/drawing/2014/main" id="{EF054009-5D70-014B-8C04-925434025AA5}"/>
              </a:ext>
            </a:extLst>
          </p:cNvPr>
          <p:cNvSpPr txBox="1"/>
          <p:nvPr/>
        </p:nvSpPr>
        <p:spPr>
          <a:xfrm>
            <a:off x="9888304" y="3939467"/>
            <a:ext cx="1424800" cy="557600"/>
          </a:xfrm>
          <a:prstGeom prst="rect">
            <a:avLst/>
          </a:prstGeom>
          <a:noFill/>
          <a:ln>
            <a:noFill/>
          </a:ln>
        </p:spPr>
        <p:txBody>
          <a:bodyPr spcFirstLastPara="1" wrap="square" lIns="121900" tIns="121900" rIns="121900" bIns="121900" anchor="t" anchorCtr="0">
            <a:noAutofit/>
          </a:bodyPr>
          <a:lstStyle/>
          <a:p>
            <a:endParaRPr sz="2133" b="1" dirty="0"/>
          </a:p>
        </p:txBody>
      </p:sp>
    </p:spTree>
    <p:extLst>
      <p:ext uri="{BB962C8B-B14F-4D97-AF65-F5344CB8AC3E}">
        <p14:creationId xmlns:p14="http://schemas.microsoft.com/office/powerpoint/2010/main" val="3896424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9" y="241300"/>
            <a:ext cx="11382964" cy="763588"/>
          </a:xfrm>
          <a:prstGeom prst="rect">
            <a:avLst/>
          </a:prstGeom>
        </p:spPr>
        <p:txBody>
          <a:bodyPr spcFirstLastPara="1" vert="horz" wrap="square" lIns="121900" tIns="121900" rIns="121900" bIns="121900" rtlCol="0" anchor="t" anchorCtr="0">
            <a:noAutofit/>
          </a:bodyPr>
          <a:lstStyle/>
          <a:p>
            <a:r>
              <a:rPr lang="en-US" sz="4800" dirty="0">
                <a:solidFill>
                  <a:srgbClr val="1B4453"/>
                </a:solidFill>
                <a:latin typeface="Baskerville" panose="02020502070401020303"/>
              </a:rPr>
              <a:t>Healthy-Building Strategies</a:t>
            </a:r>
            <a:endParaRPr sz="4800" dirty="0">
              <a:solidFill>
                <a:srgbClr val="1B4453"/>
              </a:solidFill>
              <a:latin typeface="Baskerville" panose="02020502070401020303"/>
            </a:endParaRPr>
          </a:p>
        </p:txBody>
      </p:sp>
      <p:pic>
        <p:nvPicPr>
          <p:cNvPr id="3" name="Picture 2">
            <a:extLst>
              <a:ext uri="{FF2B5EF4-FFF2-40B4-BE49-F238E27FC236}">
                <a16:creationId xmlns:a16="http://schemas.microsoft.com/office/drawing/2014/main" id="{92E1443C-8A31-8F4E-9887-94E35E362A40}"/>
              </a:ext>
            </a:extLst>
          </p:cNvPr>
          <p:cNvPicPr>
            <a:picLocks noChangeAspect="1"/>
          </p:cNvPicPr>
          <p:nvPr/>
        </p:nvPicPr>
        <p:blipFill>
          <a:blip r:embed="rId3"/>
          <a:stretch>
            <a:fillRect/>
          </a:stretch>
        </p:blipFill>
        <p:spPr>
          <a:xfrm>
            <a:off x="5179469" y="1329537"/>
            <a:ext cx="6448424" cy="4836318"/>
          </a:xfrm>
          <a:prstGeom prst="rect">
            <a:avLst/>
          </a:prstGeom>
        </p:spPr>
      </p:pic>
      <p:sp>
        <p:nvSpPr>
          <p:cNvPr id="2" name="TextBox 1">
            <a:extLst>
              <a:ext uri="{FF2B5EF4-FFF2-40B4-BE49-F238E27FC236}">
                <a16:creationId xmlns:a16="http://schemas.microsoft.com/office/drawing/2014/main" id="{335145BB-E280-94FE-FC5F-6209EE928C75}"/>
              </a:ext>
            </a:extLst>
          </p:cNvPr>
          <p:cNvSpPr txBox="1"/>
          <p:nvPr/>
        </p:nvSpPr>
        <p:spPr>
          <a:xfrm>
            <a:off x="564107" y="2408903"/>
            <a:ext cx="3850577" cy="1569660"/>
          </a:xfrm>
          <a:prstGeom prst="rect">
            <a:avLst/>
          </a:prstGeom>
          <a:noFill/>
        </p:spPr>
        <p:txBody>
          <a:bodyPr wrap="square" rtlCol="0">
            <a:spAutoFit/>
          </a:bodyPr>
          <a:lstStyle/>
          <a:p>
            <a:pPr algn="ctr"/>
            <a:r>
              <a:rPr lang="en-US" sz="2400" dirty="0">
                <a:latin typeface="Baskerville" panose="02020502070401020303" pitchFamily="18" charset="0"/>
                <a:ea typeface="Baskerville" panose="02020502070401020303" pitchFamily="18" charset="0"/>
              </a:rPr>
              <a:t>What can MIT CRE do to this classroom to promote health and performance of students?</a:t>
            </a:r>
          </a:p>
        </p:txBody>
      </p:sp>
    </p:spTree>
    <p:extLst>
      <p:ext uri="{BB962C8B-B14F-4D97-AF65-F5344CB8AC3E}">
        <p14:creationId xmlns:p14="http://schemas.microsoft.com/office/powerpoint/2010/main" val="3547274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9" y="241300"/>
            <a:ext cx="11382964" cy="763588"/>
          </a:xfrm>
          <a:prstGeom prst="rect">
            <a:avLst/>
          </a:prstGeom>
        </p:spPr>
        <p:txBody>
          <a:bodyPr spcFirstLastPara="1" vert="horz" wrap="square" lIns="121900" tIns="121900" rIns="121900" bIns="121900" rtlCol="0" anchor="t" anchorCtr="0">
            <a:noAutofit/>
          </a:bodyPr>
          <a:lstStyle/>
          <a:p>
            <a:r>
              <a:rPr lang="en-US" sz="4800" dirty="0">
                <a:solidFill>
                  <a:srgbClr val="1B4453"/>
                </a:solidFill>
                <a:latin typeface="Baskerville" panose="02020502070401020303"/>
              </a:rPr>
              <a:t>Healthy-Building Strategies</a:t>
            </a:r>
            <a:endParaRPr sz="4800" dirty="0">
              <a:solidFill>
                <a:srgbClr val="1B4453"/>
              </a:solidFill>
              <a:latin typeface="Baskerville" panose="02020502070401020303"/>
            </a:endParaRPr>
          </a:p>
        </p:txBody>
      </p:sp>
      <p:sp>
        <p:nvSpPr>
          <p:cNvPr id="4" name="Rectangle 3">
            <a:extLst>
              <a:ext uri="{FF2B5EF4-FFF2-40B4-BE49-F238E27FC236}">
                <a16:creationId xmlns:a16="http://schemas.microsoft.com/office/drawing/2014/main" id="{62D8F88C-BF14-9145-9E88-443CE5D1B423}"/>
              </a:ext>
            </a:extLst>
          </p:cNvPr>
          <p:cNvSpPr/>
          <p:nvPr/>
        </p:nvSpPr>
        <p:spPr>
          <a:xfrm>
            <a:off x="3209024" y="6462811"/>
            <a:ext cx="8814653" cy="307777"/>
          </a:xfrm>
          <a:prstGeom prst="rect">
            <a:avLst/>
          </a:prstGeom>
        </p:spPr>
        <p:txBody>
          <a:bodyPr wrap="square">
            <a:spAutoFit/>
          </a:bodyPr>
          <a:lstStyle/>
          <a:p>
            <a:pPr algn="r"/>
            <a:r>
              <a:rPr lang="en-US" sz="1400" dirty="0">
                <a:solidFill>
                  <a:schemeClr val="tx1">
                    <a:lumMod val="50000"/>
                    <a:lumOff val="50000"/>
                  </a:schemeClr>
                </a:solidFill>
                <a:latin typeface="Gill Sans MT" panose="020B0502020104020203" pitchFamily="34" charset="77"/>
              </a:rPr>
              <a:t>Source WGBC (2016). BUILDING THE BUSINESS CASE: Health, Wellbeing and Productivity in Green Offices</a:t>
            </a:r>
          </a:p>
        </p:txBody>
      </p:sp>
      <p:pic>
        <p:nvPicPr>
          <p:cNvPr id="5" name="Content Placeholder 5">
            <a:extLst>
              <a:ext uri="{FF2B5EF4-FFF2-40B4-BE49-F238E27FC236}">
                <a16:creationId xmlns:a16="http://schemas.microsoft.com/office/drawing/2014/main" id="{1C436D53-9A59-6D46-9398-ECBA2BCED71A}"/>
              </a:ext>
            </a:extLst>
          </p:cNvPr>
          <p:cNvPicPr>
            <a:picLocks noChangeAspect="1"/>
          </p:cNvPicPr>
          <p:nvPr/>
        </p:nvPicPr>
        <p:blipFill>
          <a:blip r:embed="rId3"/>
          <a:stretch>
            <a:fillRect/>
          </a:stretch>
        </p:blipFill>
        <p:spPr>
          <a:xfrm>
            <a:off x="1823459" y="1087039"/>
            <a:ext cx="8225904" cy="5293620"/>
          </a:xfrm>
          <a:prstGeom prst="rect">
            <a:avLst/>
          </a:prstGeom>
          <a:noFill/>
          <a:ln>
            <a:noFill/>
          </a:ln>
        </p:spPr>
      </p:pic>
      <p:sp>
        <p:nvSpPr>
          <p:cNvPr id="2" name="TextBox 1"/>
          <p:cNvSpPr txBox="1"/>
          <p:nvPr/>
        </p:nvSpPr>
        <p:spPr>
          <a:xfrm>
            <a:off x="6427280" y="159148"/>
            <a:ext cx="5840060" cy="461665"/>
          </a:xfrm>
          <a:prstGeom prst="rect">
            <a:avLst/>
          </a:prstGeom>
          <a:noFill/>
        </p:spPr>
        <p:txBody>
          <a:bodyPr wrap="none" rtlCol="0">
            <a:spAutoFit/>
          </a:bodyPr>
          <a:lstStyle/>
          <a:p>
            <a:r>
              <a:rPr lang="en-US" sz="1200" dirty="0">
                <a:latin typeface="Baskerville Old Face" panose="02020602080505020303" pitchFamily="18" charset="0"/>
              </a:rPr>
              <a:t>© World Green Building Council. All rights reserved. This content is excluded from our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Creative </a:t>
            </a:r>
            <a:r>
              <a:rPr lang="en-US" sz="1200" dirty="0">
                <a:latin typeface="Baskerville Old Face" panose="02020602080505020303" pitchFamily="18" charset="0"/>
              </a:rPr>
              <a:t>Commons license. For more information, see </a:t>
            </a:r>
            <a:r>
              <a:rPr lang="en-US" sz="1200" dirty="0">
                <a:latin typeface="Baskerville Old Face" panose="02020602080505020303" pitchFamily="18" charset="0"/>
                <a:hlinkClick r:id="rId4"/>
              </a:rPr>
              <a:t>https://ocw.mit.edu/help/faq-fair-use</a:t>
            </a:r>
            <a:r>
              <a:rPr lang="en-US" sz="1200" dirty="0" smtClean="0">
                <a:latin typeface="Baskerville Old Face" panose="02020602080505020303" pitchFamily="18" charset="0"/>
                <a:hlinkClick r:id="rId4"/>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1776896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 name="Picture 1">
            <a:extLst>
              <a:ext uri="{FF2B5EF4-FFF2-40B4-BE49-F238E27FC236}">
                <a16:creationId xmlns:a16="http://schemas.microsoft.com/office/drawing/2014/main" id="{8B67088E-A513-DA41-A725-E9D2C89423D6}"/>
              </a:ext>
            </a:extLst>
          </p:cNvPr>
          <p:cNvPicPr>
            <a:picLocks noChangeAspect="1"/>
          </p:cNvPicPr>
          <p:nvPr/>
        </p:nvPicPr>
        <p:blipFill>
          <a:blip r:embed="rId3"/>
          <a:stretch>
            <a:fillRect/>
          </a:stretch>
        </p:blipFill>
        <p:spPr>
          <a:xfrm>
            <a:off x="3350326" y="1247874"/>
            <a:ext cx="5491347" cy="5214937"/>
          </a:xfrm>
          <a:prstGeom prst="rect">
            <a:avLst/>
          </a:prstGeom>
        </p:spPr>
      </p:pic>
      <p:sp>
        <p:nvSpPr>
          <p:cNvPr id="208" name="Google Shape;208;p27"/>
          <p:cNvSpPr txBox="1">
            <a:spLocks noGrp="1"/>
          </p:cNvSpPr>
          <p:nvPr>
            <p:ph type="title" idx="4294967295"/>
          </p:nvPr>
        </p:nvSpPr>
        <p:spPr>
          <a:xfrm>
            <a:off x="244929" y="241300"/>
            <a:ext cx="11382964" cy="763588"/>
          </a:xfrm>
          <a:prstGeom prst="rect">
            <a:avLst/>
          </a:prstGeom>
        </p:spPr>
        <p:txBody>
          <a:bodyPr spcFirstLastPara="1" vert="horz" wrap="square" lIns="121900" tIns="121900" rIns="121900" bIns="121900" rtlCol="0" anchor="t" anchorCtr="0">
            <a:noAutofit/>
          </a:bodyPr>
          <a:lstStyle/>
          <a:p>
            <a:r>
              <a:rPr lang="en-US" sz="4800" dirty="0">
                <a:solidFill>
                  <a:srgbClr val="1B4453"/>
                </a:solidFill>
                <a:latin typeface="Baskerville" panose="02020502070401020303"/>
              </a:rPr>
              <a:t>Healthy-Building Strategies</a:t>
            </a:r>
            <a:endParaRPr sz="4800" dirty="0">
              <a:solidFill>
                <a:srgbClr val="1B4453"/>
              </a:solidFill>
              <a:latin typeface="Baskerville" panose="02020502070401020303"/>
            </a:endParaRPr>
          </a:p>
        </p:txBody>
      </p:sp>
      <p:sp>
        <p:nvSpPr>
          <p:cNvPr id="4" name="Rectangle 3">
            <a:extLst>
              <a:ext uri="{FF2B5EF4-FFF2-40B4-BE49-F238E27FC236}">
                <a16:creationId xmlns:a16="http://schemas.microsoft.com/office/drawing/2014/main" id="{62D8F88C-BF14-9145-9E88-443CE5D1B423}"/>
              </a:ext>
            </a:extLst>
          </p:cNvPr>
          <p:cNvSpPr/>
          <p:nvPr/>
        </p:nvSpPr>
        <p:spPr>
          <a:xfrm>
            <a:off x="3209024" y="6318732"/>
            <a:ext cx="8814653" cy="523220"/>
          </a:xfrm>
          <a:prstGeom prst="rect">
            <a:avLst/>
          </a:prstGeom>
        </p:spPr>
        <p:txBody>
          <a:bodyPr wrap="square">
            <a:spAutoFit/>
          </a:bodyPr>
          <a:lstStyle/>
          <a:p>
            <a:pPr algn="r"/>
            <a:r>
              <a:rPr lang="en-US" sz="1400" dirty="0">
                <a:solidFill>
                  <a:schemeClr val="tx1">
                    <a:lumMod val="50000"/>
                    <a:lumOff val="50000"/>
                  </a:schemeClr>
                </a:solidFill>
                <a:latin typeface="Gill Sans MT" panose="020B0502020104020203" pitchFamily="34" charset="77"/>
              </a:rPr>
              <a:t>9 foundations of healthy buildings (link </a:t>
            </a:r>
            <a:r>
              <a:rPr lang="en-US" sz="1400" dirty="0">
                <a:solidFill>
                  <a:schemeClr val="tx1">
                    <a:lumMod val="50000"/>
                    <a:lumOff val="50000"/>
                  </a:schemeClr>
                </a:solidFill>
                <a:latin typeface="Gill Sans MT" panose="020B0502020104020203" pitchFamily="34" charset="77"/>
                <a:hlinkClick r:id="rId4"/>
              </a:rPr>
              <a:t>here</a:t>
            </a:r>
            <a:r>
              <a:rPr lang="en-US" sz="1400" dirty="0">
                <a:solidFill>
                  <a:schemeClr val="tx1">
                    <a:lumMod val="50000"/>
                    <a:lumOff val="50000"/>
                  </a:schemeClr>
                </a:solidFill>
                <a:latin typeface="Gill Sans MT" panose="020B0502020104020203" pitchFamily="34" charset="77"/>
              </a:rPr>
              <a:t>) ©2023 For Health. All rights reserved. This content is excluded from our Creative Commons license. For more information, see </a:t>
            </a:r>
            <a:r>
              <a:rPr lang="en-US" sz="1400" dirty="0">
                <a:solidFill>
                  <a:schemeClr val="tx1">
                    <a:lumMod val="50000"/>
                    <a:lumOff val="50000"/>
                  </a:schemeClr>
                </a:solidFill>
                <a:latin typeface="Gill Sans MT" panose="020B0502020104020203" pitchFamily="34" charset="77"/>
                <a:hlinkClick r:id="rId5"/>
              </a:rPr>
              <a:t>https://ocw.mit.edu/help/faq-fair-use</a:t>
            </a:r>
            <a:r>
              <a:rPr lang="en-US" sz="1400" dirty="0" smtClean="0">
                <a:solidFill>
                  <a:schemeClr val="tx1">
                    <a:lumMod val="50000"/>
                    <a:lumOff val="50000"/>
                  </a:schemeClr>
                </a:solidFill>
                <a:latin typeface="Gill Sans MT" panose="020B0502020104020203" pitchFamily="34" charset="77"/>
                <a:hlinkClick r:id="rId5"/>
              </a:rPr>
              <a:t>/</a:t>
            </a:r>
            <a:r>
              <a:rPr lang="en-US" sz="1400" dirty="0" smtClean="0">
                <a:solidFill>
                  <a:schemeClr val="tx1">
                    <a:lumMod val="50000"/>
                    <a:lumOff val="50000"/>
                  </a:schemeClr>
                </a:solidFill>
                <a:latin typeface="Gill Sans MT" panose="020B0502020104020203" pitchFamily="34" charset="77"/>
              </a:rPr>
              <a:t>.</a:t>
            </a:r>
            <a:endParaRPr lang="en-US" sz="1400" dirty="0">
              <a:solidFill>
                <a:schemeClr val="tx1">
                  <a:lumMod val="50000"/>
                  <a:lumOff val="50000"/>
                </a:schemeClr>
              </a:solidFill>
              <a:latin typeface="Gill Sans MT" panose="020B0502020104020203" pitchFamily="34" charset="77"/>
            </a:endParaRPr>
          </a:p>
        </p:txBody>
      </p:sp>
      <p:sp>
        <p:nvSpPr>
          <p:cNvPr id="3" name="Oval 2">
            <a:extLst>
              <a:ext uri="{FF2B5EF4-FFF2-40B4-BE49-F238E27FC236}">
                <a16:creationId xmlns:a16="http://schemas.microsoft.com/office/drawing/2014/main" id="{F78B0023-6CC2-6D43-8900-25228F7C0CE2}"/>
              </a:ext>
            </a:extLst>
          </p:cNvPr>
          <p:cNvSpPr/>
          <p:nvPr/>
        </p:nvSpPr>
        <p:spPr>
          <a:xfrm>
            <a:off x="6413863" y="1580606"/>
            <a:ext cx="496388" cy="509452"/>
          </a:xfrm>
          <a:prstGeom prst="ellipse">
            <a:avLst/>
          </a:prstGeom>
          <a:solidFill>
            <a:srgbClr val="FFFF00">
              <a:alpha val="3267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632EF43-1214-FB44-A798-5B770A992977}"/>
              </a:ext>
            </a:extLst>
          </p:cNvPr>
          <p:cNvSpPr/>
          <p:nvPr/>
        </p:nvSpPr>
        <p:spPr>
          <a:xfrm>
            <a:off x="4998724" y="1580609"/>
            <a:ext cx="496388" cy="509452"/>
          </a:xfrm>
          <a:prstGeom prst="ellipse">
            <a:avLst/>
          </a:prstGeom>
          <a:solidFill>
            <a:srgbClr val="FFFF00">
              <a:alpha val="3267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412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7;p21">
            <a:extLst>
              <a:ext uri="{FF2B5EF4-FFF2-40B4-BE49-F238E27FC236}">
                <a16:creationId xmlns:a16="http://schemas.microsoft.com/office/drawing/2014/main" id="{50407EA7-F222-BF43-8E32-F9F2AEA8D578}"/>
              </a:ext>
            </a:extLst>
          </p:cNvPr>
          <p:cNvSpPr txBox="1">
            <a:spLocks/>
          </p:cNvSpPr>
          <p:nvPr/>
        </p:nvSpPr>
        <p:spPr>
          <a:xfrm>
            <a:off x="139539" y="250192"/>
            <a:ext cx="11912923" cy="12404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ts val="1100"/>
            </a:pPr>
            <a:r>
              <a:rPr lang="en-US" sz="4267" dirty="0">
                <a:solidFill>
                  <a:srgbClr val="1B4453"/>
                </a:solidFill>
                <a:latin typeface="Baskerville" panose="02020502070401020303"/>
              </a:rPr>
              <a:t>Evaluating Impact Healthy Building Strategies</a:t>
            </a:r>
          </a:p>
        </p:txBody>
      </p:sp>
      <p:graphicFrame>
        <p:nvGraphicFramePr>
          <p:cNvPr id="8" name="Diagram 7">
            <a:extLst>
              <a:ext uri="{FF2B5EF4-FFF2-40B4-BE49-F238E27FC236}">
                <a16:creationId xmlns:a16="http://schemas.microsoft.com/office/drawing/2014/main" id="{7C60FA2D-42CC-815D-255B-2FF1DAA4928C}"/>
              </a:ext>
            </a:extLst>
          </p:cNvPr>
          <p:cNvGraphicFramePr/>
          <p:nvPr>
            <p:extLst>
              <p:ext uri="{D42A27DB-BD31-4B8C-83A1-F6EECF244321}">
                <p14:modId xmlns:p14="http://schemas.microsoft.com/office/powerpoint/2010/main" val="495145697"/>
              </p:ext>
            </p:extLst>
          </p:nvPr>
        </p:nvGraphicFramePr>
        <p:xfrm>
          <a:off x="2032000" y="139095"/>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0" name="Straight Connector 9">
            <a:extLst>
              <a:ext uri="{FF2B5EF4-FFF2-40B4-BE49-F238E27FC236}">
                <a16:creationId xmlns:a16="http://schemas.microsoft.com/office/drawing/2014/main" id="{7B4E2173-91CE-F9D7-CCB2-631FECE51FD5}"/>
              </a:ext>
            </a:extLst>
          </p:cNvPr>
          <p:cNvCxnSpPr/>
          <p:nvPr/>
        </p:nvCxnSpPr>
        <p:spPr>
          <a:xfrm>
            <a:off x="3091543" y="3468915"/>
            <a:ext cx="0" cy="899886"/>
          </a:xfrm>
          <a:prstGeom prst="line">
            <a:avLst/>
          </a:prstGeom>
          <a:ln w="28575">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DBE5BB2-0CE1-440A-5C49-13D738E286E1}"/>
              </a:ext>
            </a:extLst>
          </p:cNvPr>
          <p:cNvSpPr txBox="1"/>
          <p:nvPr/>
        </p:nvSpPr>
        <p:spPr>
          <a:xfrm>
            <a:off x="2275614" y="4494359"/>
            <a:ext cx="3124253" cy="1477328"/>
          </a:xfrm>
          <a:prstGeom prst="rect">
            <a:avLst/>
          </a:prstGeom>
          <a:noFill/>
        </p:spPr>
        <p:txBody>
          <a:bodyPr wrap="none" rtlCol="0">
            <a:spAutoFit/>
          </a:bodyPr>
          <a:lstStyle/>
          <a:p>
            <a:r>
              <a:rPr lang="en-US" dirty="0">
                <a:latin typeface="Baskerville" panose="02020502070401020303" pitchFamily="18" charset="0"/>
                <a:ea typeface="Baskerville" panose="02020502070401020303" pitchFamily="18" charset="0"/>
              </a:rPr>
              <a:t>(1) Assessment:</a:t>
            </a:r>
          </a:p>
          <a:p>
            <a:pPr marL="285750" indent="-285750">
              <a:buFontTx/>
              <a:buChar char="-"/>
            </a:pPr>
            <a:r>
              <a:rPr lang="en-US" dirty="0">
                <a:latin typeface="Baskerville" panose="02020502070401020303" pitchFamily="18" charset="0"/>
                <a:ea typeface="Baskerville" panose="02020502070401020303" pitchFamily="18" charset="0"/>
              </a:rPr>
              <a:t>Measurement of </a:t>
            </a:r>
            <a:br>
              <a:rPr lang="en-US" dirty="0">
                <a:latin typeface="Baskerville" panose="02020502070401020303" pitchFamily="18" charset="0"/>
                <a:ea typeface="Baskerville" panose="02020502070401020303" pitchFamily="18" charset="0"/>
              </a:rPr>
            </a:br>
            <a:r>
              <a:rPr lang="en-US" dirty="0">
                <a:latin typeface="Baskerville" panose="02020502070401020303" pitchFamily="18" charset="0"/>
                <a:ea typeface="Baskerville" panose="02020502070401020303" pitchFamily="18" charset="0"/>
              </a:rPr>
              <a:t>environmental hazards </a:t>
            </a:r>
          </a:p>
          <a:p>
            <a:pPr marL="285750" indent="-285750">
              <a:buFontTx/>
              <a:buChar char="-"/>
            </a:pPr>
            <a:r>
              <a:rPr lang="en-US" dirty="0">
                <a:latin typeface="Baskerville" panose="02020502070401020303" pitchFamily="18" charset="0"/>
                <a:ea typeface="Baskerville" panose="02020502070401020303" pitchFamily="18" charset="0"/>
              </a:rPr>
              <a:t>Evaluating exposure against </a:t>
            </a:r>
            <a:br>
              <a:rPr lang="en-US" dirty="0">
                <a:latin typeface="Baskerville" panose="02020502070401020303" pitchFamily="18" charset="0"/>
                <a:ea typeface="Baskerville" panose="02020502070401020303" pitchFamily="18" charset="0"/>
              </a:rPr>
            </a:br>
            <a:r>
              <a:rPr lang="en-US" dirty="0">
                <a:latin typeface="Baskerville" panose="02020502070401020303" pitchFamily="18" charset="0"/>
                <a:ea typeface="Baskerville" panose="02020502070401020303" pitchFamily="18" charset="0"/>
              </a:rPr>
              <a:t>industry standards </a:t>
            </a:r>
          </a:p>
        </p:txBody>
      </p:sp>
      <p:sp>
        <p:nvSpPr>
          <p:cNvPr id="14" name="Left Brace 13">
            <a:extLst>
              <a:ext uri="{FF2B5EF4-FFF2-40B4-BE49-F238E27FC236}">
                <a16:creationId xmlns:a16="http://schemas.microsoft.com/office/drawing/2014/main" id="{3FB7C6E7-4DD9-C2B1-86BC-2DF6B8E6AF41}"/>
              </a:ext>
            </a:extLst>
          </p:cNvPr>
          <p:cNvSpPr/>
          <p:nvPr/>
        </p:nvSpPr>
        <p:spPr>
          <a:xfrm rot="16200000">
            <a:off x="7162800" y="1371600"/>
            <a:ext cx="899886" cy="5094515"/>
          </a:xfrm>
          <a:prstGeom prst="lef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714E89D9-D6FE-B5D2-D9F7-41DE39E561EC}"/>
              </a:ext>
            </a:extLst>
          </p:cNvPr>
          <p:cNvSpPr txBox="1"/>
          <p:nvPr/>
        </p:nvSpPr>
        <p:spPr>
          <a:xfrm>
            <a:off x="6124478" y="4494359"/>
            <a:ext cx="5338129" cy="1754326"/>
          </a:xfrm>
          <a:prstGeom prst="rect">
            <a:avLst/>
          </a:prstGeom>
          <a:noFill/>
        </p:spPr>
        <p:txBody>
          <a:bodyPr wrap="square" rtlCol="0">
            <a:spAutoFit/>
          </a:bodyPr>
          <a:lstStyle/>
          <a:p>
            <a:r>
              <a:rPr lang="en-US" dirty="0">
                <a:latin typeface="Baskerville" panose="02020502070401020303" pitchFamily="18" charset="0"/>
                <a:ea typeface="Baskerville" panose="02020502070401020303" pitchFamily="18" charset="0"/>
              </a:rPr>
              <a:t>(2) Attribution:</a:t>
            </a:r>
          </a:p>
          <a:p>
            <a:pPr marL="285750" indent="-285750">
              <a:buFontTx/>
              <a:buChar char="-"/>
            </a:pPr>
            <a:r>
              <a:rPr lang="en-US" dirty="0">
                <a:latin typeface="Baskerville" panose="02020502070401020303" pitchFamily="18" charset="0"/>
                <a:ea typeface="Baskerville" panose="02020502070401020303" pitchFamily="18" charset="0"/>
              </a:rPr>
              <a:t>Occupancy measurements: </a:t>
            </a:r>
          </a:p>
          <a:p>
            <a:pPr marL="742950" lvl="1" indent="-285750">
              <a:buFontTx/>
              <a:buChar char="-"/>
            </a:pPr>
            <a:r>
              <a:rPr lang="en-US" dirty="0">
                <a:latin typeface="Baskerville" panose="02020502070401020303" pitchFamily="18" charset="0"/>
                <a:ea typeface="Baskerville" panose="02020502070401020303" pitchFamily="18" charset="0"/>
              </a:rPr>
              <a:t>How long and how often are occupants exposed?   </a:t>
            </a:r>
          </a:p>
          <a:p>
            <a:pPr marL="285750" indent="-285750">
              <a:buFontTx/>
              <a:buChar char="-"/>
            </a:pPr>
            <a:r>
              <a:rPr lang="en-US" dirty="0">
                <a:latin typeface="Baskerville" panose="02020502070401020303" pitchFamily="18" charset="0"/>
                <a:ea typeface="Baskerville" panose="02020502070401020303" pitchFamily="18" charset="0"/>
              </a:rPr>
              <a:t>Establishing fair comparison groups: “Apple to apple” comparisons</a:t>
            </a:r>
          </a:p>
        </p:txBody>
      </p:sp>
      <p:sp>
        <p:nvSpPr>
          <p:cNvPr id="17" name="TextBox 16">
            <a:extLst>
              <a:ext uri="{FF2B5EF4-FFF2-40B4-BE49-F238E27FC236}">
                <a16:creationId xmlns:a16="http://schemas.microsoft.com/office/drawing/2014/main" id="{456FC979-B785-6EC9-393D-8024CA266A62}"/>
              </a:ext>
            </a:extLst>
          </p:cNvPr>
          <p:cNvSpPr txBox="1"/>
          <p:nvPr/>
        </p:nvSpPr>
        <p:spPr>
          <a:xfrm>
            <a:off x="292100" y="1282055"/>
            <a:ext cx="11377384" cy="400110"/>
          </a:xfrm>
          <a:prstGeom prst="rect">
            <a:avLst/>
          </a:prstGeom>
          <a:noFill/>
        </p:spPr>
        <p:txBody>
          <a:bodyPr wrap="square">
            <a:spAutoFit/>
          </a:bodyPr>
          <a:lstStyle/>
          <a:p>
            <a:pPr algn="ctr"/>
            <a:r>
              <a:rPr lang="en-US" sz="2000" b="1" dirty="0">
                <a:latin typeface="Baskerville" panose="02020502070401020303" pitchFamily="18" charset="0"/>
                <a:ea typeface="Baskerville" panose="02020502070401020303" pitchFamily="18" charset="0"/>
              </a:rPr>
              <a:t>What influences the appearance of meaningful/costly health impacts in buildings? </a:t>
            </a:r>
          </a:p>
        </p:txBody>
      </p:sp>
    </p:spTree>
    <p:extLst>
      <p:ext uri="{BB962C8B-B14F-4D97-AF65-F5344CB8AC3E}">
        <p14:creationId xmlns:p14="http://schemas.microsoft.com/office/powerpoint/2010/main" val="1019883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9" y="254948"/>
            <a:ext cx="11724158" cy="763588"/>
          </a:xfrm>
          <a:prstGeom prst="rect">
            <a:avLst/>
          </a:prstGeom>
        </p:spPr>
        <p:txBody>
          <a:bodyPr spcFirstLastPara="1" vert="horz" wrap="square" lIns="121900" tIns="121900" rIns="121900" bIns="121900" rtlCol="0" anchor="t" anchorCtr="0">
            <a:noAutofit/>
          </a:bodyPr>
          <a:lstStyle/>
          <a:p>
            <a:r>
              <a:rPr lang="en-US" sz="4800" dirty="0">
                <a:solidFill>
                  <a:srgbClr val="1B4453"/>
                </a:solidFill>
                <a:latin typeface="Baskerville" panose="02020502070401020303"/>
              </a:rPr>
              <a:t>Assessment: Smart &amp; Healthy Buildings</a:t>
            </a:r>
          </a:p>
        </p:txBody>
      </p:sp>
      <p:sp>
        <p:nvSpPr>
          <p:cNvPr id="5" name="TextBox 4">
            <a:extLst>
              <a:ext uri="{FF2B5EF4-FFF2-40B4-BE49-F238E27FC236}">
                <a16:creationId xmlns:a16="http://schemas.microsoft.com/office/drawing/2014/main" id="{9F3A25C5-7914-D549-B19F-7EF1751CAA63}"/>
              </a:ext>
            </a:extLst>
          </p:cNvPr>
          <p:cNvSpPr txBox="1"/>
          <p:nvPr/>
        </p:nvSpPr>
        <p:spPr>
          <a:xfrm>
            <a:off x="222913" y="1018536"/>
            <a:ext cx="6670370" cy="5324535"/>
          </a:xfrm>
          <a:prstGeom prst="rect">
            <a:avLst/>
          </a:prstGeom>
          <a:noFill/>
        </p:spPr>
        <p:txBody>
          <a:bodyPr wrap="square" rtlCol="0">
            <a:spAutoFit/>
          </a:bodyPr>
          <a:lstStyle/>
          <a:p>
            <a:pPr marL="285750" indent="-285750">
              <a:buFont typeface="Arial" panose="020B0604020202020204" pitchFamily="34" charset="0"/>
              <a:buChar char="•"/>
            </a:pPr>
            <a:endParaRPr lang="en-US" sz="2000" dirty="0">
              <a:latin typeface="Baskerville" panose="02020502070401020303" pitchFamily="18" charset="0"/>
              <a:ea typeface="Baskerville" panose="02020502070401020303" pitchFamily="18" charset="0"/>
            </a:endParaRPr>
          </a:p>
          <a:p>
            <a:pPr marL="285750" indent="-285750">
              <a:buFont typeface="Arial" panose="020B0604020202020204" pitchFamily="34" charset="0"/>
              <a:buChar char="•"/>
            </a:pPr>
            <a:endParaRPr lang="en-US" sz="2000" dirty="0">
              <a:latin typeface="Baskerville" panose="02020502070401020303" pitchFamily="18" charset="0"/>
              <a:ea typeface="Baskerville" panose="02020502070401020303" pitchFamily="18" charset="0"/>
            </a:endParaRPr>
          </a:p>
          <a:p>
            <a:pPr marL="285750" indent="-285750">
              <a:buFont typeface="Arial" panose="020B0604020202020204" pitchFamily="34" charset="0"/>
              <a:buChar char="•"/>
            </a:pPr>
            <a:r>
              <a:rPr lang="en-US" sz="2000" dirty="0">
                <a:latin typeface="Baskerville" panose="02020502070401020303" pitchFamily="18" charset="0"/>
                <a:ea typeface="Baskerville" panose="02020502070401020303" pitchFamily="18" charset="0"/>
              </a:rPr>
              <a:t>Sensor technology and the increase in digitalization of buildings give us the opportunity to create the data to evaluate interventions</a:t>
            </a:r>
          </a:p>
          <a:p>
            <a:pPr marL="742950" lvl="1" indent="-285750">
              <a:buFont typeface="Arial" panose="020B0604020202020204" pitchFamily="34" charset="0"/>
              <a:buChar char="•"/>
            </a:pPr>
            <a:r>
              <a:rPr lang="en-US" sz="2000" dirty="0">
                <a:latin typeface="Baskerville" panose="02020502070401020303" pitchFamily="18" charset="0"/>
                <a:ea typeface="Baskerville" panose="02020502070401020303" pitchFamily="18" charset="0"/>
              </a:rPr>
              <a:t>Data from buildings: Indoor environmental quality sensors</a:t>
            </a:r>
          </a:p>
          <a:p>
            <a:pPr marL="742950" lvl="1" indent="-285750">
              <a:buFont typeface="Arial" panose="020B0604020202020204" pitchFamily="34" charset="0"/>
              <a:buChar char="•"/>
            </a:pPr>
            <a:r>
              <a:rPr lang="en-US" sz="2000" dirty="0">
                <a:latin typeface="Baskerville" panose="02020502070401020303" pitchFamily="18" charset="0"/>
                <a:ea typeface="Baskerville" panose="02020502070401020303" pitchFamily="18" charset="0"/>
              </a:rPr>
              <a:t>Data from people: Wearables, surveys, movement sensors, smartphone data, …</a:t>
            </a:r>
          </a:p>
          <a:p>
            <a:endParaRPr lang="en-US" sz="2000" dirty="0">
              <a:latin typeface="Baskerville" panose="02020502070401020303" pitchFamily="18" charset="0"/>
              <a:ea typeface="Baskerville" panose="02020502070401020303" pitchFamily="18" charset="0"/>
            </a:endParaRPr>
          </a:p>
          <a:p>
            <a:pPr marL="285750" indent="-285750">
              <a:buFont typeface="Arial" panose="020B0604020202020204" pitchFamily="34" charset="0"/>
              <a:buChar char="•"/>
            </a:pPr>
            <a:endParaRPr lang="en-US" sz="2000" dirty="0">
              <a:latin typeface="Baskerville" panose="02020502070401020303" pitchFamily="18" charset="0"/>
              <a:ea typeface="Baskerville" panose="02020502070401020303" pitchFamily="18" charset="0"/>
            </a:endParaRPr>
          </a:p>
          <a:p>
            <a:pPr marL="285750" indent="-285750">
              <a:buFont typeface="Arial" panose="020B0604020202020204" pitchFamily="34" charset="0"/>
              <a:buChar char="•"/>
            </a:pPr>
            <a:r>
              <a:rPr lang="en-US" sz="2000" dirty="0">
                <a:latin typeface="Baskerville" panose="02020502070401020303" pitchFamily="18" charset="0"/>
                <a:ea typeface="Baskerville" panose="02020502070401020303" pitchFamily="18" charset="0"/>
              </a:rPr>
              <a:t>How do we design studies to evaluate impacts of healthy building attributes? </a:t>
            </a:r>
          </a:p>
          <a:p>
            <a:pPr marL="1200150" lvl="2" indent="-285750">
              <a:buFont typeface="Arial" panose="020B0604020202020204" pitchFamily="34" charset="0"/>
              <a:buChar char="•"/>
            </a:pPr>
            <a:r>
              <a:rPr lang="en-US" sz="2000" dirty="0">
                <a:latin typeface="Baskerville" panose="02020502070401020303" pitchFamily="18" charset="0"/>
                <a:ea typeface="Baskerville" panose="02020502070401020303" pitchFamily="18" charset="0"/>
              </a:rPr>
              <a:t>To assess the impact of healthy-building aspects, we need to think carefully about how we stablish </a:t>
            </a:r>
            <a:r>
              <a:rPr lang="en-US" sz="2000" b="1" dirty="0">
                <a:latin typeface="Baskerville" panose="02020502070401020303" pitchFamily="18" charset="0"/>
                <a:ea typeface="Baskerville" panose="02020502070401020303" pitchFamily="18" charset="0"/>
              </a:rPr>
              <a:t>fair benchmarks</a:t>
            </a:r>
            <a:r>
              <a:rPr lang="en-US" sz="2000" dirty="0">
                <a:latin typeface="Baskerville" panose="02020502070401020303" pitchFamily="18" charset="0"/>
                <a:ea typeface="Baskerville" panose="02020502070401020303" pitchFamily="18" charset="0"/>
              </a:rPr>
              <a:t> in our building</a:t>
            </a:r>
          </a:p>
          <a:p>
            <a:endParaRPr lang="en-US" sz="2000" dirty="0">
              <a:latin typeface="Baskerville" panose="02020502070401020303" pitchFamily="18" charset="0"/>
              <a:ea typeface="Baskerville" panose="02020502070401020303" pitchFamily="18" charset="0"/>
            </a:endParaRPr>
          </a:p>
        </p:txBody>
      </p:sp>
      <p:pic>
        <p:nvPicPr>
          <p:cNvPr id="6145" name="Picture 1" descr="page7image3971993120">
            <a:extLst>
              <a:ext uri="{FF2B5EF4-FFF2-40B4-BE49-F238E27FC236}">
                <a16:creationId xmlns:a16="http://schemas.microsoft.com/office/drawing/2014/main" id="{5F865A3B-7BC3-C949-AC13-CD71AB96AC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7485" y="1886857"/>
            <a:ext cx="4648200" cy="3505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DF222B0-CEA6-7642-BF2C-0E2CA291AA3F}"/>
              </a:ext>
            </a:extLst>
          </p:cNvPr>
          <p:cNvSpPr/>
          <p:nvPr/>
        </p:nvSpPr>
        <p:spPr>
          <a:xfrm>
            <a:off x="3558098" y="5758295"/>
            <a:ext cx="8450821" cy="1169551"/>
          </a:xfrm>
          <a:prstGeom prst="rect">
            <a:avLst/>
          </a:prstGeom>
        </p:spPr>
        <p:txBody>
          <a:bodyPr wrap="square">
            <a:spAutoFit/>
          </a:bodyPr>
          <a:lstStyle/>
          <a:p>
            <a:r>
              <a:rPr lang="en-US" sz="1400" u="sng" dirty="0">
                <a:latin typeface="Baskerville Old Face" panose="02020602080505020303" pitchFamily="18" charset="0"/>
                <a:ea typeface="Baskerville" panose="02020502070401020303" pitchFamily="18" charset="0"/>
              </a:rPr>
              <a:t>Source</a:t>
            </a:r>
            <a:r>
              <a:rPr lang="en-US" sz="1400" dirty="0">
                <a:latin typeface="Baskerville Old Face" panose="02020602080505020303" pitchFamily="18" charset="0"/>
                <a:ea typeface="Baskerville" panose="02020502070401020303" pitchFamily="18" charset="0"/>
              </a:rPr>
              <a:t>: Allen, J.G., </a:t>
            </a:r>
            <a:r>
              <a:rPr lang="en-US" sz="1400" dirty="0" err="1">
                <a:latin typeface="Baskerville Old Face" panose="02020602080505020303" pitchFamily="18" charset="0"/>
                <a:ea typeface="Baskerville" panose="02020502070401020303" pitchFamily="18" charset="0"/>
              </a:rPr>
              <a:t>MacNaughton</a:t>
            </a:r>
            <a:r>
              <a:rPr lang="en-US" sz="1400" dirty="0">
                <a:latin typeface="Baskerville Old Face" panose="02020602080505020303" pitchFamily="18" charset="0"/>
                <a:ea typeface="Baskerville" panose="02020502070401020303" pitchFamily="18" charset="0"/>
              </a:rPr>
              <a:t>, P., Laurent, J.G.C., Flanigan, S.S., </a:t>
            </a:r>
            <a:r>
              <a:rPr lang="en-US" sz="1400" dirty="0" err="1">
                <a:latin typeface="Baskerville Old Face" panose="02020602080505020303" pitchFamily="18" charset="0"/>
                <a:ea typeface="Baskerville" panose="02020502070401020303" pitchFamily="18" charset="0"/>
              </a:rPr>
              <a:t>Eitland</a:t>
            </a:r>
            <a:r>
              <a:rPr lang="en-US" sz="1400" dirty="0">
                <a:latin typeface="Baskerville Old Face" panose="02020602080505020303" pitchFamily="18" charset="0"/>
                <a:ea typeface="Baskerville" panose="02020502070401020303" pitchFamily="18" charset="0"/>
              </a:rPr>
              <a:t>, E.S. and Spengler, J.D., 2015. Green buildings and health. </a:t>
            </a:r>
            <a:r>
              <a:rPr lang="en-US" sz="1400" i="1" dirty="0">
                <a:latin typeface="Baskerville Old Face" panose="02020602080505020303" pitchFamily="18" charset="0"/>
                <a:ea typeface="Baskerville" panose="02020502070401020303" pitchFamily="18" charset="0"/>
              </a:rPr>
              <a:t>Current environmental health reports</a:t>
            </a:r>
            <a:r>
              <a:rPr lang="en-US" sz="1400" dirty="0">
                <a:latin typeface="Baskerville Old Face" panose="02020602080505020303" pitchFamily="18" charset="0"/>
                <a:ea typeface="Baskerville" panose="02020502070401020303" pitchFamily="18" charset="0"/>
              </a:rPr>
              <a:t>, </a:t>
            </a:r>
            <a:r>
              <a:rPr lang="en-US" sz="1400" i="1" dirty="0">
                <a:latin typeface="Baskerville Old Face" panose="02020602080505020303" pitchFamily="18" charset="0"/>
                <a:ea typeface="Baskerville" panose="02020502070401020303" pitchFamily="18" charset="0"/>
              </a:rPr>
              <a:t>2</a:t>
            </a:r>
            <a:r>
              <a:rPr lang="en-US" sz="1400" dirty="0">
                <a:latin typeface="Baskerville Old Face" panose="02020602080505020303" pitchFamily="18" charset="0"/>
                <a:ea typeface="Baskerville" panose="02020502070401020303" pitchFamily="18" charset="0"/>
              </a:rPr>
              <a:t>(3), pp.250-258</a:t>
            </a:r>
            <a:r>
              <a:rPr lang="en-US" sz="1400" dirty="0" smtClean="0">
                <a:latin typeface="Baskerville Old Face" panose="02020602080505020303" pitchFamily="18" charset="0"/>
                <a:ea typeface="Baskerville" panose="02020502070401020303" pitchFamily="18" charset="0"/>
              </a:rPr>
              <a:t>.</a:t>
            </a:r>
            <a:r>
              <a:rPr lang="en-US" sz="1400" dirty="0" smtClean="0">
                <a:latin typeface="Baskerville Old Face" panose="02020602080505020303" pitchFamily="18" charset="0"/>
              </a:rPr>
              <a:t> </a:t>
            </a:r>
            <a:r>
              <a:rPr lang="en-US" sz="1400" dirty="0">
                <a:latin typeface="Baskerville Old Face" panose="02020602080505020303" pitchFamily="18" charset="0"/>
              </a:rPr>
              <a:t>© Joseph G. </a:t>
            </a:r>
            <a:r>
              <a:rPr lang="en-US" sz="1400" dirty="0" err="1">
                <a:latin typeface="Baskerville Old Face" panose="02020602080505020303" pitchFamily="18" charset="0"/>
              </a:rPr>
              <a:t>Allen,corresponding</a:t>
            </a:r>
            <a:r>
              <a:rPr lang="en-US" sz="1400" dirty="0">
                <a:latin typeface="Baskerville Old Face" panose="02020602080505020303" pitchFamily="18" charset="0"/>
              </a:rPr>
              <a:t> author Piers </a:t>
            </a:r>
            <a:r>
              <a:rPr lang="en-US" sz="1400" dirty="0" err="1">
                <a:latin typeface="Baskerville Old Face" panose="02020602080505020303" pitchFamily="18" charset="0"/>
              </a:rPr>
              <a:t>MacNaughton</a:t>
            </a:r>
            <a:r>
              <a:rPr lang="en-US" sz="1400" dirty="0">
                <a:latin typeface="Baskerville Old Face" panose="02020602080505020303" pitchFamily="18" charset="0"/>
              </a:rPr>
              <a:t>, Jose Guillermo </a:t>
            </a:r>
            <a:r>
              <a:rPr lang="en-US" sz="1400" dirty="0" err="1">
                <a:latin typeface="Baskerville Old Face" panose="02020602080505020303" pitchFamily="18" charset="0"/>
              </a:rPr>
              <a:t>Cedeno</a:t>
            </a:r>
            <a:r>
              <a:rPr lang="en-US" sz="1400" dirty="0">
                <a:latin typeface="Baskerville Old Face" panose="02020602080505020303" pitchFamily="18" charset="0"/>
              </a:rPr>
              <a:t> Laurent, Skye S. </a:t>
            </a:r>
            <a:r>
              <a:rPr lang="en-US" sz="1400" dirty="0" err="1">
                <a:latin typeface="Baskerville Old Face" panose="02020602080505020303" pitchFamily="18" charset="0"/>
              </a:rPr>
              <a:t>Flanigan</a:t>
            </a:r>
            <a:r>
              <a:rPr lang="en-US" sz="1400" dirty="0">
                <a:latin typeface="Baskerville Old Face" panose="02020602080505020303" pitchFamily="18" charset="0"/>
              </a:rPr>
              <a:t>, Erika </a:t>
            </a:r>
            <a:r>
              <a:rPr lang="en-US" sz="1400" dirty="0" err="1">
                <a:latin typeface="Baskerville Old Face" panose="02020602080505020303" pitchFamily="18" charset="0"/>
              </a:rPr>
              <a:t>Sita</a:t>
            </a:r>
            <a:r>
              <a:rPr lang="en-US" sz="1400" dirty="0">
                <a:latin typeface="Baskerville Old Face" panose="02020602080505020303" pitchFamily="18" charset="0"/>
              </a:rPr>
              <a:t> </a:t>
            </a:r>
            <a:r>
              <a:rPr lang="en-US" sz="1400" dirty="0" err="1">
                <a:latin typeface="Baskerville Old Face" panose="02020602080505020303" pitchFamily="18" charset="0"/>
              </a:rPr>
              <a:t>Eitland</a:t>
            </a:r>
            <a:r>
              <a:rPr lang="en-US" sz="1400" dirty="0">
                <a:latin typeface="Baskerville Old Face" panose="02020602080505020303" pitchFamily="18" charset="0"/>
              </a:rPr>
              <a:t>, and John D. Spengler (Source: https://www.ncbi.nlm.nih.gov/pmc/articles/PMC4513229/). CC-BY License (</a:t>
            </a:r>
            <a:r>
              <a:rPr lang="en-US" sz="1400" dirty="0">
                <a:latin typeface="Baskerville Old Face" panose="02020602080505020303" pitchFamily="18" charset="0"/>
                <a:hlinkClick r:id="rId4"/>
              </a:rPr>
              <a:t>http://creativecommons.org/licenses/by/4.0/</a:t>
            </a:r>
            <a:r>
              <a:rPr lang="en-US" sz="1400" dirty="0">
                <a:latin typeface="Baskerville Old Face" panose="02020602080505020303" pitchFamily="18" charset="0"/>
              </a:rPr>
              <a:t>)</a:t>
            </a:r>
          </a:p>
        </p:txBody>
      </p:sp>
    </p:spTree>
    <p:extLst>
      <p:ext uri="{BB962C8B-B14F-4D97-AF65-F5344CB8AC3E}">
        <p14:creationId xmlns:p14="http://schemas.microsoft.com/office/powerpoint/2010/main" val="1562291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9" y="241300"/>
            <a:ext cx="11382964" cy="763588"/>
          </a:xfrm>
          <a:prstGeom prst="rect">
            <a:avLst/>
          </a:prstGeom>
        </p:spPr>
        <p:txBody>
          <a:bodyPr spcFirstLastPara="1" vert="horz" wrap="square" lIns="121900" tIns="121900" rIns="121900" bIns="121900" rtlCol="0" anchor="t" anchorCtr="0">
            <a:noAutofit/>
          </a:bodyPr>
          <a:lstStyle/>
          <a:p>
            <a:r>
              <a:rPr lang="en-US" sz="4800" dirty="0">
                <a:solidFill>
                  <a:srgbClr val="1B4453"/>
                </a:solidFill>
                <a:latin typeface="Baskerville" panose="02020502070401020303"/>
              </a:rPr>
              <a:t>Attribution: Challenge to Estimate Impact</a:t>
            </a:r>
            <a:endParaRPr sz="4800" dirty="0">
              <a:solidFill>
                <a:srgbClr val="1B4453"/>
              </a:solidFill>
              <a:latin typeface="Baskerville" panose="02020502070401020303"/>
            </a:endParaRPr>
          </a:p>
        </p:txBody>
      </p:sp>
      <p:sp>
        <p:nvSpPr>
          <p:cNvPr id="4" name="Rectangle 3">
            <a:extLst>
              <a:ext uri="{FF2B5EF4-FFF2-40B4-BE49-F238E27FC236}">
                <a16:creationId xmlns:a16="http://schemas.microsoft.com/office/drawing/2014/main" id="{62D8F88C-BF14-9145-9E88-443CE5D1B423}"/>
              </a:ext>
            </a:extLst>
          </p:cNvPr>
          <p:cNvSpPr/>
          <p:nvPr/>
        </p:nvSpPr>
        <p:spPr>
          <a:xfrm>
            <a:off x="3122341" y="6332154"/>
            <a:ext cx="9188605" cy="861774"/>
          </a:xfrm>
          <a:prstGeom prst="rect">
            <a:avLst/>
          </a:prstGeom>
        </p:spPr>
        <p:txBody>
          <a:bodyPr wrap="square">
            <a:spAutoFit/>
          </a:bodyPr>
          <a:lstStyle/>
          <a:p>
            <a:r>
              <a:rPr lang="en-US" sz="1200" dirty="0">
                <a:latin typeface="Baskerville Old Face" panose="02020602080505020303" pitchFamily="18" charset="0"/>
              </a:rPr>
              <a:t>Source WGBC (2016). BUILDING THE BUSINESS CASE: Health, Wellbeing and Productivity in Green </a:t>
            </a:r>
            <a:r>
              <a:rPr lang="en-US" sz="1200" dirty="0" smtClean="0">
                <a:latin typeface="Baskerville Old Face" panose="02020602080505020303" pitchFamily="18" charset="0"/>
              </a:rPr>
              <a:t>Offices. </a:t>
            </a:r>
            <a:r>
              <a:rPr lang="en-US" sz="1200" dirty="0">
                <a:latin typeface="Baskerville Old Face" panose="02020602080505020303" pitchFamily="18" charset="0"/>
              </a:rPr>
              <a:t>© World Green Building Council. All rights reserved. This content is excluded from our </a:t>
            </a:r>
            <a:r>
              <a:rPr lang="en-US" sz="1200" dirty="0" smtClean="0">
                <a:latin typeface="Baskerville Old Face" panose="02020602080505020303" pitchFamily="18" charset="0"/>
              </a:rPr>
              <a:t>Creative </a:t>
            </a:r>
            <a:r>
              <a:rPr lang="en-US" sz="1200" dirty="0">
                <a:latin typeface="Baskerville Old Face" panose="02020602080505020303" pitchFamily="18" charset="0"/>
              </a:rPr>
              <a:t>Commons license. For more information, see </a:t>
            </a:r>
            <a:r>
              <a:rPr lang="en-US" sz="1200" dirty="0">
                <a:latin typeface="Baskerville Old Face" panose="02020602080505020303" pitchFamily="18" charset="0"/>
                <a:hlinkClick r:id="rId3"/>
              </a:rPr>
              <a:t>https://ocw.mit.edu/help/faq-fair-use/</a:t>
            </a:r>
            <a:r>
              <a:rPr lang="en-US" sz="1200" dirty="0">
                <a:latin typeface="Baskerville Old Face" panose="02020602080505020303" pitchFamily="18" charset="0"/>
              </a:rPr>
              <a:t>.</a:t>
            </a:r>
          </a:p>
          <a:p>
            <a:pPr algn="r"/>
            <a:r>
              <a:rPr lang="en-US" sz="1400" dirty="0" smtClean="0">
                <a:solidFill>
                  <a:schemeClr val="tx1">
                    <a:lumMod val="50000"/>
                    <a:lumOff val="50000"/>
                  </a:schemeClr>
                </a:solidFill>
                <a:latin typeface="Gill Sans MT" panose="020B0502020104020203" pitchFamily="34" charset="77"/>
              </a:rPr>
              <a:t> </a:t>
            </a:r>
            <a:endParaRPr lang="en-US" sz="1400" dirty="0">
              <a:solidFill>
                <a:schemeClr val="tx1">
                  <a:lumMod val="50000"/>
                  <a:lumOff val="50000"/>
                </a:schemeClr>
              </a:solidFill>
              <a:latin typeface="Gill Sans MT" panose="020B0502020104020203" pitchFamily="34" charset="77"/>
            </a:endParaRPr>
          </a:p>
        </p:txBody>
      </p:sp>
      <p:pic>
        <p:nvPicPr>
          <p:cNvPr id="6" name="Content Placeholder 5">
            <a:extLst>
              <a:ext uri="{FF2B5EF4-FFF2-40B4-BE49-F238E27FC236}">
                <a16:creationId xmlns:a16="http://schemas.microsoft.com/office/drawing/2014/main" id="{B85F9012-07EC-3841-815B-FD388B1A7536}"/>
              </a:ext>
            </a:extLst>
          </p:cNvPr>
          <p:cNvPicPr>
            <a:picLocks noChangeAspect="1"/>
          </p:cNvPicPr>
          <p:nvPr/>
        </p:nvPicPr>
        <p:blipFill>
          <a:blip r:embed="rId4"/>
          <a:stretch>
            <a:fillRect/>
          </a:stretch>
        </p:blipFill>
        <p:spPr>
          <a:xfrm>
            <a:off x="650491" y="2395467"/>
            <a:ext cx="10723706" cy="3971418"/>
          </a:xfrm>
          <a:prstGeom prst="rect">
            <a:avLst/>
          </a:prstGeom>
        </p:spPr>
      </p:pic>
      <p:sp>
        <p:nvSpPr>
          <p:cNvPr id="7" name="Text Placeholder 4">
            <a:extLst>
              <a:ext uri="{FF2B5EF4-FFF2-40B4-BE49-F238E27FC236}">
                <a16:creationId xmlns:a16="http://schemas.microsoft.com/office/drawing/2014/main" id="{80C2342B-39F8-C34E-8366-71F7456F5193}"/>
              </a:ext>
            </a:extLst>
          </p:cNvPr>
          <p:cNvSpPr txBox="1">
            <a:spLocks/>
          </p:cNvSpPr>
          <p:nvPr/>
        </p:nvSpPr>
        <p:spPr>
          <a:xfrm>
            <a:off x="797092" y="1576132"/>
            <a:ext cx="4042791" cy="866737"/>
          </a:xfrm>
          <a:prstGeom prst="rect">
            <a:avLst/>
          </a:prstGeom>
        </p:spPr>
        <p:txBody>
          <a:bodyPr spcFirstLastPara="1" vert="horz" wrap="square" lIns="91425" tIns="91425" rIns="91425" bIns="91425" rtlCol="0" anchor="ctr" anchorCtr="0">
            <a:noAutofit/>
          </a:bodyPr>
          <a:lstStyle>
            <a:defPPr>
              <a:defRPr lang="en-US"/>
            </a:defPPr>
            <a:lvl1pPr marL="0" lvl="0" algn="r" defTabSz="914400" rtl="0" eaLnBrk="1" latinLnBrk="0" hangingPunct="1">
              <a:buNone/>
              <a:defRPr sz="1200" kern="1200">
                <a:solidFill>
                  <a:schemeClr val="tx1">
                    <a:tint val="75000"/>
                  </a:schemeClr>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r>
              <a:rPr lang="en-US" sz="2000" dirty="0">
                <a:solidFill>
                  <a:schemeClr val="tx1"/>
                </a:solidFill>
                <a:latin typeface="Baskerville" panose="02020502070401020303" pitchFamily="18" charset="0"/>
                <a:ea typeface="Baskerville" panose="02020502070401020303" pitchFamily="18" charset="0"/>
              </a:rPr>
              <a:t>Easier to monitor / manipulate</a:t>
            </a:r>
          </a:p>
          <a:p>
            <a:r>
              <a:rPr lang="en-US" sz="2000" dirty="0">
                <a:solidFill>
                  <a:schemeClr val="tx1"/>
                </a:solidFill>
                <a:latin typeface="Baskerville" panose="02020502070401020303" pitchFamily="18" charset="0"/>
                <a:ea typeface="Baskerville" panose="02020502070401020303" pitchFamily="18" charset="0"/>
              </a:rPr>
              <a:t>Less connected to the bottom line (occupants/tenants)</a:t>
            </a:r>
          </a:p>
          <a:p>
            <a:endParaRPr lang="en-US" sz="2000" dirty="0">
              <a:solidFill>
                <a:schemeClr val="tx1"/>
              </a:solidFill>
              <a:latin typeface="Baskerville" panose="02020502070401020303" pitchFamily="18" charset="0"/>
              <a:ea typeface="Baskerville" panose="02020502070401020303" pitchFamily="18" charset="0"/>
            </a:endParaRPr>
          </a:p>
          <a:p>
            <a:endParaRPr lang="en-US" sz="2000" dirty="0">
              <a:solidFill>
                <a:schemeClr val="tx1"/>
              </a:solidFill>
              <a:latin typeface="Baskerville" panose="02020502070401020303" pitchFamily="18" charset="0"/>
              <a:ea typeface="Baskerville" panose="02020502070401020303" pitchFamily="18" charset="0"/>
            </a:endParaRPr>
          </a:p>
        </p:txBody>
      </p:sp>
      <p:sp>
        <p:nvSpPr>
          <p:cNvPr id="8" name="Text Placeholder 4">
            <a:extLst>
              <a:ext uri="{FF2B5EF4-FFF2-40B4-BE49-F238E27FC236}">
                <a16:creationId xmlns:a16="http://schemas.microsoft.com/office/drawing/2014/main" id="{D9AD2031-342F-6E4D-99A3-5E0390B36EEA}"/>
              </a:ext>
            </a:extLst>
          </p:cNvPr>
          <p:cNvSpPr txBox="1">
            <a:spLocks/>
          </p:cNvSpPr>
          <p:nvPr/>
        </p:nvSpPr>
        <p:spPr>
          <a:xfrm>
            <a:off x="6869101" y="1553095"/>
            <a:ext cx="4252140" cy="866737"/>
          </a:xfrm>
          <a:prstGeom prst="rect">
            <a:avLst/>
          </a:prstGeom>
        </p:spPr>
        <p:txBody>
          <a:bodyPr spcFirstLastPara="1" vert="horz" wrap="square" lIns="91425" tIns="91425" rIns="91425" bIns="91425" rtlCol="0" anchor="ctr" anchorCtr="0">
            <a:noAutofit/>
          </a:bodyPr>
          <a:lstStyle>
            <a:defPPr>
              <a:defRPr lang="en-US"/>
            </a:defPPr>
            <a:lvl1pPr lvl="0" algn="r">
              <a:buNone/>
              <a:defRPr sz="2000">
                <a:latin typeface="Baskerville" panose="02020502070401020303" pitchFamily="18" charset="0"/>
                <a:ea typeface="Baskerville" panose="02020502070401020303" pitchFamily="18" charset="0"/>
              </a:defRPr>
            </a:lvl1pPr>
            <a:lvl2pPr lvl="1">
              <a:buNone/>
            </a:lvl2pPr>
            <a:lvl3pPr lvl="2">
              <a:buNone/>
            </a:lvl3pPr>
            <a:lvl4pPr lvl="3">
              <a:buNone/>
            </a:lvl4pPr>
            <a:lvl5pPr lvl="4">
              <a:buNone/>
            </a:lvl5pPr>
            <a:lvl6pPr lvl="5">
              <a:buNone/>
            </a:lvl6pPr>
            <a:lvl7pPr lvl="6">
              <a:buNone/>
            </a:lvl7pPr>
            <a:lvl8pPr lvl="7">
              <a:buNone/>
            </a:lvl8pPr>
            <a:lvl9pPr lvl="8">
              <a:buNone/>
            </a:lvl9pPr>
          </a:lstStyle>
          <a:p>
            <a:r>
              <a:rPr lang="en-US" dirty="0"/>
              <a:t>Difficult to monitor / manipulate</a:t>
            </a:r>
          </a:p>
          <a:p>
            <a:r>
              <a:rPr lang="en-US" dirty="0"/>
              <a:t>More connected to the bottoms line (occupants/tenants)</a:t>
            </a:r>
          </a:p>
          <a:p>
            <a:endParaRPr lang="en-US" dirty="0"/>
          </a:p>
          <a:p>
            <a:endParaRPr lang="en-US" dirty="0"/>
          </a:p>
        </p:txBody>
      </p:sp>
      <p:sp>
        <p:nvSpPr>
          <p:cNvPr id="9" name="Left-Right Arrow 8">
            <a:extLst>
              <a:ext uri="{FF2B5EF4-FFF2-40B4-BE49-F238E27FC236}">
                <a16:creationId xmlns:a16="http://schemas.microsoft.com/office/drawing/2014/main" id="{965B22BC-957C-C547-9E55-949BE68E773C}"/>
              </a:ext>
            </a:extLst>
          </p:cNvPr>
          <p:cNvSpPr/>
          <p:nvPr/>
        </p:nvSpPr>
        <p:spPr>
          <a:xfrm>
            <a:off x="650491" y="2082302"/>
            <a:ext cx="10723706" cy="553227"/>
          </a:xfrm>
          <a:prstGeom prst="leftRightArrow">
            <a:avLst/>
          </a:prstGeom>
          <a:solidFill>
            <a:schemeClr val="accent2">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Baskerville" panose="02020502070401020303" pitchFamily="18" charset="0"/>
              <a:ea typeface="Baskerville" panose="02020502070401020303" pitchFamily="18" charset="0"/>
            </a:endParaRPr>
          </a:p>
        </p:txBody>
      </p:sp>
      <p:sp>
        <p:nvSpPr>
          <p:cNvPr id="2" name="Rectangle 1">
            <a:extLst>
              <a:ext uri="{FF2B5EF4-FFF2-40B4-BE49-F238E27FC236}">
                <a16:creationId xmlns:a16="http://schemas.microsoft.com/office/drawing/2014/main" id="{04B81E42-7657-6043-BEA3-01D497CA827B}"/>
              </a:ext>
            </a:extLst>
          </p:cNvPr>
          <p:cNvSpPr/>
          <p:nvPr/>
        </p:nvSpPr>
        <p:spPr>
          <a:xfrm>
            <a:off x="950733" y="2148717"/>
            <a:ext cx="3735511" cy="369332"/>
          </a:xfrm>
          <a:prstGeom prst="rect">
            <a:avLst/>
          </a:prstGeom>
        </p:spPr>
        <p:txBody>
          <a:bodyPr wrap="none">
            <a:spAutoFit/>
          </a:bodyPr>
          <a:lstStyle/>
          <a:p>
            <a:pPr algn="ctr"/>
            <a:r>
              <a:rPr lang="en-US" b="1" dirty="0">
                <a:latin typeface="Baskerville" panose="02020502070401020303" pitchFamily="18" charset="0"/>
                <a:ea typeface="Baskerville" panose="02020502070401020303" pitchFamily="18" charset="0"/>
              </a:rPr>
              <a:t>OWNER/BUILDING-MANAGER</a:t>
            </a:r>
          </a:p>
        </p:txBody>
      </p:sp>
      <p:sp>
        <p:nvSpPr>
          <p:cNvPr id="13" name="Rectangle 12">
            <a:extLst>
              <a:ext uri="{FF2B5EF4-FFF2-40B4-BE49-F238E27FC236}">
                <a16:creationId xmlns:a16="http://schemas.microsoft.com/office/drawing/2014/main" id="{3B7A3A23-8B44-8342-A0F4-4F6DAFAE0EFD}"/>
              </a:ext>
            </a:extLst>
          </p:cNvPr>
          <p:cNvSpPr/>
          <p:nvPr/>
        </p:nvSpPr>
        <p:spPr>
          <a:xfrm>
            <a:off x="9947522" y="2174250"/>
            <a:ext cx="1173719" cy="369332"/>
          </a:xfrm>
          <a:prstGeom prst="rect">
            <a:avLst/>
          </a:prstGeom>
        </p:spPr>
        <p:txBody>
          <a:bodyPr wrap="none">
            <a:spAutoFit/>
          </a:bodyPr>
          <a:lstStyle/>
          <a:p>
            <a:pPr algn="ctr"/>
            <a:r>
              <a:rPr lang="en-US" b="1" dirty="0">
                <a:latin typeface="Baskerville" panose="02020502070401020303" pitchFamily="18" charset="0"/>
                <a:ea typeface="Baskerville" panose="02020502070401020303" pitchFamily="18" charset="0"/>
              </a:rPr>
              <a:t>TENANT</a:t>
            </a:r>
          </a:p>
        </p:txBody>
      </p:sp>
    </p:spTree>
    <p:extLst>
      <p:ext uri="{BB962C8B-B14F-4D97-AF65-F5344CB8AC3E}">
        <p14:creationId xmlns:p14="http://schemas.microsoft.com/office/powerpoint/2010/main" val="4216658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62C295-723A-984F-9905-5F73D1B1C94A}"/>
              </a:ext>
            </a:extLst>
          </p:cNvPr>
          <p:cNvSpPr/>
          <p:nvPr/>
        </p:nvSpPr>
        <p:spPr>
          <a:xfrm>
            <a:off x="6791117" y="3325262"/>
            <a:ext cx="3526589" cy="2556923"/>
          </a:xfrm>
          <a:prstGeom prst="rect">
            <a:avLst/>
          </a:prstGeom>
          <a:solidFill>
            <a:schemeClr val="accent1">
              <a:alpha val="59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FAF0B7F-F44C-AD40-AD51-199BE21B5A08}"/>
              </a:ext>
            </a:extLst>
          </p:cNvPr>
          <p:cNvSpPr/>
          <p:nvPr/>
        </p:nvSpPr>
        <p:spPr>
          <a:xfrm>
            <a:off x="2224264" y="3325263"/>
            <a:ext cx="3526589" cy="2556923"/>
          </a:xfrm>
          <a:prstGeom prst="rect">
            <a:avLst/>
          </a:prstGeom>
          <a:solidFill>
            <a:srgbClr val="A3E4BE"/>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4" name="Content Placeholder 9">
            <a:extLst>
              <a:ext uri="{FF2B5EF4-FFF2-40B4-BE49-F238E27FC236}">
                <a16:creationId xmlns:a16="http://schemas.microsoft.com/office/drawing/2014/main" id="{B431B6FE-DB15-394C-B759-91218EA3AA4A}"/>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996744" y="3730991"/>
            <a:ext cx="1637261" cy="1455343"/>
          </a:xfrm>
          <a:prstGeom prst="rect">
            <a:avLst/>
          </a:prstGeom>
        </p:spPr>
      </p:pic>
      <p:pic>
        <p:nvPicPr>
          <p:cNvPr id="5" name="Content Placeholder 9">
            <a:extLst>
              <a:ext uri="{FF2B5EF4-FFF2-40B4-BE49-F238E27FC236}">
                <a16:creationId xmlns:a16="http://schemas.microsoft.com/office/drawing/2014/main" id="{5CFF67CC-01B3-0A41-823E-CFE307593F49}"/>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702147" y="3730991"/>
            <a:ext cx="1637261" cy="1455343"/>
          </a:xfrm>
          <a:prstGeom prst="rect">
            <a:avLst/>
          </a:prstGeom>
          <a:noFill/>
          <a:ln>
            <a:noFill/>
          </a:ln>
        </p:spPr>
      </p:pic>
      <p:pic>
        <p:nvPicPr>
          <p:cNvPr id="6" name="Picture 5">
            <a:extLst>
              <a:ext uri="{FF2B5EF4-FFF2-40B4-BE49-F238E27FC236}">
                <a16:creationId xmlns:a16="http://schemas.microsoft.com/office/drawing/2014/main" id="{423B71B5-6A19-754D-BF60-5A07AE76206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283" b="98883" l="682" r="98636">
                        <a14:foregroundMark x1="56136" y1="13222" x2="56136" y2="13222"/>
                        <a14:foregroundMark x1="54318" y1="14525" x2="54318" y2="14525"/>
                        <a14:foregroundMark x1="54773" y1="11918" x2="54773" y2="11918"/>
                        <a14:foregroundMark x1="36136" y1="12849" x2="36136" y2="12849"/>
                        <a14:foregroundMark x1="34318" y1="10428" x2="34318" y2="10428"/>
                        <a14:foregroundMark x1="33068" y1="13966" x2="33068" y2="13966"/>
                        <a14:foregroundMark x1="32159" y1="16946" x2="32159" y2="16946"/>
                        <a14:foregroundMark x1="26705" y1="16574" x2="26705" y2="16574"/>
                        <a14:foregroundMark x1="25341" y1="18994" x2="25341" y2="18994"/>
                        <a14:foregroundMark x1="25114" y1="13780" x2="25114" y2="13780"/>
                        <a14:foregroundMark x1="15000" y1="19926" x2="15000" y2="19926"/>
                        <a14:foregroundMark x1="15682" y1="16574" x2="15682" y2="16574"/>
                        <a14:foregroundMark x1="11023" y1="40968" x2="11023" y2="40968"/>
                        <a14:foregroundMark x1="9432" y1="42458" x2="9432" y2="42458"/>
                        <a14:foregroundMark x1="8977" y1="40410" x2="8977" y2="40410"/>
                        <a14:foregroundMark x1="9432" y1="37803" x2="9432" y2="37803"/>
                        <a14:foregroundMark x1="9545" y1="37058" x2="9545" y2="37058"/>
                        <a14:foregroundMark x1="16023" y1="34823" x2="16023" y2="34823"/>
                        <a14:foregroundMark x1="20455" y1="33892" x2="20455" y2="33892"/>
                        <a14:foregroundMark x1="29091" y1="35754" x2="29091" y2="35754"/>
                        <a14:foregroundMark x1="27386" y1="37803" x2="27386" y2="37803"/>
                        <a14:foregroundMark x1="25909" y1="37616" x2="25909" y2="37616"/>
                        <a14:foregroundMark x1="24545" y1="36127" x2="24545" y2="36127"/>
                        <a14:foregroundMark x1="25795" y1="34823" x2="25795" y2="34823"/>
                        <a14:foregroundMark x1="35227" y1="11173" x2="35227" y2="11173"/>
                        <a14:foregroundMark x1="43750" y1="11918" x2="43750" y2="11918"/>
                        <a14:foregroundMark x1="42273" y1="10242" x2="42273" y2="10242"/>
                        <a14:foregroundMark x1="49886" y1="15642" x2="49886" y2="15642"/>
                        <a14:foregroundMark x1="61705" y1="31471" x2="61705" y2="31471"/>
                        <a14:foregroundMark x1="61818" y1="27933" x2="61818" y2="27933"/>
                        <a14:foregroundMark x1="62841" y1="30726" x2="62841" y2="30726"/>
                        <a14:foregroundMark x1="67386" y1="25140" x2="67386" y2="25140"/>
                        <a14:foregroundMark x1="65909" y1="23464" x2="65909" y2="23464"/>
                        <a14:foregroundMark x1="68523" y1="24209" x2="68523" y2="24209"/>
                        <a14:foregroundMark x1="69318" y1="26071" x2="69318" y2="26071"/>
                        <a14:foregroundMark x1="69091" y1="24395" x2="69091" y2="24395"/>
                        <a14:foregroundMark x1="70000" y1="27747" x2="70000" y2="27747"/>
                        <a14:foregroundMark x1="78409" y1="26071" x2="78409" y2="26071"/>
                        <a14:foregroundMark x1="77273" y1="25698" x2="77955" y2="26071"/>
                        <a14:foregroundMark x1="90568" y1="22719" x2="90568" y2="22719"/>
                        <a14:foregroundMark x1="89091" y1="24395" x2="88523" y2="24581"/>
                        <a14:foregroundMark x1="87614" y1="21415" x2="87614" y2="21415"/>
                        <a14:foregroundMark x1="89659" y1="21601" x2="89659" y2="21601"/>
                        <a14:foregroundMark x1="87386" y1="24767" x2="87386" y2="24767"/>
                        <a14:foregroundMark x1="84886" y1="13966" x2="84886" y2="13966"/>
                        <a14:foregroundMark x1="84659" y1="11918" x2="84773" y2="12477"/>
                        <a14:foregroundMark x1="85341" y1="16201" x2="85341" y2="16201"/>
                        <a14:foregroundMark x1="34659" y1="26443" x2="34659" y2="26443"/>
                      </a14:backgroundRemoval>
                    </a14:imgEffect>
                  </a14:imgLayer>
                </a14:imgProps>
              </a:ext>
            </a:extLst>
          </a:blip>
          <a:stretch>
            <a:fillRect/>
          </a:stretch>
        </p:blipFill>
        <p:spPr>
          <a:xfrm>
            <a:off x="1822709" y="3539058"/>
            <a:ext cx="2175468" cy="1327530"/>
          </a:xfrm>
          <a:prstGeom prst="rect">
            <a:avLst/>
          </a:prstGeom>
        </p:spPr>
      </p:pic>
      <p:pic>
        <p:nvPicPr>
          <p:cNvPr id="7" name="Picture 6">
            <a:extLst>
              <a:ext uri="{FF2B5EF4-FFF2-40B4-BE49-F238E27FC236}">
                <a16:creationId xmlns:a16="http://schemas.microsoft.com/office/drawing/2014/main" id="{9A6B8228-CE38-504D-A858-6E9A3EC131F5}"/>
              </a:ext>
            </a:extLst>
          </p:cNvPr>
          <p:cNvPicPr>
            <a:picLocks noChangeAspect="1"/>
          </p:cNvPicPr>
          <p:nvPr/>
        </p:nvPicPr>
        <p:blipFill>
          <a:blip r:embed="rId6">
            <a:extLst>
              <a:ext uri="{BEBA8EAE-BF5A-486C-A8C5-ECC9F3942E4B}">
                <a14:imgProps xmlns:a14="http://schemas.microsoft.com/office/drawing/2010/main">
                  <a14:imgLayer r:embed="rId8">
                    <a14:imgEffect>
                      <a14:backgroundRemoval t="4283" b="98883" l="682" r="98636">
                        <a14:foregroundMark x1="56136" y1="13222" x2="56136" y2="13222"/>
                        <a14:foregroundMark x1="54318" y1="14525" x2="54318" y2="14525"/>
                        <a14:foregroundMark x1="54773" y1="11918" x2="54773" y2="11918"/>
                        <a14:foregroundMark x1="36136" y1="12849" x2="36136" y2="12849"/>
                        <a14:foregroundMark x1="34318" y1="10428" x2="34318" y2="10428"/>
                        <a14:foregroundMark x1="33068" y1="13966" x2="33068" y2="13966"/>
                        <a14:foregroundMark x1="32159" y1="16946" x2="32159" y2="16946"/>
                        <a14:foregroundMark x1="26705" y1="16574" x2="26705" y2="16574"/>
                        <a14:foregroundMark x1="25341" y1="18994" x2="25341" y2="18994"/>
                        <a14:foregroundMark x1="25114" y1="13780" x2="25114" y2="13780"/>
                        <a14:foregroundMark x1="15000" y1="19926" x2="15000" y2="19926"/>
                        <a14:foregroundMark x1="15682" y1="16574" x2="15682" y2="16574"/>
                        <a14:foregroundMark x1="11023" y1="40968" x2="11023" y2="40968"/>
                        <a14:foregroundMark x1="9432" y1="42458" x2="9432" y2="42458"/>
                        <a14:foregroundMark x1="8977" y1="40410" x2="8977" y2="40410"/>
                        <a14:foregroundMark x1="9432" y1="37803" x2="9432" y2="37803"/>
                        <a14:foregroundMark x1="9545" y1="37058" x2="9545" y2="37058"/>
                        <a14:foregroundMark x1="16023" y1="34823" x2="16023" y2="34823"/>
                        <a14:foregroundMark x1="20455" y1="33892" x2="20455" y2="33892"/>
                        <a14:foregroundMark x1="29091" y1="35754" x2="29091" y2="35754"/>
                        <a14:foregroundMark x1="27386" y1="37803" x2="27386" y2="37803"/>
                        <a14:foregroundMark x1="25909" y1="37616" x2="25909" y2="37616"/>
                        <a14:foregroundMark x1="24545" y1="36127" x2="24545" y2="36127"/>
                        <a14:foregroundMark x1="25795" y1="34823" x2="25795" y2="34823"/>
                        <a14:foregroundMark x1="35227" y1="11173" x2="35227" y2="11173"/>
                        <a14:foregroundMark x1="43750" y1="11918" x2="43750" y2="11918"/>
                        <a14:foregroundMark x1="42273" y1="10242" x2="42273" y2="10242"/>
                        <a14:foregroundMark x1="49886" y1="15642" x2="49886" y2="15642"/>
                        <a14:foregroundMark x1="61705" y1="31471" x2="61705" y2="31471"/>
                        <a14:foregroundMark x1="61818" y1="27933" x2="61818" y2="27933"/>
                        <a14:foregroundMark x1="62841" y1="30726" x2="62841" y2="30726"/>
                        <a14:foregroundMark x1="67386" y1="25140" x2="67386" y2="25140"/>
                        <a14:foregroundMark x1="65909" y1="23464" x2="65909" y2="23464"/>
                        <a14:foregroundMark x1="68523" y1="24209" x2="68523" y2="24209"/>
                        <a14:foregroundMark x1="69318" y1="26071" x2="69318" y2="26071"/>
                        <a14:foregroundMark x1="69091" y1="24395" x2="69091" y2="24395"/>
                        <a14:foregroundMark x1="70000" y1="27747" x2="70000" y2="27747"/>
                        <a14:foregroundMark x1="78409" y1="26071" x2="78409" y2="26071"/>
                        <a14:foregroundMark x1="77273" y1="25698" x2="77955" y2="26071"/>
                        <a14:foregroundMark x1="90568" y1="22719" x2="90568" y2="22719"/>
                        <a14:foregroundMark x1="89091" y1="24395" x2="88523" y2="24581"/>
                        <a14:foregroundMark x1="87614" y1="21415" x2="87614" y2="21415"/>
                        <a14:foregroundMark x1="89659" y1="21601" x2="89659" y2="21601"/>
                        <a14:foregroundMark x1="87386" y1="24767" x2="87386" y2="24767"/>
                        <a14:foregroundMark x1="84886" y1="13966" x2="84886" y2="13966"/>
                        <a14:foregroundMark x1="84659" y1="11918" x2="84773" y2="12477"/>
                        <a14:foregroundMark x1="85341" y1="16201" x2="85341" y2="16201"/>
                        <a14:foregroundMark x1="34659" y1="26443" x2="34659" y2="26443"/>
                      </a14:backgroundRemoval>
                    </a14:imgEffect>
                  </a14:imgLayer>
                </a14:imgProps>
              </a:ext>
            </a:extLst>
          </a:blip>
          <a:stretch>
            <a:fillRect/>
          </a:stretch>
        </p:blipFill>
        <p:spPr>
          <a:xfrm>
            <a:off x="3787783" y="3558412"/>
            <a:ext cx="2175468" cy="1327530"/>
          </a:xfrm>
          <a:prstGeom prst="rect">
            <a:avLst/>
          </a:prstGeom>
        </p:spPr>
      </p:pic>
      <p:pic>
        <p:nvPicPr>
          <p:cNvPr id="8" name="Picture 7">
            <a:extLst>
              <a:ext uri="{FF2B5EF4-FFF2-40B4-BE49-F238E27FC236}">
                <a16:creationId xmlns:a16="http://schemas.microsoft.com/office/drawing/2014/main" id="{B107E374-2126-DD4F-A887-5EED546C200A}"/>
              </a:ext>
            </a:extLst>
          </p:cNvPr>
          <p:cNvPicPr>
            <a:picLocks noChangeAspect="1"/>
          </p:cNvPicPr>
          <p:nvPr/>
        </p:nvPicPr>
        <p:blipFill>
          <a:blip r:embed="rId9">
            <a:duotone>
              <a:prstClr val="black"/>
              <a:srgbClr val="C00000">
                <a:tint val="45000"/>
                <a:satMod val="400000"/>
              </a:srgbClr>
            </a:duotone>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8254211" y="3558412"/>
            <a:ext cx="1867297" cy="835177"/>
          </a:xfrm>
          <a:prstGeom prst="rect">
            <a:avLst/>
          </a:prstGeom>
        </p:spPr>
      </p:pic>
      <p:pic>
        <p:nvPicPr>
          <p:cNvPr id="9" name="Picture 8">
            <a:extLst>
              <a:ext uri="{FF2B5EF4-FFF2-40B4-BE49-F238E27FC236}">
                <a16:creationId xmlns:a16="http://schemas.microsoft.com/office/drawing/2014/main" id="{54994648-2168-7944-A5A6-327A975EE024}"/>
              </a:ext>
            </a:extLst>
          </p:cNvPr>
          <p:cNvPicPr>
            <a:picLocks noChangeAspect="1"/>
          </p:cNvPicPr>
          <p:nvPr/>
        </p:nvPicPr>
        <p:blipFill>
          <a:blip r:embed="rId9">
            <a:duotone>
              <a:prstClr val="black"/>
              <a:srgbClr val="C00000">
                <a:tint val="45000"/>
                <a:satMod val="400000"/>
              </a:srgbClr>
            </a:duotone>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8552865" y="3852801"/>
            <a:ext cx="1867297" cy="835177"/>
          </a:xfrm>
          <a:prstGeom prst="rect">
            <a:avLst/>
          </a:prstGeom>
        </p:spPr>
      </p:pic>
      <p:sp>
        <p:nvSpPr>
          <p:cNvPr id="10" name="Cloud 9">
            <a:extLst>
              <a:ext uri="{FF2B5EF4-FFF2-40B4-BE49-F238E27FC236}">
                <a16:creationId xmlns:a16="http://schemas.microsoft.com/office/drawing/2014/main" id="{E7D18090-D086-A548-9DCF-6DDFD7A9994A}"/>
              </a:ext>
            </a:extLst>
          </p:cNvPr>
          <p:cNvSpPr/>
          <p:nvPr/>
        </p:nvSpPr>
        <p:spPr>
          <a:xfrm>
            <a:off x="8818216" y="3325262"/>
            <a:ext cx="1382583" cy="456214"/>
          </a:xfrm>
          <a:prstGeom prst="cloud">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76982AA-D0A2-6C45-A0DE-134A8A168736}"/>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0" b="100000" l="3434" r="100000">
                        <a14:foregroundMark x1="48077" y1="16928" x2="48077" y2="16928"/>
                      </a14:backgroundRemoval>
                    </a14:imgEffect>
                  </a14:imgLayer>
                </a14:imgProps>
              </a:ext>
            </a:extLst>
          </a:blip>
          <a:stretch>
            <a:fillRect/>
          </a:stretch>
        </p:blipFill>
        <p:spPr>
          <a:xfrm>
            <a:off x="2318267" y="3794555"/>
            <a:ext cx="3124361" cy="1369054"/>
          </a:xfrm>
          <a:prstGeom prst="rect">
            <a:avLst/>
          </a:prstGeom>
        </p:spPr>
      </p:pic>
      <p:sp>
        <p:nvSpPr>
          <p:cNvPr id="12" name="TextBox 11">
            <a:extLst>
              <a:ext uri="{FF2B5EF4-FFF2-40B4-BE49-F238E27FC236}">
                <a16:creationId xmlns:a16="http://schemas.microsoft.com/office/drawing/2014/main" id="{13DABC30-18BD-DF49-BA2E-22DB4E34E601}"/>
              </a:ext>
            </a:extLst>
          </p:cNvPr>
          <p:cNvSpPr txBox="1"/>
          <p:nvPr/>
        </p:nvSpPr>
        <p:spPr>
          <a:xfrm>
            <a:off x="4613997" y="4193534"/>
            <a:ext cx="3124361" cy="400110"/>
          </a:xfrm>
          <a:prstGeom prst="rect">
            <a:avLst/>
          </a:prstGeom>
          <a:noFill/>
        </p:spPr>
        <p:txBody>
          <a:bodyPr wrap="square" rtlCol="0">
            <a:spAutoFit/>
          </a:bodyPr>
          <a:lstStyle/>
          <a:p>
            <a:pPr algn="ctr"/>
            <a:r>
              <a:rPr lang="en-US" sz="2000" dirty="0">
                <a:solidFill>
                  <a:srgbClr val="C00000"/>
                </a:solidFill>
                <a:latin typeface="Baskerville" panose="02020502070401020303" pitchFamily="18" charset="0"/>
                <a:ea typeface="Baskerville" panose="02020502070401020303" pitchFamily="18" charset="0"/>
              </a:rPr>
              <a:t>+5% Health + Performance</a:t>
            </a:r>
          </a:p>
        </p:txBody>
      </p:sp>
      <p:cxnSp>
        <p:nvCxnSpPr>
          <p:cNvPr id="13" name="Straight Arrow Connector 12">
            <a:extLst>
              <a:ext uri="{FF2B5EF4-FFF2-40B4-BE49-F238E27FC236}">
                <a16:creationId xmlns:a16="http://schemas.microsoft.com/office/drawing/2014/main" id="{7CDAA5B2-3999-A04A-B88E-C587702B0ABF}"/>
              </a:ext>
            </a:extLst>
          </p:cNvPr>
          <p:cNvCxnSpPr>
            <a:cxnSpLocks/>
          </p:cNvCxnSpPr>
          <p:nvPr/>
        </p:nvCxnSpPr>
        <p:spPr>
          <a:xfrm>
            <a:off x="4718706" y="4536311"/>
            <a:ext cx="2985578" cy="0"/>
          </a:xfrm>
          <a:prstGeom prst="straightConnector1">
            <a:avLst/>
          </a:prstGeom>
          <a:ln>
            <a:solidFill>
              <a:srgbClr val="C00000"/>
            </a:solidFill>
            <a:headEnd type="triangle"/>
            <a:tailEnd type="triangle"/>
          </a:ln>
        </p:spPr>
        <p:style>
          <a:lnRef idx="3">
            <a:schemeClr val="accent1"/>
          </a:lnRef>
          <a:fillRef idx="0">
            <a:schemeClr val="accent1"/>
          </a:fillRef>
          <a:effectRef idx="2">
            <a:schemeClr val="accent1"/>
          </a:effectRef>
          <a:fontRef idx="minor">
            <a:schemeClr val="tx1"/>
          </a:fontRef>
        </p:style>
      </p:cxnSp>
      <p:sp>
        <p:nvSpPr>
          <p:cNvPr id="14" name="Rectangle 13">
            <a:extLst>
              <a:ext uri="{FF2B5EF4-FFF2-40B4-BE49-F238E27FC236}">
                <a16:creationId xmlns:a16="http://schemas.microsoft.com/office/drawing/2014/main" id="{A7E2E5F9-B936-AC4F-86AD-C53D6FBFD8DD}"/>
              </a:ext>
            </a:extLst>
          </p:cNvPr>
          <p:cNvSpPr/>
          <p:nvPr/>
        </p:nvSpPr>
        <p:spPr>
          <a:xfrm>
            <a:off x="273719" y="1261072"/>
            <a:ext cx="11354174" cy="1938992"/>
          </a:xfrm>
          <a:prstGeom prst="rect">
            <a:avLst/>
          </a:prstGeom>
        </p:spPr>
        <p:txBody>
          <a:bodyPr wrap="square">
            <a:spAutoFit/>
          </a:bodyPr>
          <a:lstStyle/>
          <a:p>
            <a:r>
              <a:rPr lang="en-US" sz="2000" dirty="0">
                <a:latin typeface="Baskerville" panose="02020502070401020303" pitchFamily="18" charset="0"/>
                <a:ea typeface="Baskerville" panose="02020502070401020303" pitchFamily="18" charset="0"/>
              </a:rPr>
              <a:t>Challenges to assessing impacts of health in buildings: </a:t>
            </a:r>
          </a:p>
          <a:p>
            <a:endParaRPr lang="en-US" sz="2000" dirty="0">
              <a:latin typeface="Baskerville" panose="02020502070401020303" pitchFamily="18" charset="0"/>
              <a:ea typeface="Baskerville" panose="02020502070401020303" pitchFamily="18" charset="0"/>
            </a:endParaRPr>
          </a:p>
          <a:p>
            <a:pPr marL="285750" indent="-285750">
              <a:buFont typeface="Arial" panose="020B0604020202020204" pitchFamily="34" charset="0"/>
              <a:buChar char="•"/>
            </a:pPr>
            <a:r>
              <a:rPr lang="en-US" sz="2000" b="1" u="sng" dirty="0">
                <a:latin typeface="Baskerville" panose="02020502070401020303" pitchFamily="18" charset="0"/>
                <a:ea typeface="Baskerville" panose="02020502070401020303" pitchFamily="18" charset="0"/>
              </a:rPr>
              <a:t>Outdoor factors</a:t>
            </a:r>
            <a:r>
              <a:rPr lang="en-US" sz="2000" dirty="0">
                <a:latin typeface="Baskerville" panose="02020502070401020303" pitchFamily="18" charset="0"/>
                <a:ea typeface="Baskerville" panose="02020502070401020303" pitchFamily="18" charset="0"/>
              </a:rPr>
              <a:t>: Indoor environmental quality is the result of multiple factors: outdoor amenities, design of homes,…</a:t>
            </a:r>
          </a:p>
          <a:p>
            <a:pPr marL="285750" indent="-285750">
              <a:buFont typeface="Arial" panose="020B0604020202020204" pitchFamily="34" charset="0"/>
              <a:buChar char="•"/>
            </a:pPr>
            <a:r>
              <a:rPr lang="en-US" sz="2000" b="1" u="sng" dirty="0">
                <a:latin typeface="Baskerville" panose="02020502070401020303" pitchFamily="18" charset="0"/>
                <a:ea typeface="Baskerville" panose="02020502070401020303" pitchFamily="18" charset="0"/>
              </a:rPr>
              <a:t>Occupants</a:t>
            </a:r>
            <a:r>
              <a:rPr lang="en-US" sz="2000" dirty="0">
                <a:latin typeface="Baskerville" panose="02020502070401020303" pitchFamily="18" charset="0"/>
                <a:ea typeface="Baskerville" panose="02020502070401020303" pitchFamily="18" charset="0"/>
              </a:rPr>
              <a:t> </a:t>
            </a:r>
            <a:r>
              <a:rPr lang="en-US" sz="2000" b="1" u="sng" dirty="0">
                <a:latin typeface="Baskerville" panose="02020502070401020303" pitchFamily="18" charset="0"/>
                <a:ea typeface="Baskerville" panose="02020502070401020303" pitchFamily="18" charset="0"/>
              </a:rPr>
              <a:t>are different</a:t>
            </a:r>
            <a:r>
              <a:rPr lang="en-US" sz="2000" dirty="0">
                <a:latin typeface="Baskerville" panose="02020502070401020303" pitchFamily="18" charset="0"/>
                <a:ea typeface="Baskerville" panose="02020502070401020303" pitchFamily="18" charset="0"/>
              </a:rPr>
              <a:t> in income, education, value of health, … across buildings, introducing challenges to compare health or performance outcomes</a:t>
            </a:r>
          </a:p>
        </p:txBody>
      </p:sp>
      <p:sp>
        <p:nvSpPr>
          <p:cNvPr id="16" name="Google Shape;208;p27">
            <a:extLst>
              <a:ext uri="{FF2B5EF4-FFF2-40B4-BE49-F238E27FC236}">
                <a16:creationId xmlns:a16="http://schemas.microsoft.com/office/drawing/2014/main" id="{13132142-9096-1F43-BD7A-7B8310598F35}"/>
              </a:ext>
            </a:extLst>
          </p:cNvPr>
          <p:cNvSpPr txBox="1">
            <a:spLocks/>
          </p:cNvSpPr>
          <p:nvPr/>
        </p:nvSpPr>
        <p:spPr>
          <a:xfrm>
            <a:off x="244929" y="254948"/>
            <a:ext cx="11382964"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rgbClr val="1B4453"/>
                </a:solidFill>
                <a:latin typeface="Baskerville" panose="02020502070401020303"/>
              </a:rPr>
              <a:t>Attribution: “Apple-to-apple” comparisons</a:t>
            </a:r>
            <a:br>
              <a:rPr lang="en-US" sz="4800" dirty="0">
                <a:solidFill>
                  <a:srgbClr val="1B4453"/>
                </a:solidFill>
                <a:latin typeface="Baskerville" panose="02020502070401020303"/>
              </a:rPr>
            </a:br>
            <a:endParaRPr lang="en-US" sz="4800" dirty="0">
              <a:solidFill>
                <a:srgbClr val="1B4453"/>
              </a:solidFill>
              <a:latin typeface="Baskerville" panose="02020502070401020303"/>
            </a:endParaRPr>
          </a:p>
        </p:txBody>
      </p:sp>
    </p:spTree>
    <p:extLst>
      <p:ext uri="{BB962C8B-B14F-4D97-AF65-F5344CB8AC3E}">
        <p14:creationId xmlns:p14="http://schemas.microsoft.com/office/powerpoint/2010/main" val="52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nodeType="clickEffect">
                                  <p:stCondLst>
                                    <p:cond delay="0"/>
                                  </p:stCondLst>
                                  <p:childTnLst>
                                    <p:animEffect transition="out" filter="dissolve">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par>
                                <p:cTn id="26" presetID="1" presetClass="entr" presetSubtype="0" fill="hold" nodeType="withEffect">
                                  <p:stCondLst>
                                    <p:cond delay="100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9" y="241300"/>
            <a:ext cx="7583034" cy="763588"/>
          </a:xfrm>
          <a:prstGeom prst="rect">
            <a:avLst/>
          </a:prstGeom>
        </p:spPr>
        <p:txBody>
          <a:bodyPr spcFirstLastPara="1" vert="horz" wrap="square" lIns="121900" tIns="121900" rIns="121900" bIns="121900" rtlCol="0" anchor="t" anchorCtr="0">
            <a:noAutofit/>
          </a:bodyPr>
          <a:lstStyle/>
          <a:p>
            <a:r>
              <a:rPr lang="en-US" altLang="zh-CN" sz="4267" dirty="0">
                <a:solidFill>
                  <a:srgbClr val="1B4453"/>
                </a:solidFill>
                <a:latin typeface="Baskerville" panose="02020502070401020303"/>
              </a:rPr>
              <a:t>Triple</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Bottom</a:t>
            </a:r>
            <a:r>
              <a:rPr lang="zh-CN" altLang="en-US" sz="4267" dirty="0">
                <a:solidFill>
                  <a:srgbClr val="1B4453"/>
                </a:solidFill>
                <a:latin typeface="Baskerville" panose="02020502070401020303"/>
              </a:rPr>
              <a:t> </a:t>
            </a:r>
            <a:r>
              <a:rPr lang="en-US" altLang="zh-CN" sz="4267" dirty="0">
                <a:solidFill>
                  <a:srgbClr val="1B4453"/>
                </a:solidFill>
                <a:latin typeface="Baskerville" panose="02020502070401020303"/>
              </a:rPr>
              <a:t>Lines</a:t>
            </a:r>
            <a:r>
              <a:rPr lang="en-US" sz="4800" dirty="0">
                <a:latin typeface="Baskerville" panose="02020502070401020303"/>
                <a:sym typeface="Proxima Nova"/>
              </a:rPr>
              <a:t/>
            </a:r>
            <a:br>
              <a:rPr lang="en-US" sz="4800" dirty="0">
                <a:latin typeface="Baskerville" panose="02020502070401020303"/>
                <a:sym typeface="Proxima Nova"/>
              </a:rPr>
            </a:br>
            <a:endParaRPr sz="4800" dirty="0">
              <a:solidFill>
                <a:srgbClr val="1B4453"/>
              </a:solidFill>
              <a:latin typeface="Baskerville" panose="02020502070401020303"/>
            </a:endParaRPr>
          </a:p>
        </p:txBody>
      </p:sp>
      <p:sp>
        <p:nvSpPr>
          <p:cNvPr id="7" name="Google Shape;76;p15">
            <a:extLst>
              <a:ext uri="{FF2B5EF4-FFF2-40B4-BE49-F238E27FC236}">
                <a16:creationId xmlns:a16="http://schemas.microsoft.com/office/drawing/2014/main" id="{EF054009-5D70-014B-8C04-925434025AA5}"/>
              </a:ext>
            </a:extLst>
          </p:cNvPr>
          <p:cNvSpPr txBox="1"/>
          <p:nvPr/>
        </p:nvSpPr>
        <p:spPr>
          <a:xfrm>
            <a:off x="9888304" y="3939467"/>
            <a:ext cx="1424800" cy="557600"/>
          </a:xfrm>
          <a:prstGeom prst="rect">
            <a:avLst/>
          </a:prstGeom>
          <a:noFill/>
          <a:ln>
            <a:noFill/>
          </a:ln>
        </p:spPr>
        <p:txBody>
          <a:bodyPr spcFirstLastPara="1" wrap="square" lIns="121900" tIns="121900" rIns="121900" bIns="121900" anchor="t" anchorCtr="0">
            <a:noAutofit/>
          </a:bodyPr>
          <a:lstStyle/>
          <a:p>
            <a:endParaRPr sz="2133" b="1" dirty="0"/>
          </a:p>
        </p:txBody>
      </p:sp>
      <p:graphicFrame>
        <p:nvGraphicFramePr>
          <p:cNvPr id="12" name="Diagram 11">
            <a:extLst>
              <a:ext uri="{FF2B5EF4-FFF2-40B4-BE49-F238E27FC236}">
                <a16:creationId xmlns:a16="http://schemas.microsoft.com/office/drawing/2014/main" id="{0A60EC36-5FF6-E541-9E1F-1EF4D4D51246}"/>
              </a:ext>
            </a:extLst>
          </p:cNvPr>
          <p:cNvGraphicFramePr/>
          <p:nvPr>
            <p:extLst>
              <p:ext uri="{D42A27DB-BD31-4B8C-83A1-F6EECF244321}">
                <p14:modId xmlns:p14="http://schemas.microsoft.com/office/powerpoint/2010/main" val="1804381769"/>
              </p:ext>
            </p:extLst>
          </p:nvPr>
        </p:nvGraphicFramePr>
        <p:xfrm>
          <a:off x="3035833" y="1264210"/>
          <a:ext cx="6120335" cy="47999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4" name="Group 13">
            <a:extLst>
              <a:ext uri="{FF2B5EF4-FFF2-40B4-BE49-F238E27FC236}">
                <a16:creationId xmlns:a16="http://schemas.microsoft.com/office/drawing/2014/main" id="{F517D47C-0805-3641-881A-CC6ED2182E2A}"/>
              </a:ext>
            </a:extLst>
          </p:cNvPr>
          <p:cNvGrpSpPr/>
          <p:nvPr/>
        </p:nvGrpSpPr>
        <p:grpSpPr>
          <a:xfrm>
            <a:off x="4777789" y="3017170"/>
            <a:ext cx="2638758" cy="1504926"/>
            <a:chOff x="3483998" y="2537368"/>
            <a:chExt cx="1979068" cy="1128695"/>
          </a:xfrm>
        </p:grpSpPr>
        <p:sp>
          <p:nvSpPr>
            <p:cNvPr id="15" name="TextBox 14">
              <a:extLst>
                <a:ext uri="{FF2B5EF4-FFF2-40B4-BE49-F238E27FC236}">
                  <a16:creationId xmlns:a16="http://schemas.microsoft.com/office/drawing/2014/main" id="{9613A905-4E2F-D14E-A161-15471EED238C}"/>
                </a:ext>
              </a:extLst>
            </p:cNvPr>
            <p:cNvSpPr txBox="1"/>
            <p:nvPr/>
          </p:nvSpPr>
          <p:spPr>
            <a:xfrm>
              <a:off x="3832240" y="2901141"/>
              <a:ext cx="1228894" cy="346249"/>
            </a:xfrm>
            <a:prstGeom prst="rect">
              <a:avLst/>
            </a:prstGeom>
            <a:noFill/>
          </p:spPr>
          <p:txBody>
            <a:bodyPr wrap="none" rtlCol="0">
              <a:spAutoFit/>
            </a:bodyPr>
            <a:lstStyle/>
            <a:p>
              <a:r>
                <a:rPr lang="en-US" altLang="zh-CN" sz="2400" b="1" dirty="0">
                  <a:solidFill>
                    <a:srgbClr val="993333"/>
                  </a:solidFill>
                </a:rPr>
                <a:t>sustainable</a:t>
              </a:r>
              <a:endParaRPr lang="en-US" sz="2400" b="1" dirty="0">
                <a:solidFill>
                  <a:srgbClr val="993333"/>
                </a:solidFill>
              </a:endParaRPr>
            </a:p>
          </p:txBody>
        </p:sp>
        <p:sp>
          <p:nvSpPr>
            <p:cNvPr id="16" name="TextBox 15">
              <a:extLst>
                <a:ext uri="{FF2B5EF4-FFF2-40B4-BE49-F238E27FC236}">
                  <a16:creationId xmlns:a16="http://schemas.microsoft.com/office/drawing/2014/main" id="{99176679-76D8-3A4D-AE6D-A1A1B43F6BFB}"/>
                </a:ext>
              </a:extLst>
            </p:cNvPr>
            <p:cNvSpPr txBox="1"/>
            <p:nvPr/>
          </p:nvSpPr>
          <p:spPr>
            <a:xfrm rot="19854999">
              <a:off x="4509248" y="2537368"/>
              <a:ext cx="953818" cy="315423"/>
            </a:xfrm>
            <a:prstGeom prst="rect">
              <a:avLst/>
            </a:prstGeom>
            <a:noFill/>
          </p:spPr>
          <p:txBody>
            <a:bodyPr wrap="none" rtlCol="0">
              <a:spAutoFit/>
            </a:bodyPr>
            <a:lstStyle/>
            <a:p>
              <a:r>
                <a:rPr lang="en-US" altLang="zh-CN" sz="2133" dirty="0">
                  <a:solidFill>
                    <a:schemeClr val="bg1"/>
                  </a:solidFill>
                </a:rPr>
                <a:t>profitable</a:t>
              </a:r>
              <a:endParaRPr lang="en-US" sz="2133" dirty="0">
                <a:solidFill>
                  <a:schemeClr val="bg1"/>
                </a:solidFill>
              </a:endParaRPr>
            </a:p>
          </p:txBody>
        </p:sp>
        <p:sp>
          <p:nvSpPr>
            <p:cNvPr id="17" name="TextBox 16">
              <a:extLst>
                <a:ext uri="{FF2B5EF4-FFF2-40B4-BE49-F238E27FC236}">
                  <a16:creationId xmlns:a16="http://schemas.microsoft.com/office/drawing/2014/main" id="{C564B6FD-DAB5-6D43-9CC3-2C33C3EA4728}"/>
                </a:ext>
              </a:extLst>
            </p:cNvPr>
            <p:cNvSpPr txBox="1"/>
            <p:nvPr/>
          </p:nvSpPr>
          <p:spPr>
            <a:xfrm rot="1805391">
              <a:off x="3483998" y="2578936"/>
              <a:ext cx="870094" cy="315423"/>
            </a:xfrm>
            <a:prstGeom prst="rect">
              <a:avLst/>
            </a:prstGeom>
            <a:noFill/>
          </p:spPr>
          <p:txBody>
            <a:bodyPr wrap="none" rtlCol="0">
              <a:spAutoFit/>
            </a:bodyPr>
            <a:lstStyle/>
            <a:p>
              <a:r>
                <a:rPr lang="en-US" altLang="zh-CN" sz="2133" dirty="0">
                  <a:solidFill>
                    <a:schemeClr val="bg1"/>
                  </a:solidFill>
                </a:rPr>
                <a:t>bearable</a:t>
              </a:r>
              <a:endParaRPr lang="en-US" sz="2133" dirty="0">
                <a:solidFill>
                  <a:schemeClr val="bg1"/>
                </a:solidFill>
              </a:endParaRPr>
            </a:p>
          </p:txBody>
        </p:sp>
        <p:sp>
          <p:nvSpPr>
            <p:cNvPr id="18" name="TextBox 17">
              <a:extLst>
                <a:ext uri="{FF2B5EF4-FFF2-40B4-BE49-F238E27FC236}">
                  <a16:creationId xmlns:a16="http://schemas.microsoft.com/office/drawing/2014/main" id="{EC75578E-0D02-214A-AC54-56875E0C8CC2}"/>
                </a:ext>
              </a:extLst>
            </p:cNvPr>
            <p:cNvSpPr txBox="1"/>
            <p:nvPr/>
          </p:nvSpPr>
          <p:spPr>
            <a:xfrm>
              <a:off x="4128161" y="3350640"/>
              <a:ext cx="633827" cy="315423"/>
            </a:xfrm>
            <a:prstGeom prst="rect">
              <a:avLst/>
            </a:prstGeom>
            <a:noFill/>
          </p:spPr>
          <p:txBody>
            <a:bodyPr wrap="none" rtlCol="0">
              <a:spAutoFit/>
            </a:bodyPr>
            <a:lstStyle/>
            <a:p>
              <a:r>
                <a:rPr lang="en-US" altLang="zh-CN" sz="2133" dirty="0">
                  <a:solidFill>
                    <a:schemeClr val="bg1"/>
                  </a:solidFill>
                </a:rPr>
                <a:t>viable</a:t>
              </a:r>
              <a:endParaRPr lang="en-US" sz="2133" dirty="0">
                <a:solidFill>
                  <a:schemeClr val="bg1"/>
                </a:solidFill>
              </a:endParaRPr>
            </a:p>
          </p:txBody>
        </p:sp>
      </p:grpSp>
      <p:sp>
        <p:nvSpPr>
          <p:cNvPr id="19" name="Left Arrow 18">
            <a:extLst>
              <a:ext uri="{FF2B5EF4-FFF2-40B4-BE49-F238E27FC236}">
                <a16:creationId xmlns:a16="http://schemas.microsoft.com/office/drawing/2014/main" id="{403B791F-C046-334E-9B18-EEBBA950F5AF}"/>
              </a:ext>
            </a:extLst>
          </p:cNvPr>
          <p:cNvSpPr/>
          <p:nvPr/>
        </p:nvSpPr>
        <p:spPr>
          <a:xfrm>
            <a:off x="8962120" y="2245070"/>
            <a:ext cx="413623" cy="451405"/>
          </a:xfrm>
          <a:prstGeom prst="leftArrow">
            <a:avLst>
              <a:gd name="adj1" fmla="val 50000"/>
              <a:gd name="adj2" fmla="val 44561"/>
            </a:avLst>
          </a:prstGeom>
          <a:noFill/>
          <a:ln w="952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2400"/>
          </a:p>
        </p:txBody>
      </p:sp>
      <p:sp>
        <p:nvSpPr>
          <p:cNvPr id="20" name="TextBox 19">
            <a:extLst>
              <a:ext uri="{FF2B5EF4-FFF2-40B4-BE49-F238E27FC236}">
                <a16:creationId xmlns:a16="http://schemas.microsoft.com/office/drawing/2014/main" id="{29269BD9-1C3F-1141-85F2-5128B01FA8A7}"/>
              </a:ext>
            </a:extLst>
          </p:cNvPr>
          <p:cNvSpPr txBox="1"/>
          <p:nvPr/>
        </p:nvSpPr>
        <p:spPr>
          <a:xfrm>
            <a:off x="9419572" y="2217047"/>
            <a:ext cx="1893532" cy="461665"/>
          </a:xfrm>
          <a:prstGeom prst="rect">
            <a:avLst/>
          </a:prstGeom>
          <a:noFill/>
        </p:spPr>
        <p:txBody>
          <a:bodyPr wrap="none" rtlCol="0">
            <a:spAutoFit/>
          </a:bodyPr>
          <a:lstStyle/>
          <a:p>
            <a:r>
              <a:rPr lang="en-US" altLang="zh-CN" sz="2400" dirty="0">
                <a:latin typeface="Baskerville" panose="02020502070401020303"/>
              </a:rPr>
              <a:t>Lecture</a:t>
            </a:r>
            <a:r>
              <a:rPr lang="zh-CN" altLang="en-US" sz="2400" dirty="0">
                <a:latin typeface="Baskerville" panose="02020502070401020303"/>
              </a:rPr>
              <a:t> </a:t>
            </a:r>
            <a:r>
              <a:rPr lang="en-US" altLang="zh-CN" sz="2400" dirty="0">
                <a:latin typeface="Baskerville" panose="02020502070401020303"/>
              </a:rPr>
              <a:t>today</a:t>
            </a:r>
            <a:endParaRPr lang="en-US" sz="2400" dirty="0">
              <a:latin typeface="Baskerville" panose="02020502070401020303"/>
            </a:endParaRPr>
          </a:p>
        </p:txBody>
      </p:sp>
    </p:spTree>
    <p:extLst>
      <p:ext uri="{BB962C8B-B14F-4D97-AF65-F5344CB8AC3E}">
        <p14:creationId xmlns:p14="http://schemas.microsoft.com/office/powerpoint/2010/main" val="209225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9" y="254948"/>
            <a:ext cx="11724158" cy="763588"/>
          </a:xfrm>
          <a:prstGeom prst="rect">
            <a:avLst/>
          </a:prstGeom>
        </p:spPr>
        <p:txBody>
          <a:bodyPr spcFirstLastPara="1" vert="horz" wrap="square" lIns="121900" tIns="121900" rIns="121900" bIns="121900" rtlCol="0" anchor="t" anchorCtr="0">
            <a:noAutofit/>
          </a:bodyPr>
          <a:lstStyle/>
          <a:p>
            <a:r>
              <a:rPr lang="en-US" sz="4800" dirty="0">
                <a:solidFill>
                  <a:srgbClr val="1B4453"/>
                </a:solidFill>
                <a:latin typeface="Baskerville" panose="02020502070401020303"/>
              </a:rPr>
              <a:t>Indoor Air Quality &amp; Cognitive Performance</a:t>
            </a:r>
          </a:p>
        </p:txBody>
      </p:sp>
      <p:pic>
        <p:nvPicPr>
          <p:cNvPr id="10" name="Picture 9">
            <a:extLst>
              <a:ext uri="{FF2B5EF4-FFF2-40B4-BE49-F238E27FC236}">
                <a16:creationId xmlns:a16="http://schemas.microsoft.com/office/drawing/2014/main" id="{286CC9FC-A48D-9548-AB1B-965F413608B5}"/>
              </a:ext>
            </a:extLst>
          </p:cNvPr>
          <p:cNvPicPr>
            <a:picLocks noChangeAspect="1"/>
          </p:cNvPicPr>
          <p:nvPr/>
        </p:nvPicPr>
        <p:blipFill rotWithShape="1">
          <a:blip r:embed="rId3"/>
          <a:srcRect b="13405"/>
          <a:stretch/>
        </p:blipFill>
        <p:spPr>
          <a:xfrm>
            <a:off x="5447071" y="1854111"/>
            <a:ext cx="6192503" cy="3602283"/>
          </a:xfrm>
          <a:prstGeom prst="rect">
            <a:avLst/>
          </a:prstGeom>
        </p:spPr>
      </p:pic>
      <p:sp>
        <p:nvSpPr>
          <p:cNvPr id="15" name="Rectangle 14">
            <a:extLst>
              <a:ext uri="{FF2B5EF4-FFF2-40B4-BE49-F238E27FC236}">
                <a16:creationId xmlns:a16="http://schemas.microsoft.com/office/drawing/2014/main" id="{AB9FD5F8-1982-1E45-BA7D-ED8CAF93AD27}"/>
              </a:ext>
            </a:extLst>
          </p:cNvPr>
          <p:cNvSpPr/>
          <p:nvPr/>
        </p:nvSpPr>
        <p:spPr>
          <a:xfrm>
            <a:off x="5447071" y="6068571"/>
            <a:ext cx="6556097" cy="830997"/>
          </a:xfrm>
          <a:prstGeom prst="rect">
            <a:avLst/>
          </a:prstGeom>
          <a:solidFill>
            <a:schemeClr val="bg1"/>
          </a:solidFill>
        </p:spPr>
        <p:txBody>
          <a:bodyPr wrap="square">
            <a:spAutoFit/>
          </a:bodyPr>
          <a:lstStyle/>
          <a:p>
            <a:r>
              <a:rPr lang="en-US" sz="1200" b="0" i="0" u="none" strike="noStrike" dirty="0">
                <a:solidFill>
                  <a:srgbClr val="222222"/>
                </a:solidFill>
                <a:effectLst/>
                <a:latin typeface="Baskerville" panose="02020502070401020303" pitchFamily="18" charset="0"/>
                <a:ea typeface="Baskerville" panose="02020502070401020303" pitchFamily="18" charset="0"/>
              </a:rPr>
              <a:t>Source: Allen, J.G., </a:t>
            </a:r>
            <a:r>
              <a:rPr lang="en-US" sz="1200" b="0" i="0" u="none" strike="noStrike" dirty="0" err="1">
                <a:solidFill>
                  <a:srgbClr val="222222"/>
                </a:solidFill>
                <a:effectLst/>
                <a:latin typeface="Baskerville" panose="02020502070401020303" pitchFamily="18" charset="0"/>
                <a:ea typeface="Baskerville" panose="02020502070401020303" pitchFamily="18" charset="0"/>
              </a:rPr>
              <a:t>MacNaughton</a:t>
            </a:r>
            <a:r>
              <a:rPr lang="en-US" sz="1200" b="0" i="0" u="none" strike="noStrike" dirty="0">
                <a:solidFill>
                  <a:srgbClr val="222222"/>
                </a:solidFill>
                <a:effectLst/>
                <a:latin typeface="Baskerville" panose="02020502070401020303" pitchFamily="18" charset="0"/>
                <a:ea typeface="Baskerville" panose="02020502070401020303" pitchFamily="18" charset="0"/>
              </a:rPr>
              <a:t>, P., Satish, U., </a:t>
            </a:r>
            <a:r>
              <a:rPr lang="en-US" sz="1200" b="0" i="0" u="none" strike="noStrike" dirty="0" err="1">
                <a:solidFill>
                  <a:srgbClr val="222222"/>
                </a:solidFill>
                <a:effectLst/>
                <a:latin typeface="Baskerville" panose="02020502070401020303" pitchFamily="18" charset="0"/>
                <a:ea typeface="Baskerville" panose="02020502070401020303" pitchFamily="18" charset="0"/>
              </a:rPr>
              <a:t>Santanam</a:t>
            </a:r>
            <a:r>
              <a:rPr lang="en-US" sz="1200" b="0" i="0" u="none" strike="noStrike" dirty="0">
                <a:solidFill>
                  <a:srgbClr val="222222"/>
                </a:solidFill>
                <a:effectLst/>
                <a:latin typeface="Baskerville" panose="02020502070401020303" pitchFamily="18" charset="0"/>
                <a:ea typeface="Baskerville" panose="02020502070401020303" pitchFamily="18" charset="0"/>
              </a:rPr>
              <a:t>, S., Vallarino, J. and Spengler, J.D., 2016. Associations of cognitive function scores with carbon dioxide, ventilation, and volatile organic compound exposures in office workers: a controlled exposure study of green and conventional office environments. </a:t>
            </a:r>
            <a:r>
              <a:rPr lang="en-US" sz="1200" b="0" i="1" u="none" strike="noStrike" dirty="0">
                <a:solidFill>
                  <a:srgbClr val="222222"/>
                </a:solidFill>
                <a:effectLst/>
                <a:latin typeface="Baskerville" panose="02020502070401020303" pitchFamily="18" charset="0"/>
                <a:ea typeface="Baskerville" panose="02020502070401020303" pitchFamily="18" charset="0"/>
              </a:rPr>
              <a:t>Environmental health perspectives</a:t>
            </a:r>
            <a:r>
              <a:rPr lang="en-US" sz="1200" b="0" i="0" u="none" strike="noStrike" dirty="0">
                <a:solidFill>
                  <a:srgbClr val="222222"/>
                </a:solidFill>
                <a:effectLst/>
                <a:latin typeface="Baskerville" panose="02020502070401020303" pitchFamily="18" charset="0"/>
                <a:ea typeface="Baskerville" panose="02020502070401020303" pitchFamily="18" charset="0"/>
              </a:rPr>
              <a:t>, </a:t>
            </a:r>
            <a:r>
              <a:rPr lang="en-US" sz="1200" b="0" i="1" u="none" strike="noStrike" dirty="0">
                <a:solidFill>
                  <a:srgbClr val="222222"/>
                </a:solidFill>
                <a:effectLst/>
                <a:latin typeface="Baskerville" panose="02020502070401020303" pitchFamily="18" charset="0"/>
                <a:ea typeface="Baskerville" panose="02020502070401020303" pitchFamily="18" charset="0"/>
              </a:rPr>
              <a:t>124</a:t>
            </a:r>
            <a:r>
              <a:rPr lang="en-US" sz="1200" b="0" i="0" u="none" strike="noStrike" dirty="0">
                <a:solidFill>
                  <a:srgbClr val="222222"/>
                </a:solidFill>
                <a:effectLst/>
                <a:latin typeface="Baskerville" panose="02020502070401020303" pitchFamily="18" charset="0"/>
                <a:ea typeface="Baskerville" panose="02020502070401020303" pitchFamily="18" charset="0"/>
              </a:rPr>
              <a:t>(6), </a:t>
            </a:r>
            <a:r>
              <a:rPr lang="en-US" sz="1200" b="0" i="0" u="none" strike="noStrike" dirty="0" smtClean="0">
                <a:solidFill>
                  <a:srgbClr val="222222"/>
                </a:solidFill>
                <a:effectLst/>
                <a:latin typeface="Baskerville" panose="02020502070401020303" pitchFamily="18" charset="0"/>
                <a:ea typeface="Baskerville" panose="02020502070401020303" pitchFamily="18" charset="0"/>
              </a:rPr>
              <a:t>pp.805-812</a:t>
            </a:r>
            <a:r>
              <a:rPr lang="en-US" sz="1200" dirty="0">
                <a:solidFill>
                  <a:srgbClr val="222222"/>
                </a:solidFill>
                <a:latin typeface="Baskerville" panose="02020502070401020303" pitchFamily="18" charset="0"/>
                <a:ea typeface="Baskerville" panose="02020502070401020303" pitchFamily="18" charset="0"/>
              </a:rPr>
              <a:t>. This image is in the public domain.</a:t>
            </a:r>
            <a:endParaRPr lang="en-US" sz="1200" dirty="0">
              <a:latin typeface="Baskerville" panose="02020502070401020303" pitchFamily="18" charset="0"/>
              <a:ea typeface="Baskerville" panose="02020502070401020303" pitchFamily="18" charset="0"/>
            </a:endParaRPr>
          </a:p>
        </p:txBody>
      </p:sp>
      <p:sp>
        <p:nvSpPr>
          <p:cNvPr id="3" name="TextBox 2">
            <a:extLst>
              <a:ext uri="{FF2B5EF4-FFF2-40B4-BE49-F238E27FC236}">
                <a16:creationId xmlns:a16="http://schemas.microsoft.com/office/drawing/2014/main" id="{E9757A72-46D2-A37B-D473-083724F6524F}"/>
              </a:ext>
            </a:extLst>
          </p:cNvPr>
          <p:cNvSpPr txBox="1"/>
          <p:nvPr/>
        </p:nvSpPr>
        <p:spPr>
          <a:xfrm>
            <a:off x="5635903" y="1310923"/>
            <a:ext cx="6268501" cy="369332"/>
          </a:xfrm>
          <a:prstGeom prst="rect">
            <a:avLst/>
          </a:prstGeom>
          <a:noFill/>
        </p:spPr>
        <p:txBody>
          <a:bodyPr wrap="square">
            <a:spAutoFit/>
          </a:bodyPr>
          <a:lstStyle/>
          <a:p>
            <a:pPr algn="ctr"/>
            <a:r>
              <a:rPr lang="en-US" b="1" dirty="0">
                <a:latin typeface="Baskerville" panose="02020502070401020303" pitchFamily="18" charset="0"/>
                <a:ea typeface="Baskerville" panose="02020502070401020303" pitchFamily="18" charset="0"/>
              </a:rPr>
              <a:t>Cognitive Performance / Decision Making </a:t>
            </a:r>
          </a:p>
        </p:txBody>
      </p:sp>
      <p:sp>
        <p:nvSpPr>
          <p:cNvPr id="7" name="TextBox 6">
            <a:extLst>
              <a:ext uri="{FF2B5EF4-FFF2-40B4-BE49-F238E27FC236}">
                <a16:creationId xmlns:a16="http://schemas.microsoft.com/office/drawing/2014/main" id="{A4EDAF59-0FBA-6EA2-76B5-0963DBBF5972}"/>
              </a:ext>
            </a:extLst>
          </p:cNvPr>
          <p:cNvSpPr txBox="1"/>
          <p:nvPr/>
        </p:nvSpPr>
        <p:spPr>
          <a:xfrm>
            <a:off x="8878532" y="1854111"/>
            <a:ext cx="393288" cy="261610"/>
          </a:xfrm>
          <a:prstGeom prst="rect">
            <a:avLst/>
          </a:prstGeom>
          <a:solidFill>
            <a:schemeClr val="bg1"/>
          </a:solidFill>
        </p:spPr>
        <p:txBody>
          <a:bodyPr wrap="square">
            <a:spAutoFit/>
          </a:bodyPr>
          <a:lstStyle/>
          <a:p>
            <a:r>
              <a:rPr lang="en-US" sz="1100" dirty="0">
                <a:latin typeface="Baskerville" panose="02020502070401020303" pitchFamily="18" charset="0"/>
                <a:ea typeface="Baskerville" panose="02020502070401020303" pitchFamily="18" charset="0"/>
              </a:rPr>
              <a:t>945</a:t>
            </a:r>
            <a:endParaRPr lang="en-US" sz="1100" dirty="0"/>
          </a:p>
        </p:txBody>
      </p:sp>
      <p:sp>
        <p:nvSpPr>
          <p:cNvPr id="8" name="TextBox 7">
            <a:extLst>
              <a:ext uri="{FF2B5EF4-FFF2-40B4-BE49-F238E27FC236}">
                <a16:creationId xmlns:a16="http://schemas.microsoft.com/office/drawing/2014/main" id="{95A4D9AE-72C6-CCC2-B0BD-EFBF0594023A}"/>
              </a:ext>
            </a:extLst>
          </p:cNvPr>
          <p:cNvSpPr txBox="1"/>
          <p:nvPr/>
        </p:nvSpPr>
        <p:spPr>
          <a:xfrm>
            <a:off x="9473384" y="1854111"/>
            <a:ext cx="393288" cy="261610"/>
          </a:xfrm>
          <a:prstGeom prst="rect">
            <a:avLst/>
          </a:prstGeom>
          <a:solidFill>
            <a:schemeClr val="bg1"/>
          </a:solidFill>
        </p:spPr>
        <p:txBody>
          <a:bodyPr wrap="square">
            <a:spAutoFit/>
          </a:bodyPr>
          <a:lstStyle/>
          <a:p>
            <a:r>
              <a:rPr lang="en-US" sz="1100" dirty="0">
                <a:latin typeface="Baskerville" panose="02020502070401020303" pitchFamily="18" charset="0"/>
                <a:ea typeface="Baskerville" panose="02020502070401020303" pitchFamily="18" charset="0"/>
              </a:rPr>
              <a:t>550</a:t>
            </a:r>
            <a:endParaRPr lang="en-US" sz="1100" dirty="0"/>
          </a:p>
        </p:txBody>
      </p:sp>
      <p:sp>
        <p:nvSpPr>
          <p:cNvPr id="9" name="TextBox 8">
            <a:extLst>
              <a:ext uri="{FF2B5EF4-FFF2-40B4-BE49-F238E27FC236}">
                <a16:creationId xmlns:a16="http://schemas.microsoft.com/office/drawing/2014/main" id="{54042668-F2F6-03A9-976F-3D2BFFF966E4}"/>
              </a:ext>
            </a:extLst>
          </p:cNvPr>
          <p:cNvSpPr txBox="1"/>
          <p:nvPr/>
        </p:nvSpPr>
        <p:spPr>
          <a:xfrm>
            <a:off x="7988720" y="1848725"/>
            <a:ext cx="604674" cy="261610"/>
          </a:xfrm>
          <a:prstGeom prst="rect">
            <a:avLst/>
          </a:prstGeom>
          <a:solidFill>
            <a:schemeClr val="bg1"/>
          </a:solidFill>
        </p:spPr>
        <p:txBody>
          <a:bodyPr wrap="square">
            <a:spAutoFit/>
          </a:bodyPr>
          <a:lstStyle/>
          <a:p>
            <a:r>
              <a:rPr lang="en-US" sz="1100" dirty="0">
                <a:latin typeface="Baskerville" panose="02020502070401020303" pitchFamily="18" charset="0"/>
                <a:ea typeface="Baskerville" panose="02020502070401020303" pitchFamily="18" charset="0"/>
              </a:rPr>
              <a:t> 1450 </a:t>
            </a:r>
            <a:endParaRPr lang="en-US" sz="1100" dirty="0"/>
          </a:p>
        </p:txBody>
      </p:sp>
      <p:sp>
        <p:nvSpPr>
          <p:cNvPr id="11" name="TextBox 10">
            <a:extLst>
              <a:ext uri="{FF2B5EF4-FFF2-40B4-BE49-F238E27FC236}">
                <a16:creationId xmlns:a16="http://schemas.microsoft.com/office/drawing/2014/main" id="{5734A939-80E4-999E-9583-03DCBBAC7D0F}"/>
              </a:ext>
            </a:extLst>
          </p:cNvPr>
          <p:cNvSpPr txBox="1"/>
          <p:nvPr/>
        </p:nvSpPr>
        <p:spPr>
          <a:xfrm>
            <a:off x="7393420" y="1613886"/>
            <a:ext cx="2753469" cy="261610"/>
          </a:xfrm>
          <a:prstGeom prst="rect">
            <a:avLst/>
          </a:prstGeom>
          <a:solidFill>
            <a:schemeClr val="bg1"/>
          </a:solidFill>
        </p:spPr>
        <p:txBody>
          <a:bodyPr wrap="square">
            <a:spAutoFit/>
          </a:bodyPr>
          <a:lstStyle/>
          <a:p>
            <a:endParaRPr lang="en-US" sz="1100" dirty="0"/>
          </a:p>
        </p:txBody>
      </p:sp>
      <p:sp>
        <p:nvSpPr>
          <p:cNvPr id="19" name="TextBox 18">
            <a:extLst>
              <a:ext uri="{FF2B5EF4-FFF2-40B4-BE49-F238E27FC236}">
                <a16:creationId xmlns:a16="http://schemas.microsoft.com/office/drawing/2014/main" id="{DE13E050-23DF-EC0B-3637-DEB93BB6C398}"/>
              </a:ext>
            </a:extLst>
          </p:cNvPr>
          <p:cNvSpPr txBox="1"/>
          <p:nvPr/>
        </p:nvSpPr>
        <p:spPr>
          <a:xfrm>
            <a:off x="191290" y="1680255"/>
            <a:ext cx="5159475" cy="4801314"/>
          </a:xfrm>
          <a:prstGeom prst="rect">
            <a:avLst/>
          </a:prstGeom>
          <a:noFill/>
        </p:spPr>
        <p:txBody>
          <a:bodyPr wrap="square">
            <a:spAutoFit/>
          </a:bodyPr>
          <a:lstStyle/>
          <a:p>
            <a:pPr marL="285750" indent="-285750" algn="l">
              <a:buFont typeface="Arial" panose="020B0604020202020204" pitchFamily="34" charset="0"/>
              <a:buChar char="•"/>
            </a:pPr>
            <a:r>
              <a:rPr lang="en-US" b="0" i="0" u="none" strike="noStrike" dirty="0">
                <a:solidFill>
                  <a:srgbClr val="212121"/>
                </a:solidFill>
                <a:effectLst/>
                <a:latin typeface="Baskerville" panose="02020502070401020303" pitchFamily="18" charset="0"/>
                <a:ea typeface="Baskerville" panose="02020502070401020303" pitchFamily="18" charset="0"/>
              </a:rPr>
              <a:t>Twenty-four participants spent </a:t>
            </a:r>
            <a:r>
              <a:rPr lang="en-US" b="1" i="0" u="none" strike="noStrike" dirty="0">
                <a:solidFill>
                  <a:srgbClr val="212121"/>
                </a:solidFill>
                <a:effectLst/>
                <a:latin typeface="Baskerville" panose="02020502070401020303" pitchFamily="18" charset="0"/>
                <a:ea typeface="Baskerville" panose="02020502070401020303" pitchFamily="18" charset="0"/>
              </a:rPr>
              <a:t>6 full work days </a:t>
            </a:r>
            <a:r>
              <a:rPr lang="en-US" b="0" i="0" u="none" strike="noStrike" dirty="0">
                <a:solidFill>
                  <a:srgbClr val="212121"/>
                </a:solidFill>
                <a:effectLst/>
                <a:latin typeface="Baskerville" panose="02020502070401020303" pitchFamily="18" charset="0"/>
                <a:ea typeface="Baskerville" panose="02020502070401020303" pitchFamily="18" charset="0"/>
              </a:rPr>
              <a:t>(0900-1700 hours) in an environmentally controlled office space, blinded to test conditions. </a:t>
            </a:r>
          </a:p>
          <a:p>
            <a:pPr marL="285750" indent="-285750" algn="l">
              <a:buFont typeface="Arial" panose="020B0604020202020204" pitchFamily="34" charset="0"/>
              <a:buChar char="•"/>
            </a:pPr>
            <a:endParaRPr lang="en-US" b="0" i="0" u="none" strike="noStrike" dirty="0">
              <a:solidFill>
                <a:srgbClr val="212121"/>
              </a:solidFill>
              <a:effectLst/>
              <a:latin typeface="Baskerville" panose="02020502070401020303" pitchFamily="18" charset="0"/>
              <a:ea typeface="Baskerville" panose="02020502070401020303" pitchFamily="18" charset="0"/>
            </a:endParaRPr>
          </a:p>
          <a:p>
            <a:pPr marL="285750" indent="-285750" algn="l">
              <a:buFont typeface="Arial" panose="020B0604020202020204" pitchFamily="34" charset="0"/>
              <a:buChar char="•"/>
            </a:pPr>
            <a:r>
              <a:rPr lang="en-US" b="0" i="0" u="none" strike="noStrike" dirty="0">
                <a:solidFill>
                  <a:srgbClr val="212121"/>
                </a:solidFill>
                <a:effectLst/>
                <a:latin typeface="Baskerville" panose="02020502070401020303" pitchFamily="18" charset="0"/>
                <a:ea typeface="Baskerville" panose="02020502070401020303" pitchFamily="18" charset="0"/>
              </a:rPr>
              <a:t>On different days, they were exposed to artificially elevated carbon dioxide (</a:t>
            </a:r>
            <a:r>
              <a:rPr lang="en-US" b="1" i="0" u="none" strike="noStrike" dirty="0">
                <a:solidFill>
                  <a:srgbClr val="212121"/>
                </a:solidFill>
                <a:effectLst/>
                <a:latin typeface="Baskerville" panose="02020502070401020303" pitchFamily="18" charset="0"/>
                <a:ea typeface="Baskerville" panose="02020502070401020303" pitchFamily="18" charset="0"/>
              </a:rPr>
              <a:t>CO</a:t>
            </a:r>
            <a:r>
              <a:rPr lang="en-US" b="1" i="0" u="none" strike="noStrike" baseline="-25000" dirty="0">
                <a:solidFill>
                  <a:srgbClr val="212121"/>
                </a:solidFill>
                <a:effectLst/>
                <a:latin typeface="Baskerville" panose="02020502070401020303" pitchFamily="18" charset="0"/>
                <a:ea typeface="Baskerville" panose="02020502070401020303" pitchFamily="18" charset="0"/>
              </a:rPr>
              <a:t>2</a:t>
            </a:r>
            <a:r>
              <a:rPr lang="en-US" b="0" i="0" u="none" strike="noStrike" dirty="0">
                <a:solidFill>
                  <a:srgbClr val="212121"/>
                </a:solidFill>
                <a:effectLst/>
                <a:latin typeface="Baskerville" panose="02020502070401020303" pitchFamily="18" charset="0"/>
                <a:ea typeface="Baskerville" panose="02020502070401020303" pitchFamily="18" charset="0"/>
              </a:rPr>
              <a:t>) levels independent of ventilation.</a:t>
            </a:r>
          </a:p>
          <a:p>
            <a:pPr marL="285750" indent="-285750" algn="l">
              <a:buFont typeface="Arial" panose="020B0604020202020204" pitchFamily="34" charset="0"/>
              <a:buChar char="•"/>
            </a:pPr>
            <a:endParaRPr lang="en-US" b="0" i="0" u="none" strike="noStrike" dirty="0">
              <a:solidFill>
                <a:srgbClr val="212121"/>
              </a:solidFill>
              <a:effectLst/>
              <a:latin typeface="Baskerville" panose="02020502070401020303" pitchFamily="18" charset="0"/>
              <a:ea typeface="Baskerville" panose="02020502070401020303" pitchFamily="18" charset="0"/>
            </a:endParaRPr>
          </a:p>
          <a:p>
            <a:pPr marL="285750" indent="-285750" algn="l">
              <a:buFont typeface="Arial" panose="020B0604020202020204" pitchFamily="34" charset="0"/>
              <a:buChar char="•"/>
            </a:pPr>
            <a:r>
              <a:rPr lang="en-US" b="0" i="0" u="none" strike="noStrike" dirty="0">
                <a:solidFill>
                  <a:srgbClr val="212121"/>
                </a:solidFill>
                <a:effectLst/>
                <a:latin typeface="Baskerville" panose="02020502070401020303" pitchFamily="18" charset="0"/>
                <a:ea typeface="Baskerville" panose="02020502070401020303" pitchFamily="18" charset="0"/>
              </a:rPr>
              <a:t>On average, cognitive scores were </a:t>
            </a:r>
            <a:r>
              <a:rPr lang="en-US" b="1" i="0" u="none" strike="noStrike" dirty="0">
                <a:solidFill>
                  <a:srgbClr val="212121"/>
                </a:solidFill>
                <a:effectLst/>
                <a:latin typeface="Baskerville" panose="02020502070401020303" pitchFamily="18" charset="0"/>
                <a:ea typeface="Baskerville" panose="02020502070401020303" pitchFamily="18" charset="0"/>
              </a:rPr>
              <a:t>61% higher </a:t>
            </a:r>
            <a:r>
              <a:rPr lang="en-US" b="0" i="0" u="none" strike="noStrike" dirty="0">
                <a:solidFill>
                  <a:srgbClr val="212121"/>
                </a:solidFill>
                <a:effectLst/>
                <a:latin typeface="Baskerville" panose="02020502070401020303" pitchFamily="18" charset="0"/>
                <a:ea typeface="Baskerville" panose="02020502070401020303" pitchFamily="18" charset="0"/>
              </a:rPr>
              <a:t>on the day with 945 in the room and </a:t>
            </a:r>
            <a:r>
              <a:rPr lang="en-US" b="1" i="0" u="none" strike="noStrike" dirty="0">
                <a:solidFill>
                  <a:srgbClr val="212121"/>
                </a:solidFill>
                <a:effectLst/>
                <a:latin typeface="Baskerville" panose="02020502070401020303" pitchFamily="18" charset="0"/>
                <a:ea typeface="Baskerville" panose="02020502070401020303" pitchFamily="18" charset="0"/>
              </a:rPr>
              <a:t>101% higher </a:t>
            </a:r>
            <a:r>
              <a:rPr lang="en-US" b="0" i="0" u="none" strike="noStrike" dirty="0">
                <a:solidFill>
                  <a:srgbClr val="212121"/>
                </a:solidFill>
                <a:effectLst/>
                <a:latin typeface="Baskerville" panose="02020502070401020303" pitchFamily="18" charset="0"/>
                <a:ea typeface="Baskerville" panose="02020502070401020303" pitchFamily="18" charset="0"/>
              </a:rPr>
              <a:t>on the two days with 550 in the room than with 1450 ppm </a:t>
            </a:r>
          </a:p>
          <a:p>
            <a:pPr marL="285750" indent="-285750" algn="l">
              <a:buFont typeface="Arial" panose="020B0604020202020204" pitchFamily="34" charset="0"/>
              <a:buChar char="•"/>
            </a:pPr>
            <a:endParaRPr lang="en-US" dirty="0">
              <a:solidFill>
                <a:srgbClr val="212121"/>
              </a:solidFill>
              <a:latin typeface="Baskerville" panose="02020502070401020303" pitchFamily="18" charset="0"/>
              <a:ea typeface="Baskerville" panose="02020502070401020303" pitchFamily="18" charset="0"/>
            </a:endParaRPr>
          </a:p>
          <a:p>
            <a:pPr marL="285750" indent="-285750" algn="l">
              <a:buFont typeface="Arial" panose="020B0604020202020204" pitchFamily="34" charset="0"/>
              <a:buChar char="•"/>
            </a:pPr>
            <a:r>
              <a:rPr lang="en-US" b="0" i="0" u="none" strike="noStrike" dirty="0">
                <a:solidFill>
                  <a:srgbClr val="212121"/>
                </a:solidFill>
                <a:effectLst/>
                <a:latin typeface="Baskerville" panose="02020502070401020303" pitchFamily="18" charset="0"/>
                <a:ea typeface="Baskerville" panose="02020502070401020303" pitchFamily="18" charset="0"/>
              </a:rPr>
              <a:t>Similar effects found in school settings, where students score lower in tests after exposure to high levels  of CO</a:t>
            </a:r>
            <a:r>
              <a:rPr lang="en-US" b="0" i="0" u="none" strike="noStrike" baseline="-25000" dirty="0">
                <a:solidFill>
                  <a:srgbClr val="212121"/>
                </a:solidFill>
                <a:effectLst/>
                <a:latin typeface="Baskerville" panose="02020502070401020303" pitchFamily="18" charset="0"/>
                <a:ea typeface="Baskerville" panose="02020502070401020303" pitchFamily="18" charset="0"/>
              </a:rPr>
              <a:t>2 </a:t>
            </a:r>
            <a:r>
              <a:rPr lang="en-US" b="0" i="0" u="none" strike="noStrike" dirty="0">
                <a:solidFill>
                  <a:srgbClr val="212121"/>
                </a:solidFill>
                <a:effectLst/>
                <a:latin typeface="Baskerville" panose="02020502070401020303" pitchFamily="18" charset="0"/>
                <a:ea typeface="Baskerville" panose="02020502070401020303" pitchFamily="18" charset="0"/>
              </a:rPr>
              <a:t>during semester (Palacios et al., 2023)</a:t>
            </a:r>
          </a:p>
        </p:txBody>
      </p:sp>
    </p:spTree>
    <p:extLst>
      <p:ext uri="{BB962C8B-B14F-4D97-AF65-F5344CB8AC3E}">
        <p14:creationId xmlns:p14="http://schemas.microsoft.com/office/powerpoint/2010/main" val="1301945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9" y="254948"/>
            <a:ext cx="11724158" cy="763588"/>
          </a:xfrm>
          <a:prstGeom prst="rect">
            <a:avLst/>
          </a:prstGeom>
        </p:spPr>
        <p:txBody>
          <a:bodyPr spcFirstLastPara="1" vert="horz" wrap="square" lIns="121900" tIns="121900" rIns="121900" bIns="121900" rtlCol="0" anchor="t" anchorCtr="0">
            <a:noAutofit/>
          </a:bodyPr>
          <a:lstStyle/>
          <a:p>
            <a:r>
              <a:rPr lang="en-US" sz="4800" dirty="0">
                <a:solidFill>
                  <a:srgbClr val="1B4453"/>
                </a:solidFill>
                <a:latin typeface="Baskerville" panose="02020502070401020303"/>
              </a:rPr>
              <a:t>Indoor Air Quality &amp; Decision Making</a:t>
            </a:r>
          </a:p>
        </p:txBody>
      </p:sp>
      <p:pic>
        <p:nvPicPr>
          <p:cNvPr id="2" name="Picture 1">
            <a:extLst>
              <a:ext uri="{FF2B5EF4-FFF2-40B4-BE49-F238E27FC236}">
                <a16:creationId xmlns:a16="http://schemas.microsoft.com/office/drawing/2014/main" id="{E43BC3F0-E863-EB85-C18E-FD87F4BCC1BC}"/>
              </a:ext>
            </a:extLst>
          </p:cNvPr>
          <p:cNvPicPr>
            <a:picLocks noChangeAspect="1"/>
          </p:cNvPicPr>
          <p:nvPr/>
        </p:nvPicPr>
        <p:blipFill>
          <a:blip r:embed="rId3"/>
          <a:stretch>
            <a:fillRect/>
          </a:stretch>
        </p:blipFill>
        <p:spPr>
          <a:xfrm>
            <a:off x="6096000" y="1376515"/>
            <a:ext cx="5191378" cy="4862052"/>
          </a:xfrm>
          <a:prstGeom prst="rect">
            <a:avLst/>
          </a:prstGeom>
        </p:spPr>
      </p:pic>
      <p:sp>
        <p:nvSpPr>
          <p:cNvPr id="5" name="TextBox 4">
            <a:extLst>
              <a:ext uri="{FF2B5EF4-FFF2-40B4-BE49-F238E27FC236}">
                <a16:creationId xmlns:a16="http://schemas.microsoft.com/office/drawing/2014/main" id="{FDAF9CAA-DD24-D651-00D6-0A3B8900F454}"/>
              </a:ext>
            </a:extLst>
          </p:cNvPr>
          <p:cNvSpPr txBox="1"/>
          <p:nvPr/>
        </p:nvSpPr>
        <p:spPr>
          <a:xfrm>
            <a:off x="314632" y="1582256"/>
            <a:ext cx="5476568" cy="4524315"/>
          </a:xfrm>
          <a:prstGeom prst="rect">
            <a:avLst/>
          </a:prstGeom>
          <a:noFill/>
        </p:spPr>
        <p:txBody>
          <a:bodyPr wrap="square">
            <a:spAutoFit/>
          </a:bodyPr>
          <a:lstStyle/>
          <a:p>
            <a:pPr marL="285750" indent="-285750" algn="l">
              <a:buFont typeface="Arial" panose="020B0604020202020204" pitchFamily="34" charset="0"/>
              <a:buChar char="•"/>
            </a:pPr>
            <a:r>
              <a:rPr lang="en-US" b="0" i="0" u="none" strike="noStrike" dirty="0">
                <a:solidFill>
                  <a:srgbClr val="050505"/>
                </a:solidFill>
                <a:effectLst/>
                <a:latin typeface="Baskerville" panose="02020502070401020303" pitchFamily="18" charset="0"/>
                <a:ea typeface="Baskerville" panose="02020502070401020303" pitchFamily="18" charset="0"/>
              </a:rPr>
              <a:t>Exposure to fine particulate matter:</a:t>
            </a:r>
          </a:p>
          <a:p>
            <a:pPr marL="285750" indent="-285750" algn="l">
              <a:buFont typeface="Arial" panose="020B0604020202020204" pitchFamily="34" charset="0"/>
              <a:buChar char="•"/>
            </a:pPr>
            <a:endParaRPr lang="en-US" b="0" i="0" u="none" strike="noStrike" dirty="0">
              <a:solidFill>
                <a:srgbClr val="050505"/>
              </a:solidFill>
              <a:effectLst/>
              <a:latin typeface="Baskerville" panose="02020502070401020303" pitchFamily="18" charset="0"/>
              <a:ea typeface="Baskerville" panose="02020502070401020303" pitchFamily="18" charset="0"/>
            </a:endParaRPr>
          </a:p>
          <a:p>
            <a:pPr marL="742950" lvl="1" indent="-285750">
              <a:buFont typeface="Arial" panose="020B0604020202020204" pitchFamily="34" charset="0"/>
              <a:buChar char="•"/>
            </a:pPr>
            <a:r>
              <a:rPr lang="en-US" dirty="0">
                <a:solidFill>
                  <a:srgbClr val="050505"/>
                </a:solidFill>
                <a:latin typeface="Baskerville" panose="02020502070401020303" pitchFamily="18" charset="0"/>
                <a:ea typeface="Baskerville" panose="02020502070401020303" pitchFamily="18" charset="0"/>
              </a:rPr>
              <a:t>Increases </a:t>
            </a:r>
            <a:r>
              <a:rPr lang="en-US" b="0" i="0" u="none" strike="noStrike" dirty="0">
                <a:solidFill>
                  <a:srgbClr val="050505"/>
                </a:solidFill>
                <a:effectLst/>
                <a:latin typeface="Baskerville" panose="02020502070401020303" pitchFamily="18" charset="0"/>
                <a:ea typeface="Baskerville" panose="02020502070401020303" pitchFamily="18" charset="0"/>
              </a:rPr>
              <a:t>the probability that chess players make an error increases by 2.1 percentage points.</a:t>
            </a:r>
          </a:p>
          <a:p>
            <a:pPr lvl="1"/>
            <a:endParaRPr lang="en-US" b="0" i="0" u="none" strike="noStrike" dirty="0">
              <a:solidFill>
                <a:srgbClr val="050505"/>
              </a:solidFill>
              <a:effectLst/>
              <a:latin typeface="Baskerville" panose="02020502070401020303" pitchFamily="18" charset="0"/>
              <a:ea typeface="Baskerville" panose="02020502070401020303" pitchFamily="18" charset="0"/>
            </a:endParaRPr>
          </a:p>
          <a:p>
            <a:pPr marL="742950" lvl="1" indent="-285750">
              <a:buFont typeface="Arial" panose="020B0604020202020204" pitchFamily="34" charset="0"/>
              <a:buChar char="•"/>
            </a:pPr>
            <a:r>
              <a:rPr lang="en-US" dirty="0">
                <a:solidFill>
                  <a:srgbClr val="050505"/>
                </a:solidFill>
                <a:latin typeface="Baskerville" panose="02020502070401020303" pitchFamily="18" charset="0"/>
                <a:ea typeface="Baskerville" panose="02020502070401020303" pitchFamily="18" charset="0"/>
              </a:rPr>
              <a:t>T</a:t>
            </a:r>
            <a:r>
              <a:rPr lang="en-US" b="0" i="0" u="none" strike="noStrike" dirty="0">
                <a:solidFill>
                  <a:srgbClr val="050505"/>
                </a:solidFill>
                <a:effectLst/>
                <a:latin typeface="Baskerville" panose="02020502070401020303" pitchFamily="18" charset="0"/>
                <a:ea typeface="Baskerville" panose="02020502070401020303" pitchFamily="18" charset="0"/>
              </a:rPr>
              <a:t>he magnitude of those errors increases by 10.8 percent.</a:t>
            </a:r>
          </a:p>
          <a:p>
            <a:pPr marL="285750" indent="-285750" algn="l">
              <a:buFont typeface="Arial" panose="020B0604020202020204" pitchFamily="34" charset="0"/>
              <a:buChar char="•"/>
            </a:pPr>
            <a:endParaRPr lang="en-US" dirty="0">
              <a:solidFill>
                <a:srgbClr val="050505"/>
              </a:solidFill>
              <a:latin typeface="Baskerville" panose="02020502070401020303" pitchFamily="18" charset="0"/>
              <a:ea typeface="Baskerville" panose="02020502070401020303" pitchFamily="18" charset="0"/>
            </a:endParaRPr>
          </a:p>
          <a:p>
            <a:pPr marL="285750" indent="-285750" algn="l">
              <a:buFont typeface="Arial" panose="020B0604020202020204" pitchFamily="34" charset="0"/>
              <a:buChar char="•"/>
            </a:pPr>
            <a:r>
              <a:rPr lang="en-US" dirty="0">
                <a:solidFill>
                  <a:srgbClr val="050505"/>
                </a:solidFill>
                <a:latin typeface="Baskerville" panose="02020502070401020303" pitchFamily="18" charset="0"/>
                <a:ea typeface="Baskerville" panose="02020502070401020303" pitchFamily="18" charset="0"/>
              </a:rPr>
              <a:t>Implications for managers: finding a right move in chess is a complex cognitive task, where players need to find the optimal strategy across dozens of possibilities.</a:t>
            </a:r>
          </a:p>
          <a:p>
            <a:pPr marL="285750" indent="-285750" algn="l">
              <a:buFont typeface="Arial" panose="020B0604020202020204" pitchFamily="34" charset="0"/>
              <a:buChar char="•"/>
            </a:pPr>
            <a:endParaRPr lang="en-US" dirty="0">
              <a:solidFill>
                <a:srgbClr val="050505"/>
              </a:solidFill>
              <a:latin typeface="Baskerville" panose="02020502070401020303" pitchFamily="18" charset="0"/>
              <a:ea typeface="Baskerville" panose="02020502070401020303" pitchFamily="18" charset="0"/>
            </a:endParaRPr>
          </a:p>
          <a:p>
            <a:pPr marL="285750" indent="-285750" algn="l">
              <a:buFont typeface="Arial" panose="020B0604020202020204" pitchFamily="34" charset="0"/>
              <a:buChar char="•"/>
            </a:pPr>
            <a:r>
              <a:rPr lang="en-US" dirty="0">
                <a:latin typeface="Baskerville" panose="02020502070401020303" pitchFamily="18" charset="0"/>
                <a:ea typeface="Baskerville" panose="02020502070401020303" pitchFamily="18" charset="0"/>
              </a:rPr>
              <a:t>Similar effects found in: Judges, call center workers, factory workers, students, baseball empires, etc. </a:t>
            </a:r>
            <a:br>
              <a:rPr lang="en-US" dirty="0">
                <a:latin typeface="Baskerville" panose="02020502070401020303" pitchFamily="18" charset="0"/>
                <a:ea typeface="Baskerville" panose="02020502070401020303" pitchFamily="18" charset="0"/>
              </a:rPr>
            </a:br>
            <a:endParaRPr lang="en-US" dirty="0">
              <a:latin typeface="Baskerville" panose="02020502070401020303" pitchFamily="18" charset="0"/>
              <a:ea typeface="Baskerville" panose="02020502070401020303" pitchFamily="18" charset="0"/>
            </a:endParaRPr>
          </a:p>
        </p:txBody>
      </p:sp>
      <p:pic>
        <p:nvPicPr>
          <p:cNvPr id="6" name="Picture 5">
            <a:extLst>
              <a:ext uri="{FF2B5EF4-FFF2-40B4-BE49-F238E27FC236}">
                <a16:creationId xmlns:a16="http://schemas.microsoft.com/office/drawing/2014/main" id="{AED4E652-76DC-5934-A6DE-E0CA6535535C}"/>
              </a:ext>
            </a:extLst>
          </p:cNvPr>
          <p:cNvPicPr>
            <a:picLocks noChangeAspect="1"/>
          </p:cNvPicPr>
          <p:nvPr/>
        </p:nvPicPr>
        <p:blipFill>
          <a:blip r:embed="rId4"/>
          <a:stretch>
            <a:fillRect/>
          </a:stretch>
        </p:blipFill>
        <p:spPr>
          <a:xfrm>
            <a:off x="8742556" y="3796235"/>
            <a:ext cx="3134812" cy="2764519"/>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3501483" y="6423102"/>
            <a:ext cx="6890028" cy="461665"/>
          </a:xfrm>
          <a:prstGeom prst="rect">
            <a:avLst/>
          </a:prstGeom>
          <a:noFill/>
        </p:spPr>
        <p:txBody>
          <a:bodyPr wrap="none" rtlCol="0">
            <a:spAutoFit/>
          </a:bodyPr>
          <a:lstStyle/>
          <a:p>
            <a:r>
              <a:rPr lang="en-US" sz="1200" dirty="0" smtClean="0">
                <a:latin typeface="Baskerville Old Face" panose="02020602080505020303" pitchFamily="18" charset="0"/>
              </a:rPr>
              <a:t>MIT News article © </a:t>
            </a:r>
            <a:r>
              <a:rPr lang="en-US" sz="1200" dirty="0">
                <a:latin typeface="Baskerville Old Face" panose="02020602080505020303" pitchFamily="18" charset="0"/>
              </a:rPr>
              <a:t>Massachusetts Institute of Technology. All rights reserved. This content is excluded from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our </a:t>
            </a:r>
            <a:r>
              <a:rPr lang="en-US" sz="1200" dirty="0">
                <a:latin typeface="Baskerville Old Face" panose="02020602080505020303" pitchFamily="18" charset="0"/>
              </a:rPr>
              <a:t>Creative Commons license. For more information, see </a:t>
            </a:r>
            <a:r>
              <a:rPr lang="en-US" sz="1200" dirty="0">
                <a:latin typeface="Baskerville Old Face" panose="02020602080505020303" pitchFamily="18" charset="0"/>
                <a:hlinkClick r:id="rId5"/>
              </a:rPr>
              <a:t>https://ocw.mit.edu/help/faq-fair-use</a:t>
            </a:r>
            <a:r>
              <a:rPr lang="en-US" sz="1200" dirty="0" smtClean="0">
                <a:latin typeface="Baskerville Old Face" panose="02020602080505020303" pitchFamily="18" charset="0"/>
                <a:hlinkClick r:id="rId5"/>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4010102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9" y="254948"/>
            <a:ext cx="11724158" cy="763588"/>
          </a:xfrm>
          <a:prstGeom prst="rect">
            <a:avLst/>
          </a:prstGeom>
        </p:spPr>
        <p:txBody>
          <a:bodyPr spcFirstLastPara="1" vert="horz" wrap="square" lIns="121900" tIns="121900" rIns="121900" bIns="121900" rtlCol="0" anchor="t" anchorCtr="0">
            <a:noAutofit/>
          </a:bodyPr>
          <a:lstStyle/>
          <a:p>
            <a:r>
              <a:rPr lang="en-US" sz="4800" dirty="0">
                <a:solidFill>
                  <a:srgbClr val="1B4453"/>
                </a:solidFill>
                <a:latin typeface="Baskerville" panose="02020502070401020303"/>
              </a:rPr>
              <a:t>Estimating Building Impacts on Health</a:t>
            </a:r>
            <a:br>
              <a:rPr lang="en-US" sz="4800" dirty="0">
                <a:solidFill>
                  <a:srgbClr val="1B4453"/>
                </a:solidFill>
                <a:latin typeface="Baskerville" panose="02020502070401020303"/>
              </a:rPr>
            </a:br>
            <a:endParaRPr lang="en-US" sz="4800" dirty="0">
              <a:solidFill>
                <a:srgbClr val="1B4453"/>
              </a:solidFill>
              <a:latin typeface="Baskerville" panose="02020502070401020303"/>
            </a:endParaRPr>
          </a:p>
        </p:txBody>
      </p:sp>
      <p:pic>
        <p:nvPicPr>
          <p:cNvPr id="4" name="Content Placeholder 16">
            <a:extLst>
              <a:ext uri="{FF2B5EF4-FFF2-40B4-BE49-F238E27FC236}">
                <a16:creationId xmlns:a16="http://schemas.microsoft.com/office/drawing/2014/main" id="{0F1D3753-B372-9844-8FBD-C8E72A128F31}"/>
              </a:ext>
            </a:extLst>
          </p:cNvPr>
          <p:cNvPicPr>
            <a:picLocks noChangeAspect="1"/>
          </p:cNvPicPr>
          <p:nvPr/>
        </p:nvPicPr>
        <p:blipFill>
          <a:blip r:embed="rId3"/>
          <a:stretch>
            <a:fillRect/>
          </a:stretch>
        </p:blipFill>
        <p:spPr>
          <a:xfrm>
            <a:off x="311520" y="1910688"/>
            <a:ext cx="5332721" cy="3015411"/>
          </a:xfrm>
          <a:prstGeom prst="rect">
            <a:avLst/>
          </a:prstGeom>
        </p:spPr>
      </p:pic>
      <p:pic>
        <p:nvPicPr>
          <p:cNvPr id="6" name="Content Placeholder 3">
            <a:extLst>
              <a:ext uri="{FF2B5EF4-FFF2-40B4-BE49-F238E27FC236}">
                <a16:creationId xmlns:a16="http://schemas.microsoft.com/office/drawing/2014/main" id="{B3D8E3BB-44B2-D142-826C-7FC88C5446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6007" y="1867748"/>
            <a:ext cx="5439998" cy="3058351"/>
          </a:xfrm>
          <a:prstGeom prst="rect">
            <a:avLst/>
          </a:prstGeom>
        </p:spPr>
      </p:pic>
      <p:sp>
        <p:nvSpPr>
          <p:cNvPr id="7" name="Rectangle 6">
            <a:extLst>
              <a:ext uri="{FF2B5EF4-FFF2-40B4-BE49-F238E27FC236}">
                <a16:creationId xmlns:a16="http://schemas.microsoft.com/office/drawing/2014/main" id="{98D02558-C8EC-9642-A3D1-D5863DCF44F8}"/>
              </a:ext>
            </a:extLst>
          </p:cNvPr>
          <p:cNvSpPr/>
          <p:nvPr/>
        </p:nvSpPr>
        <p:spPr>
          <a:xfrm>
            <a:off x="6106007" y="4967778"/>
            <a:ext cx="5439998" cy="1015663"/>
          </a:xfrm>
          <a:prstGeom prst="rect">
            <a:avLst/>
          </a:prstGeom>
        </p:spPr>
        <p:txBody>
          <a:bodyPr wrap="square">
            <a:spAutoFit/>
          </a:bodyPr>
          <a:lstStyle/>
          <a:p>
            <a:pPr marL="285750" indent="-285750">
              <a:buClr>
                <a:srgbClr val="30A3C6"/>
              </a:buClr>
              <a:buFont typeface="Courier New" charset="0"/>
              <a:buChar char="o"/>
            </a:pPr>
            <a:r>
              <a:rPr lang="en-US" sz="2000" dirty="0">
                <a:latin typeface="Baskerville" panose="02020502070401020303" pitchFamily="18" charset="0"/>
                <a:ea typeface="Baskerville" panose="02020502070401020303" pitchFamily="18" charset="0"/>
              </a:rPr>
              <a:t>Ventilation based on the principles of </a:t>
            </a:r>
            <a:br>
              <a:rPr lang="en-US" sz="2000" dirty="0">
                <a:latin typeface="Baskerville" panose="02020502070401020303" pitchFamily="18" charset="0"/>
                <a:ea typeface="Baskerville" panose="02020502070401020303" pitchFamily="18" charset="0"/>
              </a:rPr>
            </a:br>
            <a:r>
              <a:rPr lang="en-US" sz="2000" dirty="0">
                <a:latin typeface="Baskerville" panose="02020502070401020303" pitchFamily="18" charset="0"/>
                <a:ea typeface="Baskerville" panose="02020502070401020303" pitchFamily="18" charset="0"/>
              </a:rPr>
              <a:t>natural </a:t>
            </a:r>
            <a:r>
              <a:rPr lang="en-US" sz="2000" dirty="0" smtClean="0">
                <a:latin typeface="Baskerville" panose="02020502070401020303" pitchFamily="18" charset="0"/>
                <a:ea typeface="Baskerville" panose="02020502070401020303" pitchFamily="18" charset="0"/>
              </a:rPr>
              <a:t>circulation</a:t>
            </a:r>
            <a:endParaRPr lang="en-US" sz="2000" dirty="0">
              <a:latin typeface="Baskerville" panose="02020502070401020303" pitchFamily="18" charset="0"/>
              <a:ea typeface="Baskerville" panose="02020502070401020303" pitchFamily="18" charset="0"/>
            </a:endParaRPr>
          </a:p>
          <a:p>
            <a:pPr marL="285750" indent="-285750">
              <a:buClr>
                <a:srgbClr val="30A3C6"/>
              </a:buClr>
              <a:buFont typeface="Courier New" charset="0"/>
              <a:buChar char="o"/>
            </a:pPr>
            <a:r>
              <a:rPr lang="en-US" sz="2000" dirty="0">
                <a:latin typeface="Baskerville" panose="02020502070401020303" pitchFamily="18" charset="0"/>
                <a:ea typeface="Baskerville" panose="02020502070401020303" pitchFamily="18" charset="0"/>
              </a:rPr>
              <a:t>Green wall</a:t>
            </a:r>
          </a:p>
        </p:txBody>
      </p:sp>
      <p:sp>
        <p:nvSpPr>
          <p:cNvPr id="8" name="Rectangle 7">
            <a:extLst>
              <a:ext uri="{FF2B5EF4-FFF2-40B4-BE49-F238E27FC236}">
                <a16:creationId xmlns:a16="http://schemas.microsoft.com/office/drawing/2014/main" id="{0ED5A311-FBD0-D54F-92E7-485AA0CBB35F}"/>
              </a:ext>
            </a:extLst>
          </p:cNvPr>
          <p:cNvSpPr/>
          <p:nvPr/>
        </p:nvSpPr>
        <p:spPr>
          <a:xfrm>
            <a:off x="490114" y="4967778"/>
            <a:ext cx="4139506" cy="1015663"/>
          </a:xfrm>
          <a:prstGeom prst="rect">
            <a:avLst/>
          </a:prstGeom>
        </p:spPr>
        <p:txBody>
          <a:bodyPr wrap="square">
            <a:spAutoFit/>
          </a:bodyPr>
          <a:lstStyle/>
          <a:p>
            <a:pPr marL="285750" indent="-285750">
              <a:buClr>
                <a:srgbClr val="30A3C6"/>
              </a:buClr>
              <a:buFont typeface="Courier New" charset="0"/>
              <a:buChar char="o"/>
            </a:pPr>
            <a:r>
              <a:rPr lang="en-US" sz="2000" dirty="0">
                <a:latin typeface="Baskerville" panose="02020502070401020303" pitchFamily="18" charset="0"/>
                <a:ea typeface="Baskerville" panose="02020502070401020303" pitchFamily="18" charset="0"/>
              </a:rPr>
              <a:t>Constructed in the 1980s</a:t>
            </a:r>
          </a:p>
          <a:p>
            <a:pPr marL="285750" indent="-285750">
              <a:buClr>
                <a:srgbClr val="30A3C6"/>
              </a:buClr>
              <a:buFont typeface="Courier New" charset="0"/>
              <a:buChar char="o"/>
            </a:pPr>
            <a:r>
              <a:rPr lang="en-US" sz="2000" dirty="0">
                <a:latin typeface="Baskerville" panose="02020502070401020303" pitchFamily="18" charset="0"/>
                <a:ea typeface="Baskerville" panose="02020502070401020303" pitchFamily="18" charset="0"/>
              </a:rPr>
              <a:t>No ventilation system</a:t>
            </a:r>
          </a:p>
          <a:p>
            <a:pPr marL="285750" indent="-285750">
              <a:buClr>
                <a:srgbClr val="30A3C6"/>
              </a:buClr>
              <a:buFont typeface="Courier New" charset="0"/>
              <a:buChar char="o"/>
            </a:pPr>
            <a:endParaRPr lang="en-US" sz="2000" dirty="0">
              <a:latin typeface="Baskerville" panose="02020502070401020303" pitchFamily="18" charset="0"/>
              <a:ea typeface="Baskerville" panose="02020502070401020303" pitchFamily="18" charset="0"/>
            </a:endParaRPr>
          </a:p>
        </p:txBody>
      </p:sp>
      <p:sp>
        <p:nvSpPr>
          <p:cNvPr id="9" name="Right Arrow 8">
            <a:extLst>
              <a:ext uri="{FF2B5EF4-FFF2-40B4-BE49-F238E27FC236}">
                <a16:creationId xmlns:a16="http://schemas.microsoft.com/office/drawing/2014/main" id="{6B918E18-F04F-9946-84F3-887AADFD1F3D}"/>
              </a:ext>
            </a:extLst>
          </p:cNvPr>
          <p:cNvSpPr/>
          <p:nvPr/>
        </p:nvSpPr>
        <p:spPr>
          <a:xfrm>
            <a:off x="4971881" y="2950341"/>
            <a:ext cx="1512168" cy="936104"/>
          </a:xfrm>
          <a:prstGeom prst="rightArrow">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DIN Alternate Bold"/>
              <a:cs typeface="DIN Alternate Bold"/>
            </a:endParaRPr>
          </a:p>
        </p:txBody>
      </p:sp>
      <p:sp>
        <p:nvSpPr>
          <p:cNvPr id="2" name="Rectangle 1">
            <a:extLst>
              <a:ext uri="{FF2B5EF4-FFF2-40B4-BE49-F238E27FC236}">
                <a16:creationId xmlns:a16="http://schemas.microsoft.com/office/drawing/2014/main" id="{E2E9C5AF-8EBC-6F42-9187-F79EF7C2FFF0}"/>
              </a:ext>
            </a:extLst>
          </p:cNvPr>
          <p:cNvSpPr/>
          <p:nvPr/>
        </p:nvSpPr>
        <p:spPr>
          <a:xfrm>
            <a:off x="311520" y="1374536"/>
            <a:ext cx="11234485" cy="369332"/>
          </a:xfrm>
          <a:prstGeom prst="rect">
            <a:avLst/>
          </a:prstGeom>
        </p:spPr>
        <p:txBody>
          <a:bodyPr wrap="square">
            <a:spAutoFit/>
          </a:bodyPr>
          <a:lstStyle/>
          <a:p>
            <a:pPr marL="285750" indent="-285750">
              <a:buFont typeface="Arial" panose="020B0604020202020204" pitchFamily="34" charset="0"/>
              <a:buChar char="•"/>
            </a:pPr>
            <a:r>
              <a:rPr lang="en-US" dirty="0">
                <a:latin typeface="Baskerville" panose="02020502070401020303" pitchFamily="18" charset="0"/>
                <a:ea typeface="Baskerville" panose="02020502070401020303" pitchFamily="18" charset="0"/>
              </a:rPr>
              <a:t>Study to estimate the benefits of a move to healthy building by a real team of 1,400 employees</a:t>
            </a:r>
          </a:p>
        </p:txBody>
      </p:sp>
      <p:sp>
        <p:nvSpPr>
          <p:cNvPr id="10" name="Rectangle 9">
            <a:extLst>
              <a:ext uri="{FF2B5EF4-FFF2-40B4-BE49-F238E27FC236}">
                <a16:creationId xmlns:a16="http://schemas.microsoft.com/office/drawing/2014/main" id="{CAF8E453-9FD2-BD41-88EC-3430606D1010}"/>
              </a:ext>
            </a:extLst>
          </p:cNvPr>
          <p:cNvSpPr/>
          <p:nvPr/>
        </p:nvSpPr>
        <p:spPr>
          <a:xfrm>
            <a:off x="3360135" y="6025120"/>
            <a:ext cx="8921075" cy="738664"/>
          </a:xfrm>
          <a:prstGeom prst="rect">
            <a:avLst/>
          </a:prstGeom>
        </p:spPr>
        <p:txBody>
          <a:bodyPr wrap="square">
            <a:spAutoFit/>
          </a:bodyPr>
          <a:lstStyle/>
          <a:p>
            <a:r>
              <a:rPr lang="en-US" sz="1400" b="0" i="0" u="none" strike="noStrike" dirty="0">
                <a:solidFill>
                  <a:schemeClr val="bg1">
                    <a:lumMod val="50000"/>
                  </a:schemeClr>
                </a:solidFill>
                <a:effectLst/>
                <a:latin typeface="Baskerville" panose="02020502070401020303" pitchFamily="18" charset="0"/>
                <a:ea typeface="Baskerville" panose="02020502070401020303" pitchFamily="18" charset="0"/>
              </a:rPr>
              <a:t>Source: Palacios J, Eichholtz P, </a:t>
            </a:r>
            <a:r>
              <a:rPr lang="en-US" sz="1400" b="0" i="0" u="none" strike="noStrike" dirty="0" err="1">
                <a:solidFill>
                  <a:schemeClr val="bg1">
                    <a:lumMod val="50000"/>
                  </a:schemeClr>
                </a:solidFill>
                <a:effectLst/>
                <a:latin typeface="Baskerville" panose="02020502070401020303" pitchFamily="18" charset="0"/>
                <a:ea typeface="Baskerville" panose="02020502070401020303" pitchFamily="18" charset="0"/>
              </a:rPr>
              <a:t>Kok</a:t>
            </a:r>
            <a:r>
              <a:rPr lang="en-US" sz="1400" b="0" i="0" u="none" strike="noStrike" dirty="0">
                <a:solidFill>
                  <a:schemeClr val="bg1">
                    <a:lumMod val="50000"/>
                  </a:schemeClr>
                </a:solidFill>
                <a:effectLst/>
                <a:latin typeface="Baskerville" panose="02020502070401020303" pitchFamily="18" charset="0"/>
                <a:ea typeface="Baskerville" panose="02020502070401020303" pitchFamily="18" charset="0"/>
              </a:rPr>
              <a:t> N (2020) Moving to productivity: The benefits of healthy buildings. </a:t>
            </a:r>
            <a:r>
              <a:rPr lang="en-US" sz="1400" b="0" i="0" u="none" strike="noStrike" dirty="0" err="1">
                <a:solidFill>
                  <a:schemeClr val="bg1">
                    <a:lumMod val="50000"/>
                  </a:schemeClr>
                </a:solidFill>
                <a:effectLst/>
                <a:latin typeface="Baskerville" panose="02020502070401020303" pitchFamily="18" charset="0"/>
                <a:ea typeface="Baskerville" panose="02020502070401020303" pitchFamily="18" charset="0"/>
              </a:rPr>
              <a:t>PLoS</a:t>
            </a:r>
            <a:r>
              <a:rPr lang="en-US" sz="1400" b="0" i="0" u="none" strike="noStrike" dirty="0">
                <a:solidFill>
                  <a:schemeClr val="bg1">
                    <a:lumMod val="50000"/>
                  </a:schemeClr>
                </a:solidFill>
                <a:effectLst/>
                <a:latin typeface="Baskerville" panose="02020502070401020303" pitchFamily="18" charset="0"/>
                <a:ea typeface="Baskerville" panose="02020502070401020303" pitchFamily="18" charset="0"/>
              </a:rPr>
              <a:t> ONE 15(8): e0236029. </a:t>
            </a:r>
            <a:r>
              <a:rPr lang="en-US" sz="1400" b="0" i="0" u="none" strike="noStrike" dirty="0">
                <a:solidFill>
                  <a:schemeClr val="bg1">
                    <a:lumMod val="50000"/>
                  </a:schemeClr>
                </a:solidFill>
                <a:effectLst/>
                <a:latin typeface="Baskerville" panose="02020502070401020303" pitchFamily="18" charset="0"/>
                <a:ea typeface="Baskerville" panose="02020502070401020303" pitchFamily="18" charset="0"/>
                <a:hlinkClick r:id="rId5"/>
              </a:rPr>
              <a:t>https://</a:t>
            </a:r>
            <a:r>
              <a:rPr lang="en-US" sz="1400" b="0" i="0" u="none" strike="noStrike" dirty="0" smtClean="0">
                <a:solidFill>
                  <a:schemeClr val="bg1">
                    <a:lumMod val="50000"/>
                  </a:schemeClr>
                </a:solidFill>
                <a:effectLst/>
                <a:latin typeface="Baskerville" panose="02020502070401020303" pitchFamily="18" charset="0"/>
                <a:ea typeface="Baskerville" panose="02020502070401020303" pitchFamily="18" charset="0"/>
                <a:hlinkClick r:id="rId5"/>
              </a:rPr>
              <a:t>doi.org/10.1371/journal.pone.0236029</a:t>
            </a:r>
            <a:r>
              <a:rPr lang="en-US" sz="1400" dirty="0">
                <a:solidFill>
                  <a:schemeClr val="bg1">
                    <a:lumMod val="50000"/>
                  </a:schemeClr>
                </a:solidFill>
                <a:latin typeface="Baskerville" panose="02020502070401020303" pitchFamily="18" charset="0"/>
                <a:ea typeface="Baskerville" panose="02020502070401020303" pitchFamily="18" charset="0"/>
              </a:rPr>
              <a:t>. </a:t>
            </a:r>
            <a:r>
              <a:rPr lang="en-US" sz="1400" dirty="0" smtClean="0">
                <a:solidFill>
                  <a:schemeClr val="bg1">
                    <a:lumMod val="50000"/>
                  </a:schemeClr>
                </a:solidFill>
                <a:latin typeface="Baskerville" panose="02020502070401020303" pitchFamily="18" charset="0"/>
                <a:ea typeface="Baskerville" panose="02020502070401020303" pitchFamily="18" charset="0"/>
              </a:rPr>
              <a:t>Photos © </a:t>
            </a:r>
            <a:r>
              <a:rPr lang="en-US" sz="1400" dirty="0">
                <a:solidFill>
                  <a:schemeClr val="bg1">
                    <a:lumMod val="50000"/>
                  </a:schemeClr>
                </a:solidFill>
                <a:latin typeface="Baskerville" panose="02020502070401020303" pitchFamily="18" charset="0"/>
                <a:ea typeface="Baskerville" panose="02020502070401020303" pitchFamily="18" charset="0"/>
              </a:rPr>
              <a:t>source unknown. All rights reserved. This content is excluded from our Creative Commons license. For more information, see </a:t>
            </a:r>
            <a:r>
              <a:rPr lang="en-US" sz="1400" dirty="0">
                <a:solidFill>
                  <a:schemeClr val="bg1">
                    <a:lumMod val="50000"/>
                  </a:schemeClr>
                </a:solidFill>
                <a:latin typeface="Baskerville" panose="02020502070401020303" pitchFamily="18" charset="0"/>
                <a:ea typeface="Baskerville" panose="02020502070401020303" pitchFamily="18" charset="0"/>
                <a:hlinkClick r:id="rId6"/>
              </a:rPr>
              <a:t>https://ocw.mit.edu/help/faq-fair-use</a:t>
            </a:r>
            <a:r>
              <a:rPr lang="en-US" sz="1400" dirty="0" smtClean="0">
                <a:solidFill>
                  <a:schemeClr val="bg1">
                    <a:lumMod val="50000"/>
                  </a:schemeClr>
                </a:solidFill>
                <a:latin typeface="Baskerville" panose="02020502070401020303" pitchFamily="18" charset="0"/>
                <a:ea typeface="Baskerville" panose="02020502070401020303" pitchFamily="18" charset="0"/>
                <a:hlinkClick r:id="rId6"/>
              </a:rPr>
              <a:t>/</a:t>
            </a:r>
            <a:r>
              <a:rPr lang="en-US" sz="1400" dirty="0" smtClean="0">
                <a:solidFill>
                  <a:schemeClr val="bg1">
                    <a:lumMod val="50000"/>
                  </a:schemeClr>
                </a:solidFill>
                <a:latin typeface="Baskerville" panose="02020502070401020303" pitchFamily="18" charset="0"/>
                <a:ea typeface="Baskerville" panose="02020502070401020303" pitchFamily="18" charset="0"/>
              </a:rPr>
              <a:t>.</a:t>
            </a:r>
            <a:endParaRPr lang="en-US" sz="1400" dirty="0">
              <a:solidFill>
                <a:schemeClr val="bg1">
                  <a:lumMod val="50000"/>
                </a:schemeClr>
              </a:solidFill>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17250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9" y="254948"/>
            <a:ext cx="11724158" cy="763588"/>
          </a:xfrm>
          <a:prstGeom prst="rect">
            <a:avLst/>
          </a:prstGeom>
        </p:spPr>
        <p:txBody>
          <a:bodyPr spcFirstLastPara="1" vert="horz" wrap="square" lIns="121900" tIns="121900" rIns="121900" bIns="121900" rtlCol="0" anchor="t" anchorCtr="0">
            <a:noAutofit/>
          </a:bodyPr>
          <a:lstStyle/>
          <a:p>
            <a:r>
              <a:rPr lang="en-US" sz="4800" dirty="0">
                <a:solidFill>
                  <a:srgbClr val="1B4453"/>
                </a:solidFill>
                <a:latin typeface="Baskerville" panose="02020502070401020303"/>
              </a:rPr>
              <a:t>Estimating Building Impacts on Health</a:t>
            </a:r>
            <a:br>
              <a:rPr lang="en-US" sz="4800" dirty="0">
                <a:solidFill>
                  <a:srgbClr val="1B4453"/>
                </a:solidFill>
                <a:latin typeface="Baskerville" panose="02020502070401020303"/>
              </a:rPr>
            </a:br>
            <a:endParaRPr lang="en-US" sz="4800" dirty="0">
              <a:solidFill>
                <a:srgbClr val="1B4453"/>
              </a:solidFill>
              <a:latin typeface="Baskerville" panose="02020502070401020303"/>
            </a:endParaRPr>
          </a:p>
        </p:txBody>
      </p:sp>
      <p:sp>
        <p:nvSpPr>
          <p:cNvPr id="24" name="Rectangle 23">
            <a:extLst>
              <a:ext uri="{FF2B5EF4-FFF2-40B4-BE49-F238E27FC236}">
                <a16:creationId xmlns:a16="http://schemas.microsoft.com/office/drawing/2014/main" id="{5DA3F243-3C72-AA43-951A-369919BCD521}"/>
              </a:ext>
            </a:extLst>
          </p:cNvPr>
          <p:cNvSpPr/>
          <p:nvPr/>
        </p:nvSpPr>
        <p:spPr>
          <a:xfrm>
            <a:off x="3270925" y="6341442"/>
            <a:ext cx="8921075" cy="523220"/>
          </a:xfrm>
          <a:prstGeom prst="rect">
            <a:avLst/>
          </a:prstGeom>
        </p:spPr>
        <p:txBody>
          <a:bodyPr wrap="square">
            <a:spAutoFit/>
          </a:bodyPr>
          <a:lstStyle/>
          <a:p>
            <a:r>
              <a:rPr lang="en-US" sz="1400" b="0" i="0" u="none" strike="noStrike" dirty="0">
                <a:solidFill>
                  <a:schemeClr val="bg1">
                    <a:lumMod val="50000"/>
                  </a:schemeClr>
                </a:solidFill>
                <a:effectLst/>
                <a:latin typeface="Baskerville" panose="02020502070401020303" pitchFamily="18" charset="0"/>
                <a:ea typeface="Baskerville" panose="02020502070401020303" pitchFamily="18" charset="0"/>
              </a:rPr>
              <a:t>Source: Palacios J, Eichholtz P, </a:t>
            </a:r>
            <a:r>
              <a:rPr lang="en-US" sz="1400" b="0" i="0" u="none" strike="noStrike" dirty="0" err="1">
                <a:solidFill>
                  <a:schemeClr val="bg1">
                    <a:lumMod val="50000"/>
                  </a:schemeClr>
                </a:solidFill>
                <a:effectLst/>
                <a:latin typeface="Baskerville" panose="02020502070401020303" pitchFamily="18" charset="0"/>
                <a:ea typeface="Baskerville" panose="02020502070401020303" pitchFamily="18" charset="0"/>
              </a:rPr>
              <a:t>Kok</a:t>
            </a:r>
            <a:r>
              <a:rPr lang="en-US" sz="1400" b="0" i="0" u="none" strike="noStrike" dirty="0">
                <a:solidFill>
                  <a:schemeClr val="bg1">
                    <a:lumMod val="50000"/>
                  </a:schemeClr>
                </a:solidFill>
                <a:effectLst/>
                <a:latin typeface="Baskerville" panose="02020502070401020303" pitchFamily="18" charset="0"/>
                <a:ea typeface="Baskerville" panose="02020502070401020303" pitchFamily="18" charset="0"/>
              </a:rPr>
              <a:t> N (2020) Moving to productivity: The benefits of healthy buildings. </a:t>
            </a:r>
            <a:r>
              <a:rPr lang="en-US" sz="1400" b="0" i="0" u="none" strike="noStrike" dirty="0" err="1">
                <a:solidFill>
                  <a:schemeClr val="bg1">
                    <a:lumMod val="50000"/>
                  </a:schemeClr>
                </a:solidFill>
                <a:effectLst/>
                <a:latin typeface="Baskerville" panose="02020502070401020303" pitchFamily="18" charset="0"/>
                <a:ea typeface="Baskerville" panose="02020502070401020303" pitchFamily="18" charset="0"/>
              </a:rPr>
              <a:t>PLoS</a:t>
            </a:r>
            <a:r>
              <a:rPr lang="en-US" sz="1400" b="0" i="0" u="none" strike="noStrike" dirty="0">
                <a:solidFill>
                  <a:schemeClr val="bg1">
                    <a:lumMod val="50000"/>
                  </a:schemeClr>
                </a:solidFill>
                <a:effectLst/>
                <a:latin typeface="Baskerville" panose="02020502070401020303" pitchFamily="18" charset="0"/>
                <a:ea typeface="Baskerville" panose="02020502070401020303" pitchFamily="18" charset="0"/>
              </a:rPr>
              <a:t> ONE 15(8): e0236029. https://</a:t>
            </a:r>
            <a:r>
              <a:rPr lang="en-US" sz="1400" b="0" i="0" u="none" strike="noStrike" dirty="0" err="1">
                <a:solidFill>
                  <a:schemeClr val="bg1">
                    <a:lumMod val="50000"/>
                  </a:schemeClr>
                </a:solidFill>
                <a:effectLst/>
                <a:latin typeface="Baskerville" panose="02020502070401020303" pitchFamily="18" charset="0"/>
                <a:ea typeface="Baskerville" panose="02020502070401020303" pitchFamily="18" charset="0"/>
              </a:rPr>
              <a:t>doi.org</a:t>
            </a:r>
            <a:r>
              <a:rPr lang="en-US" sz="1400" b="0" i="0" u="none" strike="noStrike" dirty="0">
                <a:solidFill>
                  <a:schemeClr val="bg1">
                    <a:lumMod val="50000"/>
                  </a:schemeClr>
                </a:solidFill>
                <a:effectLst/>
                <a:latin typeface="Baskerville" panose="02020502070401020303" pitchFamily="18" charset="0"/>
                <a:ea typeface="Baskerville" panose="02020502070401020303" pitchFamily="18" charset="0"/>
              </a:rPr>
              <a:t>/10.1371/journal.pone.0236029</a:t>
            </a:r>
            <a:endParaRPr lang="en-US" sz="1400" dirty="0">
              <a:solidFill>
                <a:schemeClr val="bg1">
                  <a:lumMod val="50000"/>
                </a:schemeClr>
              </a:solidFill>
              <a:latin typeface="Baskerville" panose="02020502070401020303" pitchFamily="18" charset="0"/>
              <a:ea typeface="Baskerville" panose="02020502070401020303" pitchFamily="18" charset="0"/>
            </a:endParaRPr>
          </a:p>
        </p:txBody>
      </p:sp>
      <p:pic>
        <p:nvPicPr>
          <p:cNvPr id="7" name="Picture 6">
            <a:extLst>
              <a:ext uri="{FF2B5EF4-FFF2-40B4-BE49-F238E27FC236}">
                <a16:creationId xmlns:a16="http://schemas.microsoft.com/office/drawing/2014/main" id="{579D673C-3ACA-5441-8B35-6B57145CFAF2}"/>
              </a:ext>
            </a:extLst>
          </p:cNvPr>
          <p:cNvPicPr>
            <a:picLocks noChangeAspect="1"/>
          </p:cNvPicPr>
          <p:nvPr/>
        </p:nvPicPr>
        <p:blipFill rotWithShape="1">
          <a:blip r:embed="rId3"/>
          <a:srcRect t="29266"/>
          <a:stretch/>
        </p:blipFill>
        <p:spPr>
          <a:xfrm>
            <a:off x="11008" y="1138172"/>
            <a:ext cx="12192000" cy="4581656"/>
          </a:xfrm>
          <a:prstGeom prst="rect">
            <a:avLst/>
          </a:prstGeom>
        </p:spPr>
      </p:pic>
    </p:spTree>
    <p:extLst>
      <p:ext uri="{BB962C8B-B14F-4D97-AF65-F5344CB8AC3E}">
        <p14:creationId xmlns:p14="http://schemas.microsoft.com/office/powerpoint/2010/main" val="42365566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9" y="254948"/>
            <a:ext cx="11724158" cy="763588"/>
          </a:xfrm>
          <a:prstGeom prst="rect">
            <a:avLst/>
          </a:prstGeom>
        </p:spPr>
        <p:txBody>
          <a:bodyPr spcFirstLastPara="1" vert="horz" wrap="square" lIns="121900" tIns="121900" rIns="121900" bIns="121900" rtlCol="0" anchor="t" anchorCtr="0">
            <a:noAutofit/>
          </a:bodyPr>
          <a:lstStyle/>
          <a:p>
            <a:r>
              <a:rPr lang="en-US" sz="4800" dirty="0">
                <a:solidFill>
                  <a:srgbClr val="1B4453"/>
                </a:solidFill>
                <a:latin typeface="Baskerville" panose="02020502070401020303"/>
              </a:rPr>
              <a:t>Estimating Building Impacts on Health</a:t>
            </a:r>
            <a:br>
              <a:rPr lang="en-US" sz="4800" dirty="0">
                <a:solidFill>
                  <a:srgbClr val="1B4453"/>
                </a:solidFill>
                <a:latin typeface="Baskerville" panose="02020502070401020303"/>
              </a:rPr>
            </a:br>
            <a:endParaRPr lang="en-US" sz="4800" dirty="0">
              <a:solidFill>
                <a:srgbClr val="1B4453"/>
              </a:solidFill>
              <a:latin typeface="Baskerville" panose="02020502070401020303"/>
            </a:endParaRPr>
          </a:p>
        </p:txBody>
      </p:sp>
      <p:graphicFrame>
        <p:nvGraphicFramePr>
          <p:cNvPr id="21" name="Content Placeholder 15">
            <a:extLst>
              <a:ext uri="{FF2B5EF4-FFF2-40B4-BE49-F238E27FC236}">
                <a16:creationId xmlns:a16="http://schemas.microsoft.com/office/drawing/2014/main" id="{73D27FA9-20D6-4F45-9037-EC75A98951C4}"/>
              </a:ext>
            </a:extLst>
          </p:cNvPr>
          <p:cNvGraphicFramePr>
            <a:graphicFrameLocks/>
          </p:cNvGraphicFramePr>
          <p:nvPr>
            <p:extLst>
              <p:ext uri="{D42A27DB-BD31-4B8C-83A1-F6EECF244321}">
                <p14:modId xmlns:p14="http://schemas.microsoft.com/office/powerpoint/2010/main" val="815739556"/>
              </p:ext>
            </p:extLst>
          </p:nvPr>
        </p:nvGraphicFramePr>
        <p:xfrm>
          <a:off x="485159" y="1500377"/>
          <a:ext cx="10774244" cy="4955013"/>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a:extLst>
              <a:ext uri="{FF2B5EF4-FFF2-40B4-BE49-F238E27FC236}">
                <a16:creationId xmlns:a16="http://schemas.microsoft.com/office/drawing/2014/main" id="{79E374E1-AE79-444E-ACF5-C48090D3515D}"/>
              </a:ext>
            </a:extLst>
          </p:cNvPr>
          <p:cNvSpPr txBox="1"/>
          <p:nvPr/>
        </p:nvSpPr>
        <p:spPr>
          <a:xfrm>
            <a:off x="3234556" y="1269544"/>
            <a:ext cx="1817637" cy="461665"/>
          </a:xfrm>
          <a:prstGeom prst="rect">
            <a:avLst/>
          </a:prstGeom>
          <a:noFill/>
        </p:spPr>
        <p:txBody>
          <a:bodyPr wrap="square" rtlCol="0">
            <a:spAutoFit/>
          </a:bodyPr>
          <a:lstStyle/>
          <a:p>
            <a:r>
              <a:rPr lang="en-US" sz="2400" dirty="0">
                <a:solidFill>
                  <a:srgbClr val="C00000"/>
                </a:solidFill>
                <a:latin typeface="Baskerville" panose="02020502070401020303" pitchFamily="18" charset="0"/>
                <a:ea typeface="Baskerville" panose="02020502070401020303" pitchFamily="18" charset="0"/>
              </a:rPr>
              <a:t>Moving date</a:t>
            </a:r>
          </a:p>
        </p:txBody>
      </p:sp>
      <p:cxnSp>
        <p:nvCxnSpPr>
          <p:cNvPr id="23" name="Straight Connector 22">
            <a:extLst>
              <a:ext uri="{FF2B5EF4-FFF2-40B4-BE49-F238E27FC236}">
                <a16:creationId xmlns:a16="http://schemas.microsoft.com/office/drawing/2014/main" id="{063E15D4-A706-B744-93B6-9DD033E87A3C}"/>
              </a:ext>
            </a:extLst>
          </p:cNvPr>
          <p:cNvCxnSpPr/>
          <p:nvPr/>
        </p:nvCxnSpPr>
        <p:spPr>
          <a:xfrm>
            <a:off x="4143375" y="1785938"/>
            <a:ext cx="0" cy="3957637"/>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DA3F243-3C72-AA43-951A-369919BCD521}"/>
              </a:ext>
            </a:extLst>
          </p:cNvPr>
          <p:cNvSpPr/>
          <p:nvPr/>
        </p:nvSpPr>
        <p:spPr>
          <a:xfrm>
            <a:off x="3270925" y="6341442"/>
            <a:ext cx="8921075" cy="523220"/>
          </a:xfrm>
          <a:prstGeom prst="rect">
            <a:avLst/>
          </a:prstGeom>
        </p:spPr>
        <p:txBody>
          <a:bodyPr wrap="square">
            <a:spAutoFit/>
          </a:bodyPr>
          <a:lstStyle/>
          <a:p>
            <a:r>
              <a:rPr lang="en-US" sz="1400" b="0" i="0" u="none" strike="noStrike" dirty="0">
                <a:solidFill>
                  <a:schemeClr val="bg1">
                    <a:lumMod val="50000"/>
                  </a:schemeClr>
                </a:solidFill>
                <a:effectLst/>
                <a:latin typeface="Baskerville" panose="02020502070401020303" pitchFamily="18" charset="0"/>
                <a:ea typeface="Baskerville" panose="02020502070401020303" pitchFamily="18" charset="0"/>
              </a:rPr>
              <a:t>Source: Palacios J, Eichholtz P, </a:t>
            </a:r>
            <a:r>
              <a:rPr lang="en-US" sz="1400" b="0" i="0" u="none" strike="noStrike" dirty="0" err="1">
                <a:solidFill>
                  <a:schemeClr val="bg1">
                    <a:lumMod val="50000"/>
                  </a:schemeClr>
                </a:solidFill>
                <a:effectLst/>
                <a:latin typeface="Baskerville" panose="02020502070401020303" pitchFamily="18" charset="0"/>
                <a:ea typeface="Baskerville" panose="02020502070401020303" pitchFamily="18" charset="0"/>
              </a:rPr>
              <a:t>Kok</a:t>
            </a:r>
            <a:r>
              <a:rPr lang="en-US" sz="1400" b="0" i="0" u="none" strike="noStrike" dirty="0">
                <a:solidFill>
                  <a:schemeClr val="bg1">
                    <a:lumMod val="50000"/>
                  </a:schemeClr>
                </a:solidFill>
                <a:effectLst/>
                <a:latin typeface="Baskerville" panose="02020502070401020303" pitchFamily="18" charset="0"/>
                <a:ea typeface="Baskerville" panose="02020502070401020303" pitchFamily="18" charset="0"/>
              </a:rPr>
              <a:t> N (2020) Moving to productivity: The benefits of healthy buildings. </a:t>
            </a:r>
            <a:r>
              <a:rPr lang="en-US" sz="1400" b="0" i="0" u="none" strike="noStrike" dirty="0" err="1">
                <a:solidFill>
                  <a:schemeClr val="bg1">
                    <a:lumMod val="50000"/>
                  </a:schemeClr>
                </a:solidFill>
                <a:effectLst/>
                <a:latin typeface="Baskerville" panose="02020502070401020303" pitchFamily="18" charset="0"/>
                <a:ea typeface="Baskerville" panose="02020502070401020303" pitchFamily="18" charset="0"/>
              </a:rPr>
              <a:t>PLoS</a:t>
            </a:r>
            <a:r>
              <a:rPr lang="en-US" sz="1400" b="0" i="0" u="none" strike="noStrike" dirty="0">
                <a:solidFill>
                  <a:schemeClr val="bg1">
                    <a:lumMod val="50000"/>
                  </a:schemeClr>
                </a:solidFill>
                <a:effectLst/>
                <a:latin typeface="Baskerville" panose="02020502070401020303" pitchFamily="18" charset="0"/>
                <a:ea typeface="Baskerville" panose="02020502070401020303" pitchFamily="18" charset="0"/>
              </a:rPr>
              <a:t> ONE 15(8): e0236029. https://</a:t>
            </a:r>
            <a:r>
              <a:rPr lang="en-US" sz="1400" b="0" i="0" u="none" strike="noStrike" dirty="0" err="1">
                <a:solidFill>
                  <a:schemeClr val="bg1">
                    <a:lumMod val="50000"/>
                  </a:schemeClr>
                </a:solidFill>
                <a:effectLst/>
                <a:latin typeface="Baskerville" panose="02020502070401020303" pitchFamily="18" charset="0"/>
                <a:ea typeface="Baskerville" panose="02020502070401020303" pitchFamily="18" charset="0"/>
              </a:rPr>
              <a:t>doi.org</a:t>
            </a:r>
            <a:r>
              <a:rPr lang="en-US" sz="1400" b="0" i="0" u="none" strike="noStrike" dirty="0">
                <a:solidFill>
                  <a:schemeClr val="bg1">
                    <a:lumMod val="50000"/>
                  </a:schemeClr>
                </a:solidFill>
                <a:effectLst/>
                <a:latin typeface="Baskerville" panose="02020502070401020303" pitchFamily="18" charset="0"/>
                <a:ea typeface="Baskerville" panose="02020502070401020303" pitchFamily="18" charset="0"/>
              </a:rPr>
              <a:t>/10.1371/journal.pone.0236029</a:t>
            </a:r>
            <a:endParaRPr lang="en-US" sz="1400" dirty="0">
              <a:solidFill>
                <a:schemeClr val="bg1">
                  <a:lumMod val="50000"/>
                </a:schemeClr>
              </a:solidFill>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14039469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200E9D6-306B-BEF5-29CE-E9E6868AF90F}"/>
              </a:ext>
            </a:extLst>
          </p:cNvPr>
          <p:cNvSpPr txBox="1"/>
          <p:nvPr/>
        </p:nvSpPr>
        <p:spPr>
          <a:xfrm>
            <a:off x="306003" y="164506"/>
            <a:ext cx="11945253" cy="830997"/>
          </a:xfrm>
          <a:prstGeom prst="rect">
            <a:avLst/>
          </a:prstGeom>
          <a:noFill/>
        </p:spPr>
        <p:txBody>
          <a:bodyPr wrap="square">
            <a:spAutoFit/>
          </a:bodyPr>
          <a:lstStyle/>
          <a:p>
            <a:r>
              <a:rPr lang="en-US" sz="4800" dirty="0">
                <a:solidFill>
                  <a:srgbClr val="1B4453"/>
                </a:solidFill>
                <a:latin typeface="Baskerville" panose="02020502070401020303"/>
                <a:ea typeface="+mj-ea"/>
                <a:cs typeface="+mj-cs"/>
              </a:rPr>
              <a:t>Cost-Benefit Analysis</a:t>
            </a:r>
          </a:p>
        </p:txBody>
      </p:sp>
      <p:pic>
        <p:nvPicPr>
          <p:cNvPr id="6" name="Picture 5">
            <a:extLst>
              <a:ext uri="{FF2B5EF4-FFF2-40B4-BE49-F238E27FC236}">
                <a16:creationId xmlns:a16="http://schemas.microsoft.com/office/drawing/2014/main" id="{C2C405C7-62F9-701A-0052-848067FC9176}"/>
              </a:ext>
            </a:extLst>
          </p:cNvPr>
          <p:cNvPicPr>
            <a:picLocks noChangeAspect="1"/>
          </p:cNvPicPr>
          <p:nvPr/>
        </p:nvPicPr>
        <p:blipFill>
          <a:blip r:embed="rId3"/>
          <a:stretch>
            <a:fillRect/>
          </a:stretch>
        </p:blipFill>
        <p:spPr>
          <a:xfrm>
            <a:off x="7985549" y="3207980"/>
            <a:ext cx="3619527" cy="2039871"/>
          </a:xfrm>
          <a:prstGeom prst="rect">
            <a:avLst/>
          </a:prstGeom>
        </p:spPr>
      </p:pic>
      <p:sp>
        <p:nvSpPr>
          <p:cNvPr id="8" name="TextBox 7">
            <a:extLst>
              <a:ext uri="{FF2B5EF4-FFF2-40B4-BE49-F238E27FC236}">
                <a16:creationId xmlns:a16="http://schemas.microsoft.com/office/drawing/2014/main" id="{76014568-D145-B651-DC3F-FA31FA41098C}"/>
              </a:ext>
            </a:extLst>
          </p:cNvPr>
          <p:cNvSpPr txBox="1"/>
          <p:nvPr/>
        </p:nvSpPr>
        <p:spPr>
          <a:xfrm>
            <a:off x="7565569" y="2292952"/>
            <a:ext cx="4039507"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r"/>
            <a:r>
              <a:rPr lang="en-US" u="sng" dirty="0">
                <a:effectLst/>
                <a:latin typeface="Baskerville" panose="02020502070401020303" pitchFamily="18" charset="0"/>
                <a:ea typeface="Baskerville" panose="02020502070401020303" pitchFamily="18" charset="0"/>
              </a:rPr>
              <a:t>Extra costs</a:t>
            </a:r>
            <a:r>
              <a:rPr lang="en-US" dirty="0">
                <a:effectLst/>
                <a:latin typeface="Baskerville" panose="02020502070401020303" pitchFamily="18" charset="0"/>
                <a:ea typeface="Baskerville" panose="02020502070401020303" pitchFamily="18" charset="0"/>
              </a:rPr>
              <a:t> for sustainable attributes</a:t>
            </a:r>
          </a:p>
          <a:p>
            <a:pPr algn="r"/>
            <a:r>
              <a:rPr lang="en-US" dirty="0">
                <a:latin typeface="Baskerville" panose="02020502070401020303" pitchFamily="18" charset="0"/>
                <a:ea typeface="Baskerville" panose="02020502070401020303" pitchFamily="18" charset="0"/>
              </a:rPr>
              <a:t>(green + healthy): </a:t>
            </a:r>
            <a:r>
              <a:rPr lang="en-US" dirty="0">
                <a:effectLst/>
                <a:latin typeface="Baskerville" panose="02020502070401020303" pitchFamily="18" charset="0"/>
                <a:ea typeface="Baskerville" panose="02020502070401020303" pitchFamily="18" charset="0"/>
              </a:rPr>
              <a:t> </a:t>
            </a:r>
          </a:p>
        </p:txBody>
      </p:sp>
      <p:sp>
        <p:nvSpPr>
          <p:cNvPr id="11" name="TextBox 10">
            <a:extLst>
              <a:ext uri="{FF2B5EF4-FFF2-40B4-BE49-F238E27FC236}">
                <a16:creationId xmlns:a16="http://schemas.microsoft.com/office/drawing/2014/main" id="{731F4099-8306-FE4F-588F-BB39D589207F}"/>
              </a:ext>
            </a:extLst>
          </p:cNvPr>
          <p:cNvSpPr txBox="1"/>
          <p:nvPr/>
        </p:nvSpPr>
        <p:spPr>
          <a:xfrm>
            <a:off x="306003" y="2202934"/>
            <a:ext cx="3022302" cy="646331"/>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US" dirty="0">
                <a:effectLst/>
                <a:latin typeface="Baskerville" panose="02020502070401020303" pitchFamily="18" charset="0"/>
                <a:ea typeface="Baskerville" panose="02020502070401020303" pitchFamily="18" charset="0"/>
              </a:rPr>
              <a:t>Marginal benefit in building</a:t>
            </a:r>
          </a:p>
          <a:p>
            <a:pPr algn="ctr"/>
            <a:r>
              <a:rPr lang="en-US" dirty="0">
                <a:effectLst/>
                <a:latin typeface="Baskerville" panose="02020502070401020303" pitchFamily="18" charset="0"/>
                <a:ea typeface="Baskerville" panose="02020502070401020303" pitchFamily="18" charset="0"/>
              </a:rPr>
              <a:t>management and exploitation</a:t>
            </a:r>
            <a:endParaRPr lang="en-US" dirty="0">
              <a:latin typeface="Baskerville" panose="02020502070401020303" pitchFamily="18" charset="0"/>
              <a:ea typeface="Baskerville" panose="02020502070401020303" pitchFamily="18" charset="0"/>
            </a:endParaRPr>
          </a:p>
        </p:txBody>
      </p:sp>
      <p:sp>
        <p:nvSpPr>
          <p:cNvPr id="13" name="TextBox 12">
            <a:extLst>
              <a:ext uri="{FF2B5EF4-FFF2-40B4-BE49-F238E27FC236}">
                <a16:creationId xmlns:a16="http://schemas.microsoft.com/office/drawing/2014/main" id="{B668F66C-2846-D3D9-100B-E6C4079153A6}"/>
              </a:ext>
            </a:extLst>
          </p:cNvPr>
          <p:cNvSpPr txBox="1"/>
          <p:nvPr/>
        </p:nvSpPr>
        <p:spPr>
          <a:xfrm>
            <a:off x="4336142" y="2292647"/>
            <a:ext cx="2576285" cy="646331"/>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dirty="0">
                <a:latin typeface="Baskerville" panose="02020502070401020303" pitchFamily="18" charset="0"/>
                <a:ea typeface="Baskerville" panose="02020502070401020303" pitchFamily="18" charset="0"/>
              </a:rPr>
              <a:t>Marginal benefit in sick</a:t>
            </a:r>
          </a:p>
          <a:p>
            <a:pPr algn="ctr"/>
            <a:r>
              <a:rPr lang="en-US" dirty="0">
                <a:latin typeface="Baskerville" panose="02020502070401020303" pitchFamily="18" charset="0"/>
                <a:ea typeface="Baskerville" panose="02020502070401020303" pitchFamily="18" charset="0"/>
              </a:rPr>
              <a:t>leave reduction:</a:t>
            </a:r>
          </a:p>
        </p:txBody>
      </p:sp>
      <p:sp>
        <p:nvSpPr>
          <p:cNvPr id="15" name="TextBox 14">
            <a:extLst>
              <a:ext uri="{FF2B5EF4-FFF2-40B4-BE49-F238E27FC236}">
                <a16:creationId xmlns:a16="http://schemas.microsoft.com/office/drawing/2014/main" id="{858335B5-3259-A1AB-8C8C-96D94C475724}"/>
              </a:ext>
            </a:extLst>
          </p:cNvPr>
          <p:cNvSpPr txBox="1"/>
          <p:nvPr/>
        </p:nvSpPr>
        <p:spPr>
          <a:xfrm>
            <a:off x="1074949" y="3824070"/>
            <a:ext cx="1451429" cy="369332"/>
          </a:xfrm>
          <a:prstGeom prst="rect">
            <a:avLst/>
          </a:prstGeom>
          <a:solidFill>
            <a:srgbClr val="C00000">
              <a:alpha val="34803"/>
            </a:srgbClr>
          </a:solidFill>
        </p:spPr>
        <p:txBody>
          <a:bodyPr wrap="square">
            <a:spAutoFit/>
          </a:bodyPr>
          <a:lstStyle/>
          <a:p>
            <a:pPr algn="ctr"/>
            <a:r>
              <a:rPr lang="en-US" dirty="0">
                <a:effectLst/>
                <a:latin typeface="Baskerville" panose="02020502070401020303" pitchFamily="18" charset="0"/>
                <a:ea typeface="Baskerville" panose="02020502070401020303" pitchFamily="18" charset="0"/>
              </a:rPr>
              <a:t>€17 million</a:t>
            </a:r>
          </a:p>
        </p:txBody>
      </p:sp>
      <p:cxnSp>
        <p:nvCxnSpPr>
          <p:cNvPr id="17" name="Straight Connector 16">
            <a:extLst>
              <a:ext uri="{FF2B5EF4-FFF2-40B4-BE49-F238E27FC236}">
                <a16:creationId xmlns:a16="http://schemas.microsoft.com/office/drawing/2014/main" id="{BB996E2B-848A-4A8B-A5C2-4EA54197BF4C}"/>
              </a:ext>
            </a:extLst>
          </p:cNvPr>
          <p:cNvCxnSpPr>
            <a:stCxn id="11" idx="2"/>
            <a:endCxn id="15" idx="0"/>
          </p:cNvCxnSpPr>
          <p:nvPr/>
        </p:nvCxnSpPr>
        <p:spPr>
          <a:xfrm flipH="1">
            <a:off x="1800664" y="2849265"/>
            <a:ext cx="16490" cy="97480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2E5E04C-D30F-BC30-7A6A-28C4014CF4EC}"/>
              </a:ext>
            </a:extLst>
          </p:cNvPr>
          <p:cNvSpPr txBox="1"/>
          <p:nvPr/>
        </p:nvSpPr>
        <p:spPr>
          <a:xfrm>
            <a:off x="4336142" y="3199678"/>
            <a:ext cx="3936996" cy="1323439"/>
          </a:xfrm>
          <a:prstGeom prst="rect">
            <a:avLst/>
          </a:prstGeom>
          <a:noFill/>
        </p:spPr>
        <p:txBody>
          <a:bodyPr wrap="square">
            <a:spAutoFit/>
          </a:bodyPr>
          <a:lstStyle/>
          <a:p>
            <a:r>
              <a:rPr lang="en-US" sz="1600" dirty="0">
                <a:effectLst/>
                <a:latin typeface="Baskerville" panose="02020502070401020303" pitchFamily="18" charset="0"/>
                <a:ea typeface="Baskerville" panose="02020502070401020303" pitchFamily="18" charset="0"/>
              </a:rPr>
              <a:t>Wages: €54 million/year </a:t>
            </a:r>
          </a:p>
          <a:p>
            <a:r>
              <a:rPr lang="en-US" sz="1600" dirty="0">
                <a:effectLst/>
                <a:latin typeface="Baskerville" panose="02020502070401020303" pitchFamily="18" charset="0"/>
                <a:ea typeface="Baskerville" panose="02020502070401020303" pitchFamily="18" charset="0"/>
              </a:rPr>
              <a:t>- 43% of FTEs sick at least once/year</a:t>
            </a:r>
          </a:p>
          <a:p>
            <a:r>
              <a:rPr lang="en-US" sz="1600" dirty="0">
                <a:effectLst/>
                <a:latin typeface="Baskerville" panose="02020502070401020303" pitchFamily="18" charset="0"/>
                <a:ea typeface="Baskerville" panose="02020502070401020303" pitchFamily="18" charset="0"/>
              </a:rPr>
              <a:t>- Average sick leave: 5 days</a:t>
            </a:r>
          </a:p>
          <a:p>
            <a:r>
              <a:rPr lang="en-US" sz="1600" dirty="0">
                <a:effectLst/>
                <a:latin typeface="Baskerville" panose="02020502070401020303" pitchFamily="18" charset="0"/>
                <a:ea typeface="Baskerville" panose="02020502070401020303" pitchFamily="18" charset="0"/>
              </a:rPr>
              <a:t>- 2% reduction in sick leave yields </a:t>
            </a:r>
            <a:br>
              <a:rPr lang="en-US" sz="1600" dirty="0">
                <a:effectLst/>
                <a:latin typeface="Baskerville" panose="02020502070401020303" pitchFamily="18" charset="0"/>
                <a:ea typeface="Baskerville" panose="02020502070401020303" pitchFamily="18" charset="0"/>
              </a:rPr>
            </a:br>
            <a:r>
              <a:rPr lang="en-US" sz="1600" dirty="0">
                <a:effectLst/>
                <a:latin typeface="Baskerville" panose="02020502070401020303" pitchFamily="18" charset="0"/>
                <a:ea typeface="Baskerville" panose="02020502070401020303" pitchFamily="18" charset="0"/>
              </a:rPr>
              <a:t>  savings of €25,000/year</a:t>
            </a:r>
          </a:p>
        </p:txBody>
      </p:sp>
      <p:sp>
        <p:nvSpPr>
          <p:cNvPr id="21" name="TextBox 20">
            <a:extLst>
              <a:ext uri="{FF2B5EF4-FFF2-40B4-BE49-F238E27FC236}">
                <a16:creationId xmlns:a16="http://schemas.microsoft.com/office/drawing/2014/main" id="{DE7EFA5C-1800-F870-B271-FBA03010BFD0}"/>
              </a:ext>
            </a:extLst>
          </p:cNvPr>
          <p:cNvSpPr txBox="1"/>
          <p:nvPr/>
        </p:nvSpPr>
        <p:spPr>
          <a:xfrm>
            <a:off x="4336142" y="4884508"/>
            <a:ext cx="1451429" cy="646331"/>
          </a:xfrm>
          <a:prstGeom prst="rect">
            <a:avLst/>
          </a:prstGeom>
          <a:solidFill>
            <a:srgbClr val="C00000"/>
          </a:solidFill>
        </p:spPr>
        <p:txBody>
          <a:bodyPr wrap="square">
            <a:spAutoFit/>
          </a:bodyPr>
          <a:lstStyle/>
          <a:p>
            <a:pPr algn="ctr"/>
            <a:r>
              <a:rPr lang="en-US" dirty="0">
                <a:solidFill>
                  <a:schemeClr val="bg1"/>
                </a:solidFill>
                <a:effectLst/>
                <a:latin typeface="Baskerville" panose="02020502070401020303" pitchFamily="18" charset="0"/>
                <a:ea typeface="Baskerville" panose="02020502070401020303" pitchFamily="18" charset="0"/>
              </a:rPr>
              <a:t>€2.5 million capitalized</a:t>
            </a:r>
          </a:p>
        </p:txBody>
      </p:sp>
      <p:cxnSp>
        <p:nvCxnSpPr>
          <p:cNvPr id="22" name="Straight Connector 21">
            <a:extLst>
              <a:ext uri="{FF2B5EF4-FFF2-40B4-BE49-F238E27FC236}">
                <a16:creationId xmlns:a16="http://schemas.microsoft.com/office/drawing/2014/main" id="{35143424-41BF-0B4A-A7A4-A63766E460AE}"/>
              </a:ext>
            </a:extLst>
          </p:cNvPr>
          <p:cNvCxnSpPr>
            <a:cxnSpLocks/>
          </p:cNvCxnSpPr>
          <p:nvPr/>
        </p:nvCxnSpPr>
        <p:spPr>
          <a:xfrm>
            <a:off x="4336142" y="2292647"/>
            <a:ext cx="0" cy="323819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EB36EBD-9C50-1932-D340-F2B75F55780F}"/>
              </a:ext>
            </a:extLst>
          </p:cNvPr>
          <p:cNvSpPr txBox="1"/>
          <p:nvPr/>
        </p:nvSpPr>
        <p:spPr>
          <a:xfrm>
            <a:off x="10189026" y="5533571"/>
            <a:ext cx="1451429" cy="369332"/>
          </a:xfrm>
          <a:prstGeom prst="rect">
            <a:avLst/>
          </a:prstGeom>
          <a:solidFill>
            <a:schemeClr val="tx1"/>
          </a:solidFill>
        </p:spPr>
        <p:txBody>
          <a:bodyPr wrap="square">
            <a:spAutoFit/>
          </a:bodyPr>
          <a:lstStyle/>
          <a:p>
            <a:pPr algn="r"/>
            <a:r>
              <a:rPr lang="en-US" dirty="0">
                <a:solidFill>
                  <a:schemeClr val="bg1"/>
                </a:solidFill>
                <a:effectLst/>
                <a:latin typeface="Baskerville" panose="02020502070401020303" pitchFamily="18" charset="0"/>
                <a:ea typeface="Baskerville" panose="02020502070401020303" pitchFamily="18" charset="0"/>
              </a:rPr>
              <a:t>€3.4 million</a:t>
            </a:r>
          </a:p>
        </p:txBody>
      </p:sp>
      <p:cxnSp>
        <p:nvCxnSpPr>
          <p:cNvPr id="28" name="Straight Connector 27">
            <a:extLst>
              <a:ext uri="{FF2B5EF4-FFF2-40B4-BE49-F238E27FC236}">
                <a16:creationId xmlns:a16="http://schemas.microsoft.com/office/drawing/2014/main" id="{B5B4B914-3194-9EB3-04EF-327F8082B28B}"/>
              </a:ext>
            </a:extLst>
          </p:cNvPr>
          <p:cNvCxnSpPr>
            <a:cxnSpLocks/>
          </p:cNvCxnSpPr>
          <p:nvPr/>
        </p:nvCxnSpPr>
        <p:spPr>
          <a:xfrm>
            <a:off x="11605076" y="2387600"/>
            <a:ext cx="0" cy="31289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B56CE73D-77B8-15B3-CF49-EFB26BB0B437}"/>
              </a:ext>
            </a:extLst>
          </p:cNvPr>
          <p:cNvSpPr txBox="1"/>
          <p:nvPr/>
        </p:nvSpPr>
        <p:spPr>
          <a:xfrm>
            <a:off x="1273633" y="1319002"/>
            <a:ext cx="8915393" cy="461665"/>
          </a:xfrm>
          <a:prstGeom prst="rect">
            <a:avLst/>
          </a:prstGeom>
          <a:noFill/>
        </p:spPr>
        <p:txBody>
          <a:bodyPr wrap="square">
            <a:spAutoFit/>
          </a:bodyPr>
          <a:lstStyle/>
          <a:p>
            <a:pPr algn="ctr"/>
            <a:r>
              <a:rPr lang="en-US" sz="2400" b="1" dirty="0">
                <a:latin typeface="Baskerville" panose="02020502070401020303"/>
                <a:ea typeface="+mj-ea"/>
                <a:cs typeface="+mj-cs"/>
              </a:rPr>
              <a:t>Is the building profitable for the tenant (municipality)?</a:t>
            </a:r>
            <a:endParaRPr lang="en-US" sz="2400" b="1" dirty="0"/>
          </a:p>
        </p:txBody>
      </p:sp>
    </p:spTree>
    <p:extLst>
      <p:ext uri="{BB962C8B-B14F-4D97-AF65-F5344CB8AC3E}">
        <p14:creationId xmlns:p14="http://schemas.microsoft.com/office/powerpoint/2010/main" val="15556690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8" y="241300"/>
            <a:ext cx="9754477" cy="763588"/>
          </a:xfrm>
          <a:prstGeom prst="rect">
            <a:avLst/>
          </a:prstGeom>
        </p:spPr>
        <p:txBody>
          <a:bodyPr spcFirstLastPara="1" vert="horz" wrap="square" lIns="121900" tIns="121900" rIns="121900" bIns="121900" rtlCol="0" anchor="t" anchorCtr="0">
            <a:noAutofit/>
          </a:bodyPr>
          <a:lstStyle/>
          <a:p>
            <a:r>
              <a:rPr lang="en-US" altLang="zh-CN" sz="4267" dirty="0">
                <a:solidFill>
                  <a:srgbClr val="1B4453"/>
                </a:solidFill>
                <a:latin typeface="Baskerville" panose="02020502070401020303"/>
              </a:rPr>
              <a:t>The Business Case for Corporate Tenants</a:t>
            </a:r>
            <a:r>
              <a:rPr lang="en-US" sz="4800" dirty="0">
                <a:latin typeface="Baskerville" panose="02020502070401020303"/>
                <a:sym typeface="Proxima Nova"/>
              </a:rPr>
              <a:t/>
            </a:r>
            <a:br>
              <a:rPr lang="en-US" sz="4800" dirty="0">
                <a:latin typeface="Baskerville" panose="02020502070401020303"/>
                <a:sym typeface="Proxima Nova"/>
              </a:rPr>
            </a:br>
            <a:endParaRPr sz="4800" dirty="0">
              <a:solidFill>
                <a:srgbClr val="1B4453"/>
              </a:solidFill>
              <a:latin typeface="Baskerville" panose="02020502070401020303"/>
            </a:endParaRPr>
          </a:p>
        </p:txBody>
      </p:sp>
      <p:sp>
        <p:nvSpPr>
          <p:cNvPr id="21" name="Rectangle 20">
            <a:extLst>
              <a:ext uri="{FF2B5EF4-FFF2-40B4-BE49-F238E27FC236}">
                <a16:creationId xmlns:a16="http://schemas.microsoft.com/office/drawing/2014/main" id="{0EE7D0D5-A8F3-7A48-B8BD-D0B8CD5452AD}"/>
              </a:ext>
            </a:extLst>
          </p:cNvPr>
          <p:cNvSpPr/>
          <p:nvPr/>
        </p:nvSpPr>
        <p:spPr>
          <a:xfrm>
            <a:off x="3370509" y="5512948"/>
            <a:ext cx="497080" cy="3483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askerville" panose="02020502070401020303" pitchFamily="18" charset="0"/>
              <a:ea typeface="Baskerville" panose="02020502070401020303" pitchFamily="18" charset="0"/>
            </a:endParaRPr>
          </a:p>
        </p:txBody>
      </p:sp>
      <p:sp>
        <p:nvSpPr>
          <p:cNvPr id="22" name="Content Placeholder 8">
            <a:extLst>
              <a:ext uri="{FF2B5EF4-FFF2-40B4-BE49-F238E27FC236}">
                <a16:creationId xmlns:a16="http://schemas.microsoft.com/office/drawing/2014/main" id="{674BA653-C7B5-EC4E-9DDA-9D249B64CB65}"/>
              </a:ext>
            </a:extLst>
          </p:cNvPr>
          <p:cNvSpPr txBox="1">
            <a:spLocks/>
          </p:cNvSpPr>
          <p:nvPr/>
        </p:nvSpPr>
        <p:spPr>
          <a:xfrm>
            <a:off x="1917975" y="2235824"/>
            <a:ext cx="4875512" cy="36004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latin typeface="Baskerville" panose="02020502070401020303" pitchFamily="18" charset="0"/>
              <a:ea typeface="Baskerville" panose="02020502070401020303" pitchFamily="18" charset="0"/>
            </a:endParaRPr>
          </a:p>
        </p:txBody>
      </p:sp>
      <p:sp>
        <p:nvSpPr>
          <p:cNvPr id="23" name="Rectangle 22">
            <a:extLst>
              <a:ext uri="{FF2B5EF4-FFF2-40B4-BE49-F238E27FC236}">
                <a16:creationId xmlns:a16="http://schemas.microsoft.com/office/drawing/2014/main" id="{0729709E-45BB-F040-8909-7CA10F96BBCE}"/>
              </a:ext>
            </a:extLst>
          </p:cNvPr>
          <p:cNvSpPr/>
          <p:nvPr/>
        </p:nvSpPr>
        <p:spPr>
          <a:xfrm>
            <a:off x="7967291" y="2498532"/>
            <a:ext cx="1108953" cy="3268919"/>
          </a:xfrm>
          <a:prstGeom prst="rect">
            <a:avLst/>
          </a:prstGeom>
          <a:solidFill>
            <a:schemeClr val="tx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Baskerville" panose="02020502070401020303" pitchFamily="18" charset="0"/>
              <a:ea typeface="Baskerville" panose="02020502070401020303" pitchFamily="18" charset="0"/>
            </a:endParaRPr>
          </a:p>
        </p:txBody>
      </p:sp>
      <p:sp>
        <p:nvSpPr>
          <p:cNvPr id="24" name="Rectangle 23">
            <a:extLst>
              <a:ext uri="{FF2B5EF4-FFF2-40B4-BE49-F238E27FC236}">
                <a16:creationId xmlns:a16="http://schemas.microsoft.com/office/drawing/2014/main" id="{AF4F9830-F080-D741-99AC-760B83705DD5}"/>
              </a:ext>
            </a:extLst>
          </p:cNvPr>
          <p:cNvSpPr/>
          <p:nvPr/>
        </p:nvSpPr>
        <p:spPr>
          <a:xfrm>
            <a:off x="7967291" y="2939519"/>
            <a:ext cx="1108953" cy="2827932"/>
          </a:xfrm>
          <a:prstGeom prst="rect">
            <a:avLst/>
          </a:prstGeom>
          <a:solidFill>
            <a:srgbClr val="FF00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Baskerville" panose="02020502070401020303" pitchFamily="18" charset="0"/>
                <a:ea typeface="Baskerville" panose="02020502070401020303" pitchFamily="18" charset="0"/>
              </a:rPr>
              <a:t>90%</a:t>
            </a:r>
          </a:p>
        </p:txBody>
      </p:sp>
      <p:sp>
        <p:nvSpPr>
          <p:cNvPr id="25" name="Rectangle 24">
            <a:extLst>
              <a:ext uri="{FF2B5EF4-FFF2-40B4-BE49-F238E27FC236}">
                <a16:creationId xmlns:a16="http://schemas.microsoft.com/office/drawing/2014/main" id="{0A6AB66C-0616-7A4C-94AB-544703EADC23}"/>
              </a:ext>
            </a:extLst>
          </p:cNvPr>
          <p:cNvSpPr/>
          <p:nvPr/>
        </p:nvSpPr>
        <p:spPr>
          <a:xfrm>
            <a:off x="7967290" y="2595808"/>
            <a:ext cx="1108953" cy="343711"/>
          </a:xfrm>
          <a:prstGeom prst="rect">
            <a:avLst/>
          </a:prstGeom>
          <a:solidFill>
            <a:srgbClr val="0070C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Baskerville" panose="02020502070401020303" pitchFamily="18" charset="0"/>
                <a:ea typeface="Baskerville" panose="02020502070401020303" pitchFamily="18" charset="0"/>
              </a:rPr>
              <a:t>9%</a:t>
            </a:r>
          </a:p>
        </p:txBody>
      </p:sp>
      <p:cxnSp>
        <p:nvCxnSpPr>
          <p:cNvPr id="27" name="Straight Connector 26">
            <a:extLst>
              <a:ext uri="{FF2B5EF4-FFF2-40B4-BE49-F238E27FC236}">
                <a16:creationId xmlns:a16="http://schemas.microsoft.com/office/drawing/2014/main" id="{A69D1A2B-696A-5F46-84C3-390659A6C4A3}"/>
              </a:ext>
            </a:extLst>
          </p:cNvPr>
          <p:cNvCxnSpPr>
            <a:cxnSpLocks/>
          </p:cNvCxnSpPr>
          <p:nvPr/>
        </p:nvCxnSpPr>
        <p:spPr>
          <a:xfrm>
            <a:off x="4205929" y="3388612"/>
            <a:ext cx="2524283" cy="0"/>
          </a:xfrm>
          <a:prstGeom prst="line">
            <a:avLst/>
          </a:prstGeom>
          <a:ln w="28575">
            <a:solidFill>
              <a:srgbClr val="00B05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6C4783CC-5A7F-4B48-94EB-DEEEA6AD2187}"/>
              </a:ext>
            </a:extLst>
          </p:cNvPr>
          <p:cNvSpPr/>
          <p:nvPr/>
        </p:nvSpPr>
        <p:spPr>
          <a:xfrm>
            <a:off x="2292823" y="3175678"/>
            <a:ext cx="4572000" cy="2031325"/>
          </a:xfrm>
          <a:prstGeom prst="rect">
            <a:avLst/>
          </a:prstGeom>
        </p:spPr>
        <p:txBody>
          <a:bodyPr wrap="square">
            <a:spAutoFit/>
          </a:bodyPr>
          <a:lstStyle/>
          <a:p>
            <a:pPr marL="0" lvl="1"/>
            <a:r>
              <a:rPr lang="en-US" sz="1800" dirty="0">
                <a:latin typeface="Baskerville" panose="02020502070401020303" pitchFamily="18" charset="0"/>
                <a:ea typeface="Baskerville" panose="02020502070401020303" pitchFamily="18" charset="0"/>
              </a:rPr>
              <a:t>$3 for utilities</a:t>
            </a:r>
          </a:p>
          <a:p>
            <a:pPr marL="285750" lvl="1" indent="-285750">
              <a:buFont typeface="Arial" panose="020B0604020202020204" pitchFamily="34" charset="0"/>
              <a:buChar char="•"/>
            </a:pPr>
            <a:endParaRPr lang="en-US" sz="1800" dirty="0">
              <a:latin typeface="Baskerville" panose="02020502070401020303" pitchFamily="18" charset="0"/>
              <a:ea typeface="Baskerville" panose="02020502070401020303" pitchFamily="18" charset="0"/>
            </a:endParaRPr>
          </a:p>
          <a:p>
            <a:pPr marL="0" lvl="1"/>
            <a:r>
              <a:rPr lang="en-US" sz="1800" dirty="0">
                <a:latin typeface="Baskerville" panose="02020502070401020303" pitchFamily="18" charset="0"/>
                <a:ea typeface="Baskerville" panose="02020502070401020303" pitchFamily="18" charset="0"/>
              </a:rPr>
              <a:t>   $30 for rent</a:t>
            </a:r>
          </a:p>
          <a:p>
            <a:pPr marL="285750" lvl="1" indent="-285750">
              <a:buFont typeface="Arial" panose="020B0604020202020204" pitchFamily="34" charset="0"/>
              <a:buChar char="•"/>
            </a:pPr>
            <a:endParaRPr lang="en-US" sz="1800" dirty="0">
              <a:latin typeface="Baskerville" panose="02020502070401020303" pitchFamily="18" charset="0"/>
              <a:ea typeface="Baskerville" panose="02020502070401020303" pitchFamily="18" charset="0"/>
            </a:endParaRPr>
          </a:p>
          <a:p>
            <a:pPr marL="285750" lvl="1" indent="-285750">
              <a:buFont typeface="Arial" panose="020B0604020202020204" pitchFamily="34" charset="0"/>
              <a:buChar char="•"/>
            </a:pPr>
            <a:endParaRPr lang="en-US" sz="1800" dirty="0">
              <a:latin typeface="Baskerville" panose="02020502070401020303" pitchFamily="18" charset="0"/>
              <a:ea typeface="Baskerville" panose="02020502070401020303" pitchFamily="18" charset="0"/>
            </a:endParaRPr>
          </a:p>
          <a:p>
            <a:pPr marL="285750" lvl="1" indent="-285750">
              <a:buFont typeface="Arial" panose="020B0604020202020204" pitchFamily="34" charset="0"/>
              <a:buChar char="•"/>
            </a:pPr>
            <a:endParaRPr lang="en-US" sz="1800" dirty="0">
              <a:latin typeface="Baskerville" panose="02020502070401020303" pitchFamily="18" charset="0"/>
              <a:ea typeface="Baskerville" panose="02020502070401020303" pitchFamily="18" charset="0"/>
            </a:endParaRPr>
          </a:p>
          <a:p>
            <a:pPr marL="0" lvl="1"/>
            <a:r>
              <a:rPr lang="en-US" sz="1800" dirty="0">
                <a:latin typeface="Baskerville" panose="02020502070401020303" pitchFamily="18" charset="0"/>
                <a:ea typeface="Baskerville" panose="02020502070401020303" pitchFamily="18" charset="0"/>
              </a:rPr>
              <a:t>$300 for payroll</a:t>
            </a:r>
          </a:p>
        </p:txBody>
      </p:sp>
      <p:cxnSp>
        <p:nvCxnSpPr>
          <p:cNvPr id="29" name="Straight Connector 28">
            <a:extLst>
              <a:ext uri="{FF2B5EF4-FFF2-40B4-BE49-F238E27FC236}">
                <a16:creationId xmlns:a16="http://schemas.microsoft.com/office/drawing/2014/main" id="{F90913DD-1CE2-2641-8435-E36010152BBA}"/>
              </a:ext>
            </a:extLst>
          </p:cNvPr>
          <p:cNvCxnSpPr>
            <a:cxnSpLocks/>
          </p:cNvCxnSpPr>
          <p:nvPr/>
        </p:nvCxnSpPr>
        <p:spPr>
          <a:xfrm flipH="1">
            <a:off x="4205929" y="4983948"/>
            <a:ext cx="4085617" cy="0"/>
          </a:xfrm>
          <a:prstGeom prst="line">
            <a:avLst/>
          </a:prstGeom>
          <a:ln w="28575">
            <a:solidFill>
              <a:srgbClr val="C0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4EB9D7E-D2F0-CA4B-A347-209895368899}"/>
              </a:ext>
            </a:extLst>
          </p:cNvPr>
          <p:cNvCxnSpPr>
            <a:cxnSpLocks/>
          </p:cNvCxnSpPr>
          <p:nvPr/>
        </p:nvCxnSpPr>
        <p:spPr>
          <a:xfrm>
            <a:off x="6741516" y="2547171"/>
            <a:ext cx="0" cy="841441"/>
          </a:xfrm>
          <a:prstGeom prst="line">
            <a:avLst/>
          </a:prstGeom>
          <a:ln w="28575">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0353573-98BE-7045-9FD2-54BCD3A8ADFF}"/>
              </a:ext>
            </a:extLst>
          </p:cNvPr>
          <p:cNvCxnSpPr>
            <a:cxnSpLocks/>
            <a:stCxn id="35" idx="1"/>
          </p:cNvCxnSpPr>
          <p:nvPr/>
        </p:nvCxnSpPr>
        <p:spPr>
          <a:xfrm flipH="1">
            <a:off x="6730212" y="2547171"/>
            <a:ext cx="1237078" cy="0"/>
          </a:xfrm>
          <a:prstGeom prst="line">
            <a:avLst/>
          </a:prstGeom>
          <a:ln w="28575">
            <a:solidFill>
              <a:srgbClr val="00B05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7D722A9-B94D-0B4C-AE00-ED0074CDD4C8}"/>
              </a:ext>
            </a:extLst>
          </p:cNvPr>
          <p:cNvCxnSpPr>
            <a:cxnSpLocks/>
          </p:cNvCxnSpPr>
          <p:nvPr/>
        </p:nvCxnSpPr>
        <p:spPr>
          <a:xfrm>
            <a:off x="4205929" y="3906013"/>
            <a:ext cx="2647590" cy="0"/>
          </a:xfrm>
          <a:prstGeom prst="line">
            <a:avLst/>
          </a:prstGeom>
          <a:ln w="28575">
            <a:solidFill>
              <a:srgbClr val="0070C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35B6BEB-99BD-BF4F-8382-AE9BFC5BF9B4}"/>
              </a:ext>
            </a:extLst>
          </p:cNvPr>
          <p:cNvCxnSpPr>
            <a:cxnSpLocks/>
          </p:cNvCxnSpPr>
          <p:nvPr/>
        </p:nvCxnSpPr>
        <p:spPr>
          <a:xfrm flipH="1">
            <a:off x="6853519" y="2798031"/>
            <a:ext cx="11304" cy="1107982"/>
          </a:xfrm>
          <a:prstGeom prst="line">
            <a:avLst/>
          </a:prstGeom>
          <a:ln w="28575">
            <a:solidFill>
              <a:srgbClr val="0070C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ED92772-DA89-024E-AA9D-9F74056A6DC8}"/>
              </a:ext>
            </a:extLst>
          </p:cNvPr>
          <p:cNvCxnSpPr>
            <a:cxnSpLocks/>
          </p:cNvCxnSpPr>
          <p:nvPr/>
        </p:nvCxnSpPr>
        <p:spPr>
          <a:xfrm flipH="1">
            <a:off x="6853519" y="2798031"/>
            <a:ext cx="1237080" cy="0"/>
          </a:xfrm>
          <a:prstGeom prst="line">
            <a:avLst/>
          </a:prstGeom>
          <a:ln w="28575">
            <a:solidFill>
              <a:srgbClr val="0070C0"/>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56023F7B-B889-8D44-A9F6-A0380462D62A}"/>
              </a:ext>
            </a:extLst>
          </p:cNvPr>
          <p:cNvSpPr/>
          <p:nvPr/>
        </p:nvSpPr>
        <p:spPr>
          <a:xfrm>
            <a:off x="7967290" y="2498533"/>
            <a:ext cx="1108953" cy="97276"/>
          </a:xfrm>
          <a:prstGeom prst="rect">
            <a:avLst/>
          </a:prstGeom>
          <a:solidFill>
            <a:srgbClr val="00B05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Baskerville" panose="02020502070401020303" pitchFamily="18" charset="0"/>
                <a:ea typeface="Baskerville" panose="02020502070401020303" pitchFamily="18" charset="0"/>
              </a:rPr>
              <a:t>1%</a:t>
            </a:r>
            <a:endParaRPr lang="en-US" dirty="0">
              <a:latin typeface="Baskerville" panose="02020502070401020303" pitchFamily="18" charset="0"/>
              <a:ea typeface="Baskerville" panose="02020502070401020303" pitchFamily="18" charset="0"/>
            </a:endParaRPr>
          </a:p>
        </p:txBody>
      </p:sp>
      <p:sp>
        <p:nvSpPr>
          <p:cNvPr id="41" name="Rectangle 40">
            <a:extLst>
              <a:ext uri="{FF2B5EF4-FFF2-40B4-BE49-F238E27FC236}">
                <a16:creationId xmlns:a16="http://schemas.microsoft.com/office/drawing/2014/main" id="{528041DC-5244-E94C-864F-38BF46D696F1}"/>
              </a:ext>
            </a:extLst>
          </p:cNvPr>
          <p:cNvSpPr/>
          <p:nvPr/>
        </p:nvSpPr>
        <p:spPr>
          <a:xfrm>
            <a:off x="281565" y="1276223"/>
            <a:ext cx="10718531" cy="461665"/>
          </a:xfrm>
          <a:prstGeom prst="rect">
            <a:avLst/>
          </a:prstGeom>
        </p:spPr>
        <p:txBody>
          <a:bodyPr wrap="square">
            <a:spAutoFit/>
          </a:bodyPr>
          <a:lstStyle/>
          <a:p>
            <a:r>
              <a:rPr lang="en-US" sz="2400" dirty="0">
                <a:latin typeface="Baskerville" panose="02020502070401020303" pitchFamily="18" charset="0"/>
                <a:ea typeface="Baskerville" panose="02020502070401020303" pitchFamily="18" charset="0"/>
              </a:rPr>
              <a:t>How important is productivity for companies? Let’s compare their annual costs:</a:t>
            </a:r>
          </a:p>
        </p:txBody>
      </p:sp>
      <p:sp>
        <p:nvSpPr>
          <p:cNvPr id="46" name="Rectangle 45">
            <a:extLst>
              <a:ext uri="{FF2B5EF4-FFF2-40B4-BE49-F238E27FC236}">
                <a16:creationId xmlns:a16="http://schemas.microsoft.com/office/drawing/2014/main" id="{CA8BF80C-0A5A-2B46-AA56-069952DE530A}"/>
              </a:ext>
            </a:extLst>
          </p:cNvPr>
          <p:cNvSpPr/>
          <p:nvPr/>
        </p:nvSpPr>
        <p:spPr>
          <a:xfrm>
            <a:off x="3370509" y="6467516"/>
            <a:ext cx="8667295" cy="461665"/>
          </a:xfrm>
          <a:prstGeom prst="rect">
            <a:avLst/>
          </a:prstGeom>
        </p:spPr>
        <p:txBody>
          <a:bodyPr wrap="square">
            <a:spAutoFit/>
          </a:bodyPr>
          <a:lstStyle/>
          <a:p>
            <a:r>
              <a:rPr lang="en-US" sz="1200" b="0" i="0" u="none" strike="noStrike" dirty="0">
                <a:solidFill>
                  <a:srgbClr val="707070"/>
                </a:solidFill>
                <a:effectLst/>
                <a:latin typeface="Roboto" panose="02000000000000000000" pitchFamily="2" charset="0"/>
              </a:rPr>
              <a:t>Source:  World Green Building Council (</a:t>
            </a:r>
            <a:r>
              <a:rPr lang="en-US" sz="1200" dirty="0">
                <a:solidFill>
                  <a:srgbClr val="707070"/>
                </a:solidFill>
                <a:latin typeface="Roboto" panose="02000000000000000000" pitchFamily="2" charset="0"/>
              </a:rPr>
              <a:t>2014) Health, Wellbeing &amp; Productivity in Offices. The next chapter for green building </a:t>
            </a:r>
          </a:p>
          <a:p>
            <a:r>
              <a:rPr lang="en-US" sz="1200" b="0" i="0" u="none" strike="noStrike" dirty="0">
                <a:solidFill>
                  <a:srgbClr val="707070"/>
                </a:solidFill>
                <a:effectLst/>
                <a:latin typeface="Roboto" panose="02000000000000000000" pitchFamily="2" charset="0"/>
              </a:rPr>
              <a:t> </a:t>
            </a:r>
            <a:endParaRPr lang="en-US" sz="1200" dirty="0"/>
          </a:p>
        </p:txBody>
      </p:sp>
    </p:spTree>
    <p:extLst>
      <p:ext uri="{BB962C8B-B14F-4D97-AF65-F5344CB8AC3E}">
        <p14:creationId xmlns:p14="http://schemas.microsoft.com/office/powerpoint/2010/main" val="3375330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9" y="241300"/>
            <a:ext cx="11382964" cy="763588"/>
          </a:xfrm>
          <a:prstGeom prst="rect">
            <a:avLst/>
          </a:prstGeom>
        </p:spPr>
        <p:txBody>
          <a:bodyPr spcFirstLastPara="1" vert="horz" wrap="square" lIns="121900" tIns="121900" rIns="121900" bIns="121900" rtlCol="0" anchor="t" anchorCtr="0">
            <a:noAutofit/>
          </a:bodyPr>
          <a:lstStyle/>
          <a:p>
            <a:r>
              <a:rPr lang="en-US" sz="4800" dirty="0">
                <a:solidFill>
                  <a:srgbClr val="1B4453"/>
                </a:solidFill>
                <a:latin typeface="Baskerville" panose="02020502070401020303"/>
              </a:rPr>
              <a:t>Impacts of Health on ﻿Income Statements</a:t>
            </a:r>
            <a:br>
              <a:rPr lang="en-US" sz="4800" dirty="0">
                <a:solidFill>
                  <a:srgbClr val="1B4453"/>
                </a:solidFill>
                <a:latin typeface="Baskerville" panose="02020502070401020303"/>
              </a:rPr>
            </a:br>
            <a:endParaRPr sz="4800" dirty="0">
              <a:solidFill>
                <a:srgbClr val="1B4453"/>
              </a:solidFill>
              <a:latin typeface="Baskerville" panose="02020502070401020303"/>
            </a:endParaRPr>
          </a:p>
        </p:txBody>
      </p:sp>
      <p:sp>
        <p:nvSpPr>
          <p:cNvPr id="19" name="Rectangle 18">
            <a:extLst>
              <a:ext uri="{FF2B5EF4-FFF2-40B4-BE49-F238E27FC236}">
                <a16:creationId xmlns:a16="http://schemas.microsoft.com/office/drawing/2014/main" id="{1966689A-F26E-984B-8459-05389E61A0B0}"/>
              </a:ext>
            </a:extLst>
          </p:cNvPr>
          <p:cNvSpPr/>
          <p:nvPr/>
        </p:nvSpPr>
        <p:spPr>
          <a:xfrm>
            <a:off x="509516" y="1354144"/>
            <a:ext cx="11091081" cy="4893647"/>
          </a:xfrm>
          <a:prstGeom prst="rect">
            <a:avLst/>
          </a:prstGeom>
        </p:spPr>
        <p:txBody>
          <a:bodyPr wrap="square">
            <a:spAutoFit/>
          </a:bodyPr>
          <a:lstStyle/>
          <a:p>
            <a:pPr marL="285750" lvl="0" indent="-285750">
              <a:buFont typeface="Arial" panose="020B0604020202020204" pitchFamily="34" charset="0"/>
              <a:buChar char="•"/>
            </a:pPr>
            <a:r>
              <a:rPr lang="en-US" altLang="zh-CN" sz="2400" dirty="0">
                <a:latin typeface="Baskerville" panose="02020502070401020303" pitchFamily="18" charset="0"/>
                <a:ea typeface="Baskerville" panose="02020502070401020303" pitchFamily="18" charset="0"/>
              </a:rPr>
              <a:t>Consider a simplified example of a company that is considering whether to improve the indoor air quality in their buildings</a:t>
            </a:r>
          </a:p>
          <a:p>
            <a:pPr marL="742950" lvl="1" indent="-285750">
              <a:buFont typeface="Arial" panose="020B0604020202020204" pitchFamily="34" charset="0"/>
              <a:buChar char="•"/>
            </a:pPr>
            <a:r>
              <a:rPr lang="en-US" altLang="zh-CN" sz="2400" dirty="0">
                <a:latin typeface="Baskerville" panose="02020502070401020303" pitchFamily="18" charset="0"/>
                <a:ea typeface="Baskerville" panose="02020502070401020303" pitchFamily="18" charset="0"/>
              </a:rPr>
              <a:t>Increased </a:t>
            </a:r>
            <a:r>
              <a:rPr lang="en-US" altLang="zh-CN" sz="2400" b="1" dirty="0">
                <a:solidFill>
                  <a:srgbClr val="C00000"/>
                </a:solidFill>
                <a:latin typeface="Baskerville" panose="02020502070401020303" pitchFamily="18" charset="0"/>
                <a:ea typeface="Baskerville" panose="02020502070401020303" pitchFamily="18" charset="0"/>
              </a:rPr>
              <a:t>air quality in the building </a:t>
            </a:r>
            <a:r>
              <a:rPr lang="en-US" altLang="zh-CN" sz="2400" dirty="0">
                <a:latin typeface="Baskerville" panose="02020502070401020303" pitchFamily="18" charset="0"/>
                <a:ea typeface="Baskerville" panose="02020502070401020303" pitchFamily="18" charset="0"/>
              </a:rPr>
              <a:t>(i.e., ventilation rates + filtration) </a:t>
            </a:r>
          </a:p>
          <a:p>
            <a:pPr marL="285750" lvl="0" indent="-285750">
              <a:buFont typeface="Arial" panose="020B0604020202020204" pitchFamily="34" charset="0"/>
              <a:buChar char="•"/>
            </a:pPr>
            <a:endParaRPr lang="en-US" altLang="zh-CN" sz="2400" dirty="0">
              <a:latin typeface="Baskerville" panose="02020502070401020303" pitchFamily="18" charset="0"/>
              <a:ea typeface="Baskerville" panose="02020502070401020303" pitchFamily="18" charset="0"/>
            </a:endParaRPr>
          </a:p>
          <a:p>
            <a:pPr marL="285750" lvl="0" indent="-285750">
              <a:buFont typeface="Arial" panose="020B0604020202020204" pitchFamily="34" charset="0"/>
              <a:buChar char="•"/>
            </a:pPr>
            <a:endParaRPr lang="en-US" altLang="zh-CN" sz="2400" dirty="0">
              <a:latin typeface="Baskerville" panose="02020502070401020303" pitchFamily="18" charset="0"/>
              <a:ea typeface="Baskerville" panose="02020502070401020303" pitchFamily="18" charset="0"/>
            </a:endParaRPr>
          </a:p>
          <a:p>
            <a:pPr marL="285750" lvl="0" indent="-285750">
              <a:buFont typeface="Arial" panose="020B0604020202020204" pitchFamily="34" charset="0"/>
              <a:buChar char="•"/>
            </a:pPr>
            <a:r>
              <a:rPr lang="en-US" altLang="zh-CN" sz="2400" dirty="0">
                <a:latin typeface="Baskerville" panose="02020502070401020303" pitchFamily="18" charset="0"/>
                <a:ea typeface="Baskerville" panose="02020502070401020303" pitchFamily="18" charset="0"/>
              </a:rPr>
              <a:t>The company will need to evaluate the costs and benefits associated with the decision</a:t>
            </a:r>
          </a:p>
          <a:p>
            <a:pPr marL="742950" lvl="1" indent="-285750">
              <a:buFont typeface="Arial" panose="020B0604020202020204" pitchFamily="34" charset="0"/>
              <a:buChar char="•"/>
            </a:pPr>
            <a:r>
              <a:rPr lang="en-US" altLang="zh-CN" sz="2400" dirty="0">
                <a:latin typeface="Baskerville" panose="02020502070401020303" pitchFamily="18" charset="0"/>
                <a:ea typeface="Baskerville" panose="02020502070401020303" pitchFamily="18" charset="0"/>
              </a:rPr>
              <a:t>Higher ventilation rates require higher </a:t>
            </a:r>
            <a:r>
              <a:rPr lang="en-US" altLang="zh-CN" sz="2400" u="sng" dirty="0">
                <a:latin typeface="Baskerville" panose="02020502070401020303" pitchFamily="18" charset="0"/>
                <a:ea typeface="Baskerville" panose="02020502070401020303" pitchFamily="18" charset="0"/>
              </a:rPr>
              <a:t>energy expenditures</a:t>
            </a:r>
          </a:p>
          <a:p>
            <a:pPr marL="742950" lvl="1" indent="-285750">
              <a:buFont typeface="Arial" panose="020B0604020202020204" pitchFamily="34" charset="0"/>
              <a:buChar char="•"/>
            </a:pPr>
            <a:r>
              <a:rPr lang="en-US" altLang="zh-CN" sz="2400" dirty="0">
                <a:latin typeface="Baskerville" panose="02020502070401020303" pitchFamily="18" charset="0"/>
                <a:ea typeface="Baskerville" panose="02020502070401020303" pitchFamily="18" charset="0"/>
              </a:rPr>
              <a:t>Indoor air-quality improvements have been associated in the medical literature with higher performance among employees driven by: </a:t>
            </a:r>
          </a:p>
          <a:p>
            <a:pPr marL="1200150" lvl="2" indent="-285750">
              <a:buFont typeface="Arial" panose="020B0604020202020204" pitchFamily="34" charset="0"/>
              <a:buChar char="•"/>
            </a:pPr>
            <a:r>
              <a:rPr lang="en-US" altLang="zh-CN" sz="2400" dirty="0">
                <a:latin typeface="Baskerville" panose="02020502070401020303" pitchFamily="18" charset="0"/>
                <a:ea typeface="Baskerville" panose="02020502070401020303" pitchFamily="18" charset="0"/>
              </a:rPr>
              <a:t>Lower </a:t>
            </a:r>
            <a:r>
              <a:rPr lang="en-US" altLang="zh-CN" sz="2400" u="sng" dirty="0">
                <a:latin typeface="Baskerville" panose="02020502070401020303" pitchFamily="18" charset="0"/>
                <a:ea typeface="Baskerville" panose="02020502070401020303" pitchFamily="18" charset="0"/>
              </a:rPr>
              <a:t>sick leave</a:t>
            </a:r>
            <a:r>
              <a:rPr lang="en-US" altLang="zh-CN" sz="2400" dirty="0">
                <a:latin typeface="Baskerville" panose="02020502070401020303" pitchFamily="18" charset="0"/>
                <a:ea typeface="Baskerville" panose="02020502070401020303" pitchFamily="18" charset="0"/>
              </a:rPr>
              <a:t> (e.g., sick building syndrome)</a:t>
            </a:r>
          </a:p>
          <a:p>
            <a:pPr marL="1200150" lvl="2" indent="-285750">
              <a:buFont typeface="Arial" panose="020B0604020202020204" pitchFamily="34" charset="0"/>
              <a:buChar char="•"/>
            </a:pPr>
            <a:r>
              <a:rPr lang="en-US" altLang="zh-CN" sz="2400" dirty="0">
                <a:latin typeface="Baskerville" panose="02020502070401020303" pitchFamily="18" charset="0"/>
                <a:ea typeface="Baskerville" panose="02020502070401020303" pitchFamily="18" charset="0"/>
              </a:rPr>
              <a:t>Higher </a:t>
            </a:r>
            <a:r>
              <a:rPr lang="en-US" altLang="zh-CN" sz="2400" u="sng" dirty="0">
                <a:latin typeface="Baskerville" panose="02020502070401020303" pitchFamily="18" charset="0"/>
                <a:ea typeface="Baskerville" panose="02020502070401020303" pitchFamily="18" charset="0"/>
              </a:rPr>
              <a:t>performance</a:t>
            </a:r>
            <a:r>
              <a:rPr lang="en-US" altLang="zh-CN" sz="2400" dirty="0">
                <a:latin typeface="Baskerville" panose="02020502070401020303" pitchFamily="18" charset="0"/>
                <a:ea typeface="Baskerville" panose="02020502070401020303" pitchFamily="18" charset="0"/>
              </a:rPr>
              <a:t> (e.g., higher cognitive performance)</a:t>
            </a:r>
          </a:p>
          <a:p>
            <a:pPr marL="1200150" lvl="2" indent="-285750">
              <a:buFont typeface="Arial" panose="020B0604020202020204" pitchFamily="34" charset="0"/>
              <a:buChar char="•"/>
            </a:pPr>
            <a:endParaRPr lang="en-US" altLang="zh-CN" sz="2400" dirty="0">
              <a:latin typeface="Baskerville" panose="02020502070401020303" pitchFamily="18" charset="0"/>
              <a:ea typeface="Baskerville" panose="02020502070401020303" pitchFamily="18" charset="0"/>
            </a:endParaRPr>
          </a:p>
          <a:p>
            <a:pPr marL="285750" lvl="0" indent="-285750">
              <a:buFont typeface="Arial" panose="020B0604020202020204" pitchFamily="34" charset="0"/>
              <a:buChar char="•"/>
            </a:pPr>
            <a:endParaRPr lang="en-US" altLang="zh-CN" sz="2400" dirty="0">
              <a:latin typeface="Baskerville" panose="02020502070401020303" pitchFamily="18" charset="0"/>
              <a:ea typeface="Baskerville" panose="02020502070401020303" pitchFamily="18" charset="0"/>
            </a:endParaRPr>
          </a:p>
        </p:txBody>
      </p:sp>
    </p:spTree>
    <p:extLst>
      <p:ext uri="{BB962C8B-B14F-4D97-AF65-F5344CB8AC3E}">
        <p14:creationId xmlns:p14="http://schemas.microsoft.com/office/powerpoint/2010/main" val="23565593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9" y="241300"/>
            <a:ext cx="11382964" cy="763588"/>
          </a:xfrm>
          <a:prstGeom prst="rect">
            <a:avLst/>
          </a:prstGeom>
        </p:spPr>
        <p:txBody>
          <a:bodyPr spcFirstLastPara="1" vert="horz" wrap="square" lIns="121900" tIns="121900" rIns="121900" bIns="121900" rtlCol="0" anchor="t" anchorCtr="0">
            <a:noAutofit/>
          </a:bodyPr>
          <a:lstStyle/>
          <a:p>
            <a:r>
              <a:rPr lang="en-US" sz="4800" dirty="0">
                <a:solidFill>
                  <a:srgbClr val="1B4453"/>
                </a:solidFill>
                <a:latin typeface="Baskerville" panose="02020502070401020303"/>
              </a:rPr>
              <a:t>Impacts of Health on ﻿Income Statements</a:t>
            </a:r>
            <a:br>
              <a:rPr lang="en-US" sz="4800" dirty="0">
                <a:solidFill>
                  <a:srgbClr val="1B4453"/>
                </a:solidFill>
                <a:latin typeface="Baskerville" panose="02020502070401020303"/>
              </a:rPr>
            </a:br>
            <a:endParaRPr sz="4800" dirty="0">
              <a:solidFill>
                <a:srgbClr val="1B4453"/>
              </a:solidFill>
              <a:latin typeface="Baskerville" panose="02020502070401020303"/>
            </a:endParaRPr>
          </a:p>
        </p:txBody>
      </p:sp>
      <p:sp>
        <p:nvSpPr>
          <p:cNvPr id="19" name="Rectangle 18">
            <a:extLst>
              <a:ext uri="{FF2B5EF4-FFF2-40B4-BE49-F238E27FC236}">
                <a16:creationId xmlns:a16="http://schemas.microsoft.com/office/drawing/2014/main" id="{1966689A-F26E-984B-8459-05389E61A0B0}"/>
              </a:ext>
            </a:extLst>
          </p:cNvPr>
          <p:cNvSpPr/>
          <p:nvPr/>
        </p:nvSpPr>
        <p:spPr>
          <a:xfrm>
            <a:off x="509516" y="1354144"/>
            <a:ext cx="11091081" cy="5632311"/>
          </a:xfrm>
          <a:prstGeom prst="rect">
            <a:avLst/>
          </a:prstGeom>
        </p:spPr>
        <p:txBody>
          <a:bodyPr wrap="square">
            <a:spAutoFit/>
          </a:bodyPr>
          <a:lstStyle/>
          <a:p>
            <a:pPr marL="742950" lvl="1" indent="-285750">
              <a:buFont typeface="Arial" panose="020B0604020202020204" pitchFamily="34" charset="0"/>
              <a:buChar char="•"/>
            </a:pPr>
            <a:endParaRPr lang="en-US" altLang="zh-CN" sz="2400" dirty="0">
              <a:latin typeface="Baskerville" panose="02020502070401020303" pitchFamily="18" charset="0"/>
              <a:ea typeface="Baskerville" panose="02020502070401020303" pitchFamily="18" charset="0"/>
            </a:endParaRPr>
          </a:p>
          <a:p>
            <a:pPr marL="742950" lvl="1" indent="-285750">
              <a:buFont typeface="Arial" panose="020B0604020202020204" pitchFamily="34" charset="0"/>
              <a:buChar char="•"/>
            </a:pPr>
            <a:r>
              <a:rPr lang="en-US" altLang="zh-CN" sz="2400" dirty="0">
                <a:latin typeface="Baskerville" panose="02020502070401020303" pitchFamily="18" charset="0"/>
                <a:ea typeface="Baskerville" panose="02020502070401020303" pitchFamily="18" charset="0"/>
              </a:rPr>
              <a:t>Consultancy company of 40 employees</a:t>
            </a:r>
          </a:p>
          <a:p>
            <a:pPr marL="742950" lvl="1" indent="-285750">
              <a:buFont typeface="Arial" panose="020B0604020202020204" pitchFamily="34" charset="0"/>
              <a:buChar char="•"/>
            </a:pPr>
            <a:r>
              <a:rPr lang="en-US" altLang="zh-CN" sz="2400" dirty="0">
                <a:latin typeface="Baskerville" panose="02020502070401020303" pitchFamily="18" charset="0"/>
                <a:ea typeface="Baskerville" panose="02020502070401020303" pitchFamily="18" charset="0"/>
              </a:rPr>
              <a:t>USD 75,000 per year</a:t>
            </a:r>
          </a:p>
          <a:p>
            <a:pPr marL="742950" lvl="1" indent="-285750">
              <a:buFont typeface="Arial" panose="020B0604020202020204" pitchFamily="34" charset="0"/>
              <a:buChar char="•"/>
            </a:pPr>
            <a:endParaRPr lang="en-US" altLang="zh-CN" sz="2400" dirty="0">
              <a:latin typeface="Baskerville" panose="02020502070401020303" pitchFamily="18" charset="0"/>
              <a:ea typeface="Baskerville" panose="02020502070401020303" pitchFamily="18" charset="0"/>
            </a:endParaRPr>
          </a:p>
          <a:p>
            <a:pPr marL="742950" lvl="1" indent="-285750">
              <a:buFont typeface="Arial" panose="020B0604020202020204" pitchFamily="34" charset="0"/>
              <a:buChar char="•"/>
            </a:pPr>
            <a:endParaRPr lang="en-US" altLang="zh-CN" sz="2400" dirty="0">
              <a:latin typeface="Baskerville" panose="02020502070401020303" pitchFamily="18" charset="0"/>
              <a:ea typeface="Baskerville" panose="02020502070401020303" pitchFamily="18" charset="0"/>
            </a:endParaRPr>
          </a:p>
          <a:p>
            <a:pPr marL="742950" lvl="1" indent="-285750">
              <a:buFont typeface="Arial" panose="020B0604020202020204" pitchFamily="34" charset="0"/>
              <a:buChar char="•"/>
            </a:pPr>
            <a:r>
              <a:rPr lang="en-US" altLang="zh-CN" sz="2400" dirty="0">
                <a:latin typeface="Baskerville" panose="02020502070401020303" pitchFamily="18" charset="0"/>
                <a:ea typeface="Baskerville" panose="02020502070401020303" pitchFamily="18" charset="0"/>
              </a:rPr>
              <a:t>Considers to double ventilation rate</a:t>
            </a:r>
          </a:p>
          <a:p>
            <a:pPr marL="1200150" lvl="2" indent="-285750">
              <a:buFont typeface="Arial" panose="020B0604020202020204" pitchFamily="34" charset="0"/>
              <a:buChar char="•"/>
            </a:pPr>
            <a:r>
              <a:rPr lang="en-US" altLang="zh-CN" sz="2400" dirty="0">
                <a:latin typeface="Baskerville" panose="02020502070401020303" pitchFamily="18" charset="0"/>
                <a:ea typeface="Baskerville" panose="02020502070401020303" pitchFamily="18" charset="0"/>
              </a:rPr>
              <a:t>From 20 cfm/person to 40 cfm/person</a:t>
            </a:r>
          </a:p>
          <a:p>
            <a:pPr marL="1200150" lvl="2" indent="-285750">
              <a:buFont typeface="Arial" panose="020B0604020202020204" pitchFamily="34" charset="0"/>
              <a:buChar char="•"/>
            </a:pPr>
            <a:r>
              <a:rPr lang="en-US" altLang="zh-CN" sz="2400" dirty="0">
                <a:latin typeface="Baskerville" panose="02020502070401020303" pitchFamily="18" charset="0"/>
                <a:ea typeface="Baskerville" panose="02020502070401020303" pitchFamily="18" charset="0"/>
              </a:rPr>
              <a:t>Increase in energy costs: </a:t>
            </a:r>
          </a:p>
          <a:p>
            <a:pPr marL="1657350" lvl="3" indent="-285750">
              <a:buFont typeface="Arial" panose="020B0604020202020204" pitchFamily="34" charset="0"/>
              <a:buChar char="•"/>
            </a:pPr>
            <a:r>
              <a:rPr lang="en-US" altLang="zh-CN" sz="2400" dirty="0">
                <a:latin typeface="Baskerville" panose="02020502070401020303" pitchFamily="18" charset="0"/>
                <a:ea typeface="Baskerville" panose="02020502070401020303" pitchFamily="18" charset="0"/>
              </a:rPr>
              <a:t>USD 40 per person per year </a:t>
            </a:r>
          </a:p>
          <a:p>
            <a:pPr marL="742950" lvl="1" indent="-285750">
              <a:buFont typeface="Arial" panose="020B0604020202020204" pitchFamily="34" charset="0"/>
              <a:buChar char="•"/>
            </a:pPr>
            <a:endParaRPr lang="en-US" altLang="zh-CN" sz="2400" dirty="0">
              <a:latin typeface="Baskerville" panose="02020502070401020303" pitchFamily="18" charset="0"/>
              <a:ea typeface="Baskerville" panose="02020502070401020303" pitchFamily="18" charset="0"/>
            </a:endParaRPr>
          </a:p>
          <a:p>
            <a:pPr marL="742950" lvl="1" indent="-285750">
              <a:buFont typeface="Arial" panose="020B0604020202020204" pitchFamily="34" charset="0"/>
              <a:buChar char="•"/>
            </a:pPr>
            <a:endParaRPr lang="en-US" altLang="zh-CN" sz="2400" dirty="0">
              <a:latin typeface="Baskerville" panose="02020502070401020303" pitchFamily="18" charset="0"/>
              <a:ea typeface="Baskerville" panose="02020502070401020303" pitchFamily="18" charset="0"/>
            </a:endParaRPr>
          </a:p>
          <a:p>
            <a:pPr marL="742950" lvl="1" indent="-285750">
              <a:buFont typeface="Arial" panose="020B0604020202020204" pitchFamily="34" charset="0"/>
              <a:buChar char="•"/>
            </a:pPr>
            <a:endParaRPr lang="en-US" altLang="zh-CN" sz="2400" dirty="0">
              <a:latin typeface="Baskerville" panose="02020502070401020303" pitchFamily="18" charset="0"/>
              <a:ea typeface="Baskerville" panose="02020502070401020303" pitchFamily="18" charset="0"/>
            </a:endParaRPr>
          </a:p>
          <a:p>
            <a:pPr lvl="1"/>
            <a:endParaRPr lang="en-US" altLang="zh-CN" sz="2400" dirty="0">
              <a:latin typeface="Baskerville" panose="02020502070401020303" pitchFamily="18" charset="0"/>
              <a:ea typeface="Baskerville" panose="02020502070401020303" pitchFamily="18" charset="0"/>
            </a:endParaRPr>
          </a:p>
          <a:p>
            <a:pPr marL="742950" lvl="1" indent="-285750">
              <a:buFont typeface="Arial" panose="020B0604020202020204" pitchFamily="34" charset="0"/>
              <a:buChar char="•"/>
            </a:pPr>
            <a:endParaRPr lang="en-US" altLang="zh-CN" sz="2400" dirty="0">
              <a:latin typeface="Baskerville" panose="02020502070401020303" pitchFamily="18" charset="0"/>
              <a:ea typeface="Baskerville" panose="02020502070401020303" pitchFamily="18" charset="0"/>
            </a:endParaRPr>
          </a:p>
          <a:p>
            <a:pPr marL="285750" lvl="0" indent="-285750">
              <a:buFont typeface="Arial" panose="020B0604020202020204" pitchFamily="34" charset="0"/>
              <a:buChar char="•"/>
            </a:pPr>
            <a:endParaRPr lang="en-US" altLang="zh-CN" sz="2400" dirty="0">
              <a:latin typeface="Baskerville" panose="02020502070401020303" pitchFamily="18" charset="0"/>
              <a:ea typeface="Baskerville" panose="02020502070401020303" pitchFamily="18" charset="0"/>
            </a:endParaRPr>
          </a:p>
        </p:txBody>
      </p:sp>
      <p:sp>
        <p:nvSpPr>
          <p:cNvPr id="4" name="Rectangle 3">
            <a:extLst>
              <a:ext uri="{FF2B5EF4-FFF2-40B4-BE49-F238E27FC236}">
                <a16:creationId xmlns:a16="http://schemas.microsoft.com/office/drawing/2014/main" id="{62D8F88C-BF14-9145-9E88-443CE5D1B423}"/>
              </a:ext>
            </a:extLst>
          </p:cNvPr>
          <p:cNvSpPr/>
          <p:nvPr/>
        </p:nvSpPr>
        <p:spPr>
          <a:xfrm>
            <a:off x="3209024" y="6176300"/>
            <a:ext cx="8814653" cy="584775"/>
          </a:xfrm>
          <a:prstGeom prst="rect">
            <a:avLst/>
          </a:prstGeom>
        </p:spPr>
        <p:txBody>
          <a:bodyPr wrap="square">
            <a:spAutoFit/>
          </a:bodyPr>
          <a:lstStyle/>
          <a:p>
            <a:r>
              <a:rPr lang="en-US" sz="1600" dirty="0">
                <a:solidFill>
                  <a:schemeClr val="bg1">
                    <a:lumMod val="50000"/>
                  </a:schemeClr>
                </a:solidFill>
                <a:latin typeface="Baskerville" panose="02020502070401020303" pitchFamily="18" charset="0"/>
                <a:ea typeface="Baskerville" panose="02020502070401020303" pitchFamily="18" charset="0"/>
              </a:rPr>
              <a:t>Source: Allen, J.G. and Macomber, J.D., 2020. Chapter 4. Healthy buildings: How indoor spaces drive performance and productivity. Harvard University Press.</a:t>
            </a:r>
          </a:p>
        </p:txBody>
      </p:sp>
      <p:graphicFrame>
        <p:nvGraphicFramePr>
          <p:cNvPr id="5" name="Table 4">
            <a:extLst>
              <a:ext uri="{FF2B5EF4-FFF2-40B4-BE49-F238E27FC236}">
                <a16:creationId xmlns:a16="http://schemas.microsoft.com/office/drawing/2014/main" id="{0162C440-3A7D-BD45-8DEB-CA2306B456CB}"/>
              </a:ext>
            </a:extLst>
          </p:cNvPr>
          <p:cNvGraphicFramePr>
            <a:graphicFrameLocks noGrp="1"/>
          </p:cNvGraphicFramePr>
          <p:nvPr>
            <p:extLst>
              <p:ext uri="{D42A27DB-BD31-4B8C-83A1-F6EECF244321}">
                <p14:modId xmlns:p14="http://schemas.microsoft.com/office/powerpoint/2010/main" val="359078772"/>
              </p:ext>
            </p:extLst>
          </p:nvPr>
        </p:nvGraphicFramePr>
        <p:xfrm>
          <a:off x="7616350" y="2129925"/>
          <a:ext cx="3826093" cy="2494280"/>
        </p:xfrm>
        <a:graphic>
          <a:graphicData uri="http://schemas.openxmlformats.org/drawingml/2006/table">
            <a:tbl>
              <a:tblPr firstRow="1" bandRow="1">
                <a:tableStyleId>{5C22544A-7EE6-4342-B048-85BDC9FD1C3A}</a:tableStyleId>
              </a:tblPr>
              <a:tblGrid>
                <a:gridCol w="2070124">
                  <a:extLst>
                    <a:ext uri="{9D8B030D-6E8A-4147-A177-3AD203B41FA5}">
                      <a16:colId xmlns:a16="http://schemas.microsoft.com/office/drawing/2014/main" val="1336134659"/>
                    </a:ext>
                  </a:extLst>
                </a:gridCol>
                <a:gridCol w="1755969">
                  <a:extLst>
                    <a:ext uri="{9D8B030D-6E8A-4147-A177-3AD203B41FA5}">
                      <a16:colId xmlns:a16="http://schemas.microsoft.com/office/drawing/2014/main" val="2830191198"/>
                    </a:ext>
                  </a:extLst>
                </a:gridCol>
              </a:tblGrid>
              <a:tr h="370840">
                <a:tc>
                  <a:txBody>
                    <a:bodyPr/>
                    <a:lstStyle/>
                    <a:p>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Baseline</a:t>
                      </a:r>
                    </a:p>
                    <a:p>
                      <a:pPr algn="ctr"/>
                      <a:r>
                        <a:rPr lang="en-US" dirty="0">
                          <a:solidFill>
                            <a:schemeClr val="tx1"/>
                          </a:solidFill>
                          <a:latin typeface="Baskerville" panose="02020502070401020303" pitchFamily="18" charset="0"/>
                          <a:ea typeface="Baskerville" panose="02020502070401020303" pitchFamily="18" charset="0"/>
                        </a:rPr>
                        <a:t>situation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58506132"/>
                  </a:ext>
                </a:extLst>
              </a:tr>
              <a:tr h="370840">
                <a:tc>
                  <a:txBody>
                    <a:bodyPr/>
                    <a:lstStyle/>
                    <a:p>
                      <a:r>
                        <a:rPr lang="en-US" b="1" dirty="0">
                          <a:solidFill>
                            <a:schemeClr val="tx1"/>
                          </a:solidFill>
                          <a:latin typeface="Baskerville" panose="02020502070401020303" pitchFamily="18" charset="0"/>
                          <a:ea typeface="Baskerville" panose="02020502070401020303" pitchFamily="18" charset="0"/>
                        </a:rPr>
                        <a:t>Revenue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$6,000,000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2907342"/>
                  </a:ext>
                </a:extLst>
              </a:tr>
              <a:tr h="370840">
                <a:tc>
                  <a:txBody>
                    <a:bodyPr/>
                    <a:lstStyle/>
                    <a:p>
                      <a:r>
                        <a:rPr lang="en-US" b="1" dirty="0">
                          <a:solidFill>
                            <a:schemeClr val="tx1"/>
                          </a:solidFill>
                          <a:latin typeface="Baskerville" panose="02020502070401020303" pitchFamily="18" charset="0"/>
                          <a:ea typeface="Baskerville" panose="02020502070401020303" pitchFamily="18" charset="0"/>
                        </a:rPr>
                        <a:t>Payroll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$(3,000,000)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8594677"/>
                  </a:ext>
                </a:extLst>
              </a:tr>
              <a:tr h="370840">
                <a:tc>
                  <a:txBody>
                    <a:bodyPr/>
                    <a:lstStyle/>
                    <a:p>
                      <a:r>
                        <a:rPr lang="en-US" b="1" dirty="0">
                          <a:solidFill>
                            <a:schemeClr val="tx1"/>
                          </a:solidFill>
                          <a:latin typeface="Baskerville" panose="02020502070401020303" pitchFamily="18" charset="0"/>
                          <a:ea typeface="Baskerville" panose="02020502070401020303" pitchFamily="18" charset="0"/>
                        </a:rPr>
                        <a:t>Rent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$(300,000)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3271410"/>
                  </a:ext>
                </a:extLst>
              </a:tr>
              <a:tr h="370840">
                <a:tc>
                  <a:txBody>
                    <a:bodyPr/>
                    <a:lstStyle/>
                    <a:p>
                      <a:r>
                        <a:rPr lang="en-US" b="1" dirty="0">
                          <a:solidFill>
                            <a:schemeClr val="tx1"/>
                          </a:solidFill>
                          <a:latin typeface="Baskerville" panose="02020502070401020303" pitchFamily="18" charset="0"/>
                          <a:ea typeface="Baskerville" panose="02020502070401020303" pitchFamily="18" charset="0"/>
                        </a:rPr>
                        <a:t>Utility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$(30,000)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621483"/>
                  </a:ext>
                </a:extLst>
              </a:tr>
              <a:tr h="370840">
                <a:tc>
                  <a:txBody>
                    <a:bodyPr/>
                    <a:lstStyle/>
                    <a:p>
                      <a:r>
                        <a:rPr lang="en-US" b="1" dirty="0">
                          <a:solidFill>
                            <a:schemeClr val="tx1"/>
                          </a:solidFill>
                          <a:latin typeface="Baskerville" panose="02020502070401020303" pitchFamily="18" charset="0"/>
                          <a:ea typeface="Baskerville" panose="02020502070401020303" pitchFamily="18" charset="0"/>
                        </a:rPr>
                        <a:t>Other expenses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﻿$(1,000,000)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6030031"/>
                  </a:ext>
                </a:extLst>
              </a:tr>
            </a:tbl>
          </a:graphicData>
        </a:graphic>
      </p:graphicFrame>
    </p:spTree>
    <p:extLst>
      <p:ext uri="{BB962C8B-B14F-4D97-AF65-F5344CB8AC3E}">
        <p14:creationId xmlns:p14="http://schemas.microsoft.com/office/powerpoint/2010/main" val="3792014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9" y="241300"/>
            <a:ext cx="11382964" cy="763588"/>
          </a:xfrm>
          <a:prstGeom prst="rect">
            <a:avLst/>
          </a:prstGeom>
        </p:spPr>
        <p:txBody>
          <a:bodyPr spcFirstLastPara="1" vert="horz" wrap="square" lIns="121900" tIns="121900" rIns="121900" bIns="121900" rtlCol="0" anchor="t" anchorCtr="0">
            <a:noAutofit/>
          </a:bodyPr>
          <a:lstStyle/>
          <a:p>
            <a:r>
              <a:rPr lang="en-US" sz="4800" dirty="0">
                <a:solidFill>
                  <a:srgbClr val="1B4453"/>
                </a:solidFill>
                <a:latin typeface="Baskerville" panose="02020502070401020303"/>
              </a:rPr>
              <a:t>Impacts of Health on ﻿Income Statements</a:t>
            </a:r>
            <a:br>
              <a:rPr lang="en-US" sz="4800" dirty="0">
                <a:solidFill>
                  <a:srgbClr val="1B4453"/>
                </a:solidFill>
                <a:latin typeface="Baskerville" panose="02020502070401020303"/>
              </a:rPr>
            </a:br>
            <a:endParaRPr sz="4800" dirty="0">
              <a:solidFill>
                <a:srgbClr val="1B4453"/>
              </a:solidFill>
              <a:latin typeface="Baskerville" panose="02020502070401020303"/>
            </a:endParaRPr>
          </a:p>
        </p:txBody>
      </p:sp>
      <p:sp>
        <p:nvSpPr>
          <p:cNvPr id="4" name="Rectangle 3">
            <a:extLst>
              <a:ext uri="{FF2B5EF4-FFF2-40B4-BE49-F238E27FC236}">
                <a16:creationId xmlns:a16="http://schemas.microsoft.com/office/drawing/2014/main" id="{62D8F88C-BF14-9145-9E88-443CE5D1B423}"/>
              </a:ext>
            </a:extLst>
          </p:cNvPr>
          <p:cNvSpPr/>
          <p:nvPr/>
        </p:nvSpPr>
        <p:spPr>
          <a:xfrm>
            <a:off x="3209024" y="6273225"/>
            <a:ext cx="8814653" cy="584775"/>
          </a:xfrm>
          <a:prstGeom prst="rect">
            <a:avLst/>
          </a:prstGeom>
        </p:spPr>
        <p:txBody>
          <a:bodyPr wrap="square">
            <a:spAutoFit/>
          </a:bodyPr>
          <a:lstStyle/>
          <a:p>
            <a:r>
              <a:rPr lang="en-US" sz="1600" dirty="0">
                <a:solidFill>
                  <a:schemeClr val="bg1">
                    <a:lumMod val="50000"/>
                  </a:schemeClr>
                </a:solidFill>
                <a:latin typeface="Baskerville" panose="02020502070401020303" pitchFamily="18" charset="0"/>
                <a:ea typeface="Baskerville" panose="02020502070401020303" pitchFamily="18" charset="0"/>
              </a:rPr>
              <a:t>Source: Allen, J.G. and Macomber, J.D., 2020. Chapter 4. Healthy buildings: How indoor spaces drive performance and productivity. Harvard University Press.</a:t>
            </a:r>
          </a:p>
        </p:txBody>
      </p:sp>
      <p:graphicFrame>
        <p:nvGraphicFramePr>
          <p:cNvPr id="5" name="Table 6">
            <a:extLst>
              <a:ext uri="{FF2B5EF4-FFF2-40B4-BE49-F238E27FC236}">
                <a16:creationId xmlns:a16="http://schemas.microsoft.com/office/drawing/2014/main" id="{6F79392B-DABF-9049-AF1E-6A074F0A534C}"/>
              </a:ext>
            </a:extLst>
          </p:cNvPr>
          <p:cNvGraphicFramePr>
            <a:graphicFrameLocks noGrp="1"/>
          </p:cNvGraphicFramePr>
          <p:nvPr>
            <p:extLst>
              <p:ext uri="{D42A27DB-BD31-4B8C-83A1-F6EECF244321}">
                <p14:modId xmlns:p14="http://schemas.microsoft.com/office/powerpoint/2010/main" val="1111850265"/>
              </p:ext>
            </p:extLst>
          </p:nvPr>
        </p:nvGraphicFramePr>
        <p:xfrm>
          <a:off x="511426" y="1563223"/>
          <a:ext cx="10849969" cy="2768600"/>
        </p:xfrm>
        <a:graphic>
          <a:graphicData uri="http://schemas.openxmlformats.org/drawingml/2006/table">
            <a:tbl>
              <a:tblPr firstRow="1" bandRow="1">
                <a:tableStyleId>{5C22544A-7EE6-4342-B048-85BDC9FD1C3A}</a:tableStyleId>
              </a:tblPr>
              <a:tblGrid>
                <a:gridCol w="2070124">
                  <a:extLst>
                    <a:ext uri="{9D8B030D-6E8A-4147-A177-3AD203B41FA5}">
                      <a16:colId xmlns:a16="http://schemas.microsoft.com/office/drawing/2014/main" val="2949453718"/>
                    </a:ext>
                  </a:extLst>
                </a:gridCol>
                <a:gridCol w="1755969">
                  <a:extLst>
                    <a:ext uri="{9D8B030D-6E8A-4147-A177-3AD203B41FA5}">
                      <a16:colId xmlns:a16="http://schemas.microsoft.com/office/drawing/2014/main" val="3437177112"/>
                    </a:ext>
                  </a:extLst>
                </a:gridCol>
                <a:gridCol w="1755969">
                  <a:extLst>
                    <a:ext uri="{9D8B030D-6E8A-4147-A177-3AD203B41FA5}">
                      <a16:colId xmlns:a16="http://schemas.microsoft.com/office/drawing/2014/main" val="1702974959"/>
                    </a:ext>
                  </a:extLst>
                </a:gridCol>
                <a:gridCol w="1755969">
                  <a:extLst>
                    <a:ext uri="{9D8B030D-6E8A-4147-A177-3AD203B41FA5}">
                      <a16:colId xmlns:a16="http://schemas.microsoft.com/office/drawing/2014/main" val="2986595825"/>
                    </a:ext>
                  </a:extLst>
                </a:gridCol>
                <a:gridCol w="1755969">
                  <a:extLst>
                    <a:ext uri="{9D8B030D-6E8A-4147-A177-3AD203B41FA5}">
                      <a16:colId xmlns:a16="http://schemas.microsoft.com/office/drawing/2014/main" val="3628526488"/>
                    </a:ext>
                  </a:extLst>
                </a:gridCol>
                <a:gridCol w="1755969">
                  <a:extLst>
                    <a:ext uri="{9D8B030D-6E8A-4147-A177-3AD203B41FA5}">
                      <a16:colId xmlns:a16="http://schemas.microsoft.com/office/drawing/2014/main" val="3628711314"/>
                    </a:ext>
                  </a:extLst>
                </a:gridCol>
              </a:tblGrid>
              <a:tr h="370840">
                <a:tc>
                  <a:txBody>
                    <a:bodyPr/>
                    <a:lstStyle/>
                    <a:p>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Baseline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△Energy costs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Baseline + Healthy Building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802341"/>
                  </a:ext>
                </a:extLst>
              </a:tr>
              <a:tr h="370840">
                <a:tc>
                  <a:txBody>
                    <a:bodyPr/>
                    <a:lstStyle/>
                    <a:p>
                      <a:r>
                        <a:rPr lang="en-US" b="1" dirty="0">
                          <a:solidFill>
                            <a:schemeClr val="tx1"/>
                          </a:solidFill>
                          <a:latin typeface="Baskerville" panose="02020502070401020303" pitchFamily="18" charset="0"/>
                          <a:ea typeface="Baskerville" panose="02020502070401020303" pitchFamily="18" charset="0"/>
                        </a:rPr>
                        <a:t>Revenue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$6,000,000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0028785"/>
                  </a:ext>
                </a:extLst>
              </a:tr>
              <a:tr h="370840">
                <a:tc>
                  <a:txBody>
                    <a:bodyPr/>
                    <a:lstStyle/>
                    <a:p>
                      <a:r>
                        <a:rPr lang="en-US" b="1" dirty="0">
                          <a:solidFill>
                            <a:schemeClr val="tx1"/>
                          </a:solidFill>
                          <a:latin typeface="Baskerville" panose="02020502070401020303" pitchFamily="18" charset="0"/>
                          <a:ea typeface="Baskerville" panose="02020502070401020303" pitchFamily="18" charset="0"/>
                        </a:rPr>
                        <a:t>Payroll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$(3,000,000)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825355"/>
                  </a:ext>
                </a:extLst>
              </a:tr>
              <a:tr h="370840">
                <a:tc>
                  <a:txBody>
                    <a:bodyPr/>
                    <a:lstStyle/>
                    <a:p>
                      <a:r>
                        <a:rPr lang="en-US" b="1" dirty="0">
                          <a:solidFill>
                            <a:schemeClr val="tx1"/>
                          </a:solidFill>
                          <a:latin typeface="Baskerville" panose="02020502070401020303" pitchFamily="18" charset="0"/>
                          <a:ea typeface="Baskerville" panose="02020502070401020303" pitchFamily="18" charset="0"/>
                        </a:rPr>
                        <a:t>Rent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$(300,000)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5481256"/>
                  </a:ext>
                </a:extLst>
              </a:tr>
              <a:tr h="370840">
                <a:tc>
                  <a:txBody>
                    <a:bodyPr/>
                    <a:lstStyle/>
                    <a:p>
                      <a:r>
                        <a:rPr lang="en-US" b="1" dirty="0">
                          <a:solidFill>
                            <a:schemeClr val="tx1"/>
                          </a:solidFill>
                          <a:latin typeface="Baskerville" panose="02020502070401020303" pitchFamily="18" charset="0"/>
                          <a:ea typeface="Baskerville" panose="02020502070401020303" pitchFamily="18" charset="0"/>
                        </a:rPr>
                        <a:t>Utility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$(30,000)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$(1,600)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$(31,600)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7184872"/>
                  </a:ext>
                </a:extLst>
              </a:tr>
              <a:tr h="370840">
                <a:tc>
                  <a:txBody>
                    <a:bodyPr/>
                    <a:lstStyle/>
                    <a:p>
                      <a:r>
                        <a:rPr lang="en-US" b="1" dirty="0">
                          <a:solidFill>
                            <a:schemeClr val="tx1"/>
                          </a:solidFill>
                          <a:latin typeface="Baskerville" panose="02020502070401020303" pitchFamily="18" charset="0"/>
                          <a:ea typeface="Baskerville" panose="02020502070401020303" pitchFamily="18" charset="0"/>
                        </a:rPr>
                        <a:t>Other expenses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﻿$(1,000,000)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7229393"/>
                  </a:ext>
                </a:extLst>
              </a:tr>
            </a:tbl>
          </a:graphicData>
        </a:graphic>
      </p:graphicFrame>
      <p:sp>
        <p:nvSpPr>
          <p:cNvPr id="7" name="Rectangle 6">
            <a:extLst>
              <a:ext uri="{FF2B5EF4-FFF2-40B4-BE49-F238E27FC236}">
                <a16:creationId xmlns:a16="http://schemas.microsoft.com/office/drawing/2014/main" id="{55488352-2B07-1D40-B776-B8D8C61C69F4}"/>
              </a:ext>
            </a:extLst>
          </p:cNvPr>
          <p:cNvSpPr/>
          <p:nvPr/>
        </p:nvSpPr>
        <p:spPr>
          <a:xfrm>
            <a:off x="725022" y="4520826"/>
            <a:ext cx="5252400" cy="923330"/>
          </a:xfrm>
          <a:prstGeom prst="rect">
            <a:avLst/>
          </a:prstGeom>
        </p:spPr>
        <p:txBody>
          <a:bodyPr wrap="none">
            <a:spAutoFit/>
          </a:bodyPr>
          <a:lstStyle/>
          <a:p>
            <a:r>
              <a:rPr lang="en-US" altLang="zh-CN" b="1" dirty="0">
                <a:latin typeface="Baskerville" panose="02020502070401020303" pitchFamily="18" charset="0"/>
                <a:ea typeface="Baskerville" panose="02020502070401020303" pitchFamily="18" charset="0"/>
              </a:rPr>
              <a:t>Total increase in energy costs: </a:t>
            </a:r>
          </a:p>
          <a:p>
            <a:endParaRPr lang="en-US" altLang="zh-CN" dirty="0">
              <a:latin typeface="Baskerville" panose="02020502070401020303" pitchFamily="18" charset="0"/>
              <a:ea typeface="Baskerville" panose="02020502070401020303" pitchFamily="18" charset="0"/>
            </a:endParaRPr>
          </a:p>
          <a:p>
            <a:r>
              <a:rPr lang="en-US" altLang="zh-CN" dirty="0">
                <a:latin typeface="Baskerville" panose="02020502070401020303" pitchFamily="18" charset="0"/>
                <a:ea typeface="Baskerville" panose="02020502070401020303" pitchFamily="18" charset="0"/>
              </a:rPr>
              <a:t>	 40 per person per year  → 40 x 40 = $1,600</a:t>
            </a:r>
            <a:endParaRPr lang="en-US" dirty="0"/>
          </a:p>
        </p:txBody>
      </p:sp>
    </p:spTree>
    <p:extLst>
      <p:ext uri="{BB962C8B-B14F-4D97-AF65-F5344CB8AC3E}">
        <p14:creationId xmlns:p14="http://schemas.microsoft.com/office/powerpoint/2010/main" val="328278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Shape 207"/>
        <p:cNvGrpSpPr/>
        <p:nvPr/>
      </p:nvGrpSpPr>
      <p:grpSpPr>
        <a:xfrm>
          <a:off x="0" y="0"/>
          <a:ext cx="0" cy="0"/>
          <a:chOff x="0" y="0"/>
          <a:chExt cx="0" cy="0"/>
        </a:xfrm>
      </p:grpSpPr>
      <p:sp>
        <p:nvSpPr>
          <p:cNvPr id="54" name="Rectangle 53">
            <a:extLst>
              <a:ext uri="{FF2B5EF4-FFF2-40B4-BE49-F238E27FC236}">
                <a16:creationId xmlns:a16="http://schemas.microsoft.com/office/drawing/2014/main" id="{ECB04CB3-47E4-40D3-A772-75FD9CA17B45}"/>
              </a:ext>
            </a:extLst>
          </p:cNvPr>
          <p:cNvSpPr/>
          <p:nvPr/>
        </p:nvSpPr>
        <p:spPr>
          <a:xfrm>
            <a:off x="5664173" y="1229572"/>
            <a:ext cx="6296481" cy="3124257"/>
          </a:xfrm>
          <a:prstGeom prst="rect">
            <a:avLst/>
          </a:prstGeom>
          <a:solidFill>
            <a:srgbClr val="EEFF41">
              <a:alpha val="25098"/>
            </a:srgb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a:p>
        </p:txBody>
      </p:sp>
      <p:sp>
        <p:nvSpPr>
          <p:cNvPr id="56" name="Rectangle 55">
            <a:extLst>
              <a:ext uri="{FF2B5EF4-FFF2-40B4-BE49-F238E27FC236}">
                <a16:creationId xmlns:a16="http://schemas.microsoft.com/office/drawing/2014/main" id="{01302DE2-23A6-4EEF-A9A4-1B8EC17428E8}"/>
              </a:ext>
            </a:extLst>
          </p:cNvPr>
          <p:cNvSpPr/>
          <p:nvPr/>
        </p:nvSpPr>
        <p:spPr>
          <a:xfrm>
            <a:off x="1385794" y="1193223"/>
            <a:ext cx="4186925" cy="3160159"/>
          </a:xfrm>
          <a:prstGeom prst="rect">
            <a:avLst/>
          </a:prstGeom>
          <a:solidFill>
            <a:schemeClr val="accent5">
              <a:lumMod val="20000"/>
              <a:lumOff val="80000"/>
              <a:alpha val="25098"/>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a:p>
        </p:txBody>
      </p:sp>
      <p:sp>
        <p:nvSpPr>
          <p:cNvPr id="6" name="Google Shape;137;p21">
            <a:extLst>
              <a:ext uri="{FF2B5EF4-FFF2-40B4-BE49-F238E27FC236}">
                <a16:creationId xmlns:a16="http://schemas.microsoft.com/office/drawing/2014/main" id="{9F5C976A-540F-154D-BA08-9912B6B48A7E}"/>
              </a:ext>
            </a:extLst>
          </p:cNvPr>
          <p:cNvSpPr txBox="1">
            <a:spLocks/>
          </p:cNvSpPr>
          <p:nvPr/>
        </p:nvSpPr>
        <p:spPr>
          <a:xfrm>
            <a:off x="139539" y="250192"/>
            <a:ext cx="11912923" cy="12404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ts val="1100"/>
            </a:pPr>
            <a:r>
              <a:rPr lang="en-US" altLang="zh-CN" sz="4267" dirty="0">
                <a:solidFill>
                  <a:srgbClr val="1B4453"/>
                </a:solidFill>
                <a:latin typeface="Baskerville" panose="02020502070401020303"/>
              </a:rPr>
              <a:t>Is There a Business Case for Green Buildings?</a:t>
            </a:r>
            <a:endParaRPr lang="en-US" sz="4267" dirty="0">
              <a:solidFill>
                <a:srgbClr val="1B4453"/>
              </a:solidFill>
              <a:latin typeface="Baskerville" panose="02020502070401020303"/>
            </a:endParaRPr>
          </a:p>
        </p:txBody>
      </p:sp>
      <p:grpSp>
        <p:nvGrpSpPr>
          <p:cNvPr id="8" name="Group 7">
            <a:extLst>
              <a:ext uri="{FF2B5EF4-FFF2-40B4-BE49-F238E27FC236}">
                <a16:creationId xmlns:a16="http://schemas.microsoft.com/office/drawing/2014/main" id="{4D2ACBB5-57EC-1B4C-B588-69F43AA01682}"/>
              </a:ext>
            </a:extLst>
          </p:cNvPr>
          <p:cNvGrpSpPr/>
          <p:nvPr/>
        </p:nvGrpSpPr>
        <p:grpSpPr>
          <a:xfrm>
            <a:off x="265902" y="2409403"/>
            <a:ext cx="11660196" cy="1518105"/>
            <a:chOff x="135621" y="2175765"/>
            <a:chExt cx="8745147" cy="1138579"/>
          </a:xfrm>
        </p:grpSpPr>
        <p:sp>
          <p:nvSpPr>
            <p:cNvPr id="9" name="Google Shape;145;p21">
              <a:extLst>
                <a:ext uri="{FF2B5EF4-FFF2-40B4-BE49-F238E27FC236}">
                  <a16:creationId xmlns:a16="http://schemas.microsoft.com/office/drawing/2014/main" id="{31CEAA56-C08A-7749-8A09-A3FB388FF6F5}"/>
                </a:ext>
              </a:extLst>
            </p:cNvPr>
            <p:cNvSpPr txBox="1"/>
            <p:nvPr/>
          </p:nvSpPr>
          <p:spPr>
            <a:xfrm>
              <a:off x="6783445" y="2502135"/>
              <a:ext cx="2097323" cy="481894"/>
            </a:xfrm>
            <a:prstGeom prst="rect">
              <a:avLst/>
            </a:prstGeom>
            <a:noFill/>
            <a:ln>
              <a:noFill/>
              <a:prstDash val="solid"/>
            </a:ln>
          </p:spPr>
          <p:txBody>
            <a:bodyPr spcFirstLastPara="1" wrap="square" lIns="121900" tIns="121900" rIns="121900" bIns="121900" anchor="t" anchorCtr="0">
              <a:noAutofit/>
            </a:bodyPr>
            <a:lstStyle/>
            <a:p>
              <a:r>
                <a:rPr lang="en" sz="1400" dirty="0">
                  <a:solidFill>
                    <a:schemeClr val="dk1"/>
                  </a:solidFill>
                  <a:latin typeface="Baskerville" panose="02020502070401020303" pitchFamily="18" charset="0"/>
                  <a:ea typeface="Baskerville" panose="02020502070401020303" pitchFamily="18" charset="0"/>
                </a:rPr>
                <a:t>Refurbishment/</a:t>
              </a:r>
              <a:r>
                <a:rPr lang="en" sz="1400" dirty="0">
                  <a:latin typeface="Baskerville" panose="02020502070401020303" pitchFamily="18" charset="0"/>
                  <a:ea typeface="Baskerville" panose="02020502070401020303" pitchFamily="18" charset="0"/>
                </a:rPr>
                <a:t>Acquisition</a:t>
              </a:r>
              <a:endParaRPr sz="1400" dirty="0">
                <a:latin typeface="Baskerville" panose="02020502070401020303" pitchFamily="18" charset="0"/>
                <a:ea typeface="Baskerville" panose="02020502070401020303" pitchFamily="18" charset="0"/>
              </a:endParaRPr>
            </a:p>
          </p:txBody>
        </p:sp>
        <p:sp>
          <p:nvSpPr>
            <p:cNvPr id="10" name="Google Shape;142;p21">
              <a:extLst>
                <a:ext uri="{FF2B5EF4-FFF2-40B4-BE49-F238E27FC236}">
                  <a16:creationId xmlns:a16="http://schemas.microsoft.com/office/drawing/2014/main" id="{F03FE744-2C3E-C44D-8714-66285B88E3E4}"/>
                </a:ext>
              </a:extLst>
            </p:cNvPr>
            <p:cNvSpPr txBox="1"/>
            <p:nvPr/>
          </p:nvSpPr>
          <p:spPr>
            <a:xfrm>
              <a:off x="960738" y="2479586"/>
              <a:ext cx="1752219" cy="307331"/>
            </a:xfrm>
            <a:prstGeom prst="rect">
              <a:avLst/>
            </a:prstGeom>
            <a:noFill/>
            <a:ln>
              <a:noFill/>
              <a:prstDash val="solid"/>
            </a:ln>
          </p:spPr>
          <p:txBody>
            <a:bodyPr spcFirstLastPara="1" wrap="square" lIns="121900" tIns="121900" rIns="121900" bIns="121900" anchor="t" anchorCtr="0">
              <a:noAutofit/>
            </a:bodyPr>
            <a:lstStyle/>
            <a:p>
              <a:endParaRPr sz="2800">
                <a:latin typeface="Baskerville" panose="02020502070401020303" pitchFamily="18" charset="0"/>
                <a:ea typeface="Baskerville" panose="02020502070401020303" pitchFamily="18" charset="0"/>
              </a:endParaRPr>
            </a:p>
          </p:txBody>
        </p:sp>
        <p:sp>
          <p:nvSpPr>
            <p:cNvPr id="11" name="Google Shape;155;p21">
              <a:extLst>
                <a:ext uri="{FF2B5EF4-FFF2-40B4-BE49-F238E27FC236}">
                  <a16:creationId xmlns:a16="http://schemas.microsoft.com/office/drawing/2014/main" id="{AA3EF89B-3889-4E4A-BC02-FA2A6C94FD9D}"/>
                </a:ext>
              </a:extLst>
            </p:cNvPr>
            <p:cNvSpPr txBox="1"/>
            <p:nvPr/>
          </p:nvSpPr>
          <p:spPr>
            <a:xfrm>
              <a:off x="135621" y="2961667"/>
              <a:ext cx="825117" cy="352677"/>
            </a:xfrm>
            <a:prstGeom prst="rect">
              <a:avLst/>
            </a:prstGeom>
            <a:noFill/>
            <a:ln>
              <a:noFill/>
              <a:prstDash val="solid"/>
            </a:ln>
          </p:spPr>
          <p:txBody>
            <a:bodyPr spcFirstLastPara="1" wrap="square" lIns="121900" tIns="121900" rIns="121900" bIns="121900" anchor="t" anchorCtr="0">
              <a:noAutofit/>
            </a:bodyPr>
            <a:lstStyle/>
            <a:p>
              <a:r>
                <a:rPr lang="en-US" altLang="zh-CN" sz="1600" dirty="0">
                  <a:latin typeface="Baskerville" panose="02020502070401020303" pitchFamily="18" charset="0"/>
                  <a:ea typeface="Baskerville" panose="02020502070401020303" pitchFamily="18" charset="0"/>
                </a:rPr>
                <a:t>Cost</a:t>
              </a:r>
              <a:endParaRPr sz="1600" dirty="0">
                <a:latin typeface="Baskerville" panose="02020502070401020303" pitchFamily="18" charset="0"/>
                <a:ea typeface="Baskerville" panose="02020502070401020303" pitchFamily="18" charset="0"/>
              </a:endParaRPr>
            </a:p>
          </p:txBody>
        </p:sp>
        <p:cxnSp>
          <p:nvCxnSpPr>
            <p:cNvPr id="12" name="Google Shape;159;p21">
              <a:extLst>
                <a:ext uri="{FF2B5EF4-FFF2-40B4-BE49-F238E27FC236}">
                  <a16:creationId xmlns:a16="http://schemas.microsoft.com/office/drawing/2014/main" id="{3A530FD8-E7AE-9448-8756-C49F2B97D67E}"/>
                </a:ext>
              </a:extLst>
            </p:cNvPr>
            <p:cNvCxnSpPr>
              <a:cxnSpLocks/>
            </p:cNvCxnSpPr>
            <p:nvPr/>
          </p:nvCxnSpPr>
          <p:spPr>
            <a:xfrm flipV="1">
              <a:off x="4480180" y="2192409"/>
              <a:ext cx="0" cy="386262"/>
            </a:xfrm>
            <a:prstGeom prst="straightConnector1">
              <a:avLst/>
            </a:prstGeom>
            <a:noFill/>
            <a:ln w="19050" cap="flat" cmpd="sng">
              <a:solidFill>
                <a:srgbClr val="0097A7"/>
              </a:solidFill>
              <a:prstDash val="solid"/>
              <a:round/>
              <a:headEnd type="none" w="med" len="med"/>
              <a:tailEnd type="triangle" w="med" len="med"/>
            </a:ln>
          </p:spPr>
        </p:cxnSp>
        <p:cxnSp>
          <p:nvCxnSpPr>
            <p:cNvPr id="13" name="Google Shape;141;p21">
              <a:extLst>
                <a:ext uri="{FF2B5EF4-FFF2-40B4-BE49-F238E27FC236}">
                  <a16:creationId xmlns:a16="http://schemas.microsoft.com/office/drawing/2014/main" id="{DE5E5AD4-B881-1649-8494-F39B8744427A}"/>
                </a:ext>
              </a:extLst>
            </p:cNvPr>
            <p:cNvCxnSpPr>
              <a:cxnSpLocks/>
            </p:cNvCxnSpPr>
            <p:nvPr/>
          </p:nvCxnSpPr>
          <p:spPr>
            <a:xfrm>
              <a:off x="841248" y="2786917"/>
              <a:ext cx="7420718" cy="0"/>
            </a:xfrm>
            <a:prstGeom prst="straightConnector1">
              <a:avLst/>
            </a:prstGeom>
            <a:noFill/>
            <a:ln w="9525" cap="flat" cmpd="sng">
              <a:solidFill>
                <a:schemeClr val="bg1">
                  <a:lumMod val="50000"/>
                </a:schemeClr>
              </a:solidFill>
              <a:prstDash val="solid"/>
              <a:round/>
              <a:headEnd type="none" w="med" len="med"/>
              <a:tailEnd type="triangle" w="med" len="med"/>
            </a:ln>
          </p:spPr>
        </p:cxnSp>
        <p:sp>
          <p:nvSpPr>
            <p:cNvPr id="14" name="Google Shape;155;p21">
              <a:extLst>
                <a:ext uri="{FF2B5EF4-FFF2-40B4-BE49-F238E27FC236}">
                  <a16:creationId xmlns:a16="http://schemas.microsoft.com/office/drawing/2014/main" id="{74BF7114-B6E7-7F42-B11A-224C8DC9617A}"/>
                </a:ext>
              </a:extLst>
            </p:cNvPr>
            <p:cNvSpPr txBox="1"/>
            <p:nvPr/>
          </p:nvSpPr>
          <p:spPr>
            <a:xfrm>
              <a:off x="135621" y="2402333"/>
              <a:ext cx="825117" cy="352677"/>
            </a:xfrm>
            <a:prstGeom prst="rect">
              <a:avLst/>
            </a:prstGeom>
            <a:noFill/>
            <a:ln>
              <a:noFill/>
              <a:prstDash val="solid"/>
            </a:ln>
          </p:spPr>
          <p:txBody>
            <a:bodyPr spcFirstLastPara="1" wrap="square" lIns="121900" tIns="121900" rIns="121900" bIns="121900" anchor="t" anchorCtr="0">
              <a:noAutofit/>
            </a:bodyPr>
            <a:lstStyle/>
            <a:p>
              <a:r>
                <a:rPr lang="en-US" altLang="zh-CN" sz="1600" dirty="0">
                  <a:latin typeface="Baskerville" panose="02020502070401020303" pitchFamily="18" charset="0"/>
                  <a:ea typeface="Baskerville" panose="02020502070401020303" pitchFamily="18" charset="0"/>
                </a:rPr>
                <a:t>Benefit</a:t>
              </a:r>
              <a:endParaRPr sz="1600" dirty="0">
                <a:latin typeface="Baskerville" panose="02020502070401020303" pitchFamily="18" charset="0"/>
                <a:ea typeface="Baskerville" panose="02020502070401020303" pitchFamily="18" charset="0"/>
              </a:endParaRPr>
            </a:p>
          </p:txBody>
        </p:sp>
        <p:cxnSp>
          <p:nvCxnSpPr>
            <p:cNvPr id="15" name="Google Shape;141;p21">
              <a:extLst>
                <a:ext uri="{FF2B5EF4-FFF2-40B4-BE49-F238E27FC236}">
                  <a16:creationId xmlns:a16="http://schemas.microsoft.com/office/drawing/2014/main" id="{27E9E2DC-9D22-7C43-98B8-191A50EF6120}"/>
                </a:ext>
              </a:extLst>
            </p:cNvPr>
            <p:cNvCxnSpPr>
              <a:cxnSpLocks/>
            </p:cNvCxnSpPr>
            <p:nvPr/>
          </p:nvCxnSpPr>
          <p:spPr>
            <a:xfrm>
              <a:off x="841248" y="2786917"/>
              <a:ext cx="7420718" cy="9583"/>
            </a:xfrm>
            <a:prstGeom prst="straightConnector1">
              <a:avLst/>
            </a:prstGeom>
            <a:noFill/>
            <a:ln w="22225" cap="flat" cmpd="sng">
              <a:solidFill>
                <a:schemeClr val="bg1">
                  <a:lumMod val="50000"/>
                </a:schemeClr>
              </a:solidFill>
              <a:prstDash val="solid"/>
              <a:round/>
              <a:headEnd type="none" w="med" len="med"/>
              <a:tailEnd type="triangle" w="med" len="med"/>
            </a:ln>
          </p:spPr>
        </p:cxnSp>
        <p:sp>
          <p:nvSpPr>
            <p:cNvPr id="16" name="Google Shape;144;p21">
              <a:extLst>
                <a:ext uri="{FF2B5EF4-FFF2-40B4-BE49-F238E27FC236}">
                  <a16:creationId xmlns:a16="http://schemas.microsoft.com/office/drawing/2014/main" id="{A9E1AE70-21E5-F74E-97D3-BF885E5338EC}"/>
                </a:ext>
              </a:extLst>
            </p:cNvPr>
            <p:cNvSpPr txBox="1"/>
            <p:nvPr/>
          </p:nvSpPr>
          <p:spPr>
            <a:xfrm>
              <a:off x="4247936" y="2491488"/>
              <a:ext cx="865931" cy="345038"/>
            </a:xfrm>
            <a:prstGeom prst="rect">
              <a:avLst/>
            </a:prstGeom>
            <a:noFill/>
            <a:ln>
              <a:noFill/>
              <a:prstDash val="solid"/>
            </a:ln>
          </p:spPr>
          <p:txBody>
            <a:bodyPr spcFirstLastPara="1" wrap="square" lIns="121900" tIns="121900" rIns="121900" bIns="121900" anchor="t" anchorCtr="0">
              <a:noAutofit/>
            </a:bodyPr>
            <a:lstStyle/>
            <a:p>
              <a:r>
                <a:rPr lang="en" sz="1400" dirty="0">
                  <a:solidFill>
                    <a:schemeClr val="dk1"/>
                  </a:solidFill>
                  <a:latin typeface="Baskerville" panose="02020502070401020303" pitchFamily="18" charset="0"/>
                  <a:ea typeface="Baskerville" panose="02020502070401020303" pitchFamily="18" charset="0"/>
                </a:rPr>
                <a:t>Tenancy</a:t>
              </a:r>
              <a:endParaRPr sz="1400" dirty="0">
                <a:latin typeface="Baskerville" panose="02020502070401020303" pitchFamily="18" charset="0"/>
                <a:ea typeface="Baskerville" panose="02020502070401020303" pitchFamily="18" charset="0"/>
              </a:endParaRPr>
            </a:p>
          </p:txBody>
        </p:sp>
        <p:sp>
          <p:nvSpPr>
            <p:cNvPr id="17" name="Rectangle 16">
              <a:extLst>
                <a:ext uri="{FF2B5EF4-FFF2-40B4-BE49-F238E27FC236}">
                  <a16:creationId xmlns:a16="http://schemas.microsoft.com/office/drawing/2014/main" id="{01EBBF5C-FA1C-CA4A-811C-D463A79EAAF5}"/>
                </a:ext>
              </a:extLst>
            </p:cNvPr>
            <p:cNvSpPr/>
            <p:nvPr/>
          </p:nvSpPr>
          <p:spPr>
            <a:xfrm>
              <a:off x="5490227" y="2486617"/>
              <a:ext cx="1020609" cy="360192"/>
            </a:xfrm>
            <a:prstGeom prst="rect">
              <a:avLst/>
            </a:prstGeom>
            <a:noFill/>
            <a:ln>
              <a:noFill/>
              <a:prstDash val="solid"/>
            </a:ln>
          </p:spPr>
          <p:txBody>
            <a:bodyPr spcFirstLastPara="1" wrap="square" lIns="121900" tIns="121900" rIns="121900" bIns="121900" anchor="t" anchorCtr="0">
              <a:noAutofit/>
            </a:bodyPr>
            <a:lstStyle/>
            <a:p>
              <a:r>
                <a:rPr lang="en" sz="1400" dirty="0">
                  <a:solidFill>
                    <a:schemeClr val="dk1"/>
                  </a:solidFill>
                  <a:latin typeface="Baskerville" panose="02020502070401020303" pitchFamily="18" charset="0"/>
                  <a:ea typeface="Baskerville" panose="02020502070401020303" pitchFamily="18" charset="0"/>
                </a:rPr>
                <a:t>Operation</a:t>
              </a:r>
              <a:endParaRPr lang="en-US" sz="1400" dirty="0">
                <a:solidFill>
                  <a:schemeClr val="dk1"/>
                </a:solidFill>
                <a:latin typeface="Baskerville" panose="02020502070401020303" pitchFamily="18" charset="0"/>
                <a:ea typeface="Baskerville" panose="02020502070401020303" pitchFamily="18" charset="0"/>
              </a:endParaRPr>
            </a:p>
          </p:txBody>
        </p:sp>
        <p:cxnSp>
          <p:nvCxnSpPr>
            <p:cNvPr id="18" name="Google Shape;159;p21">
              <a:extLst>
                <a:ext uri="{FF2B5EF4-FFF2-40B4-BE49-F238E27FC236}">
                  <a16:creationId xmlns:a16="http://schemas.microsoft.com/office/drawing/2014/main" id="{9E6C1586-A29F-0547-A353-C55F0267718D}"/>
                </a:ext>
              </a:extLst>
            </p:cNvPr>
            <p:cNvCxnSpPr>
              <a:cxnSpLocks/>
            </p:cNvCxnSpPr>
            <p:nvPr/>
          </p:nvCxnSpPr>
          <p:spPr>
            <a:xfrm flipV="1">
              <a:off x="5865032" y="2175765"/>
              <a:ext cx="0" cy="386262"/>
            </a:xfrm>
            <a:prstGeom prst="straightConnector1">
              <a:avLst/>
            </a:prstGeom>
            <a:noFill/>
            <a:ln w="19050" cap="flat" cmpd="sng">
              <a:solidFill>
                <a:srgbClr val="0097A7"/>
              </a:solidFill>
              <a:prstDash val="solid"/>
              <a:round/>
              <a:headEnd type="none" w="med" len="med"/>
              <a:tailEnd type="triangle" w="med" len="med"/>
            </a:ln>
          </p:spPr>
        </p:cxnSp>
        <p:cxnSp>
          <p:nvCxnSpPr>
            <p:cNvPr id="19" name="Google Shape;159;p21">
              <a:extLst>
                <a:ext uri="{FF2B5EF4-FFF2-40B4-BE49-F238E27FC236}">
                  <a16:creationId xmlns:a16="http://schemas.microsoft.com/office/drawing/2014/main" id="{29D62884-A482-964E-A892-111504B8B271}"/>
                </a:ext>
              </a:extLst>
            </p:cNvPr>
            <p:cNvCxnSpPr>
              <a:cxnSpLocks/>
            </p:cNvCxnSpPr>
            <p:nvPr/>
          </p:nvCxnSpPr>
          <p:spPr>
            <a:xfrm flipV="1">
              <a:off x="7544436" y="2185488"/>
              <a:ext cx="0" cy="386262"/>
            </a:xfrm>
            <a:prstGeom prst="straightConnector1">
              <a:avLst/>
            </a:prstGeom>
            <a:noFill/>
            <a:ln w="19050" cap="flat" cmpd="sng">
              <a:solidFill>
                <a:srgbClr val="0097A7"/>
              </a:solidFill>
              <a:prstDash val="solid"/>
              <a:round/>
              <a:headEnd type="none" w="med" len="med"/>
              <a:tailEnd type="triangle" w="med" len="med"/>
            </a:ln>
          </p:spPr>
        </p:cxn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A7CF68F8-96F4-9540-A0C1-090AD93A90CB}"/>
                    </a:ext>
                  </a:extLst>
                </p:cNvPr>
                <p:cNvSpPr/>
                <p:nvPr/>
              </p:nvSpPr>
              <p:spPr>
                <a:xfrm>
                  <a:off x="7216910" y="2782782"/>
                  <a:ext cx="764889" cy="230833"/>
                </a:xfrm>
                <a:prstGeom prst="rect">
                  <a:avLst/>
                </a:prstGeom>
                <a:ln>
                  <a:noFill/>
                  <a:prstDash val="solid"/>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1400" i="1">
                            <a:latin typeface="Cambria Math" panose="02040503050406030204" pitchFamily="18" charset="0"/>
                          </a:rPr>
                          <m:t>𝑦𝑒𝑎𝑟</m:t>
                        </m:r>
                        <m:r>
                          <a:rPr lang="zh-CN" altLang="en-US" sz="1400" i="1">
                            <a:latin typeface="Cambria Math" panose="02040503050406030204" pitchFamily="18" charset="0"/>
                          </a:rPr>
                          <m:t> </m:t>
                        </m:r>
                        <m:r>
                          <a:rPr lang="en-US" altLang="zh-CN" sz="1400" i="1">
                            <a:latin typeface="Cambria Math" panose="02040503050406030204" pitchFamily="18" charset="0"/>
                          </a:rPr>
                          <m:t>𝑇</m:t>
                        </m:r>
                      </m:oMath>
                    </m:oMathPara>
                  </a14:m>
                  <a:endParaRPr lang="en-US" sz="2800" dirty="0">
                    <a:latin typeface="Baskerville" panose="02020502070401020303" pitchFamily="18" charset="0"/>
                    <a:ea typeface="Baskerville" panose="02020502070401020303" pitchFamily="18" charset="0"/>
                  </a:endParaRPr>
                </a:p>
              </p:txBody>
            </p:sp>
          </mc:Choice>
          <mc:Fallback xmlns="">
            <p:sp>
              <p:nvSpPr>
                <p:cNvPr id="20" name="Rectangle 19">
                  <a:extLst>
                    <a:ext uri="{FF2B5EF4-FFF2-40B4-BE49-F238E27FC236}">
                      <a16:creationId xmlns:a16="http://schemas.microsoft.com/office/drawing/2014/main" id="{A7CF68F8-96F4-9540-A0C1-090AD93A90CB}"/>
                    </a:ext>
                  </a:extLst>
                </p:cNvPr>
                <p:cNvSpPr>
                  <a:spLocks noRot="1" noChangeAspect="1" noMove="1" noResize="1" noEditPoints="1" noAdjustHandles="1" noChangeArrowheads="1" noChangeShapeType="1" noTextEdit="1"/>
                </p:cNvSpPr>
                <p:nvPr/>
              </p:nvSpPr>
              <p:spPr>
                <a:xfrm>
                  <a:off x="7216910" y="2782782"/>
                  <a:ext cx="764889" cy="230833"/>
                </a:xfrm>
                <a:prstGeom prst="rect">
                  <a:avLst/>
                </a:prstGeom>
                <a:blipFill>
                  <a:blip r:embed="rId3"/>
                  <a:stretch>
                    <a:fillRect/>
                  </a:stretch>
                </a:blipFill>
                <a:ln>
                  <a:noFill/>
                  <a:prstDash val="solid"/>
                </a:ln>
              </p:spPr>
              <p:txBody>
                <a:bodyPr/>
                <a:lstStyle/>
                <a:p>
                  <a:r>
                    <a:rPr lang="zh-CN" altLang="en-US">
                      <a:noFill/>
                    </a:rPr>
                    <a:t> </a:t>
                  </a:r>
                </a:p>
              </p:txBody>
            </p:sp>
          </mc:Fallback>
        </mc:AlternateContent>
        <p:sp>
          <p:nvSpPr>
            <p:cNvPr id="21" name="Google Shape;143;p21">
              <a:extLst>
                <a:ext uri="{FF2B5EF4-FFF2-40B4-BE49-F238E27FC236}">
                  <a16:creationId xmlns:a16="http://schemas.microsoft.com/office/drawing/2014/main" id="{F4C02F1C-ADAA-514C-9F04-76F6E1143211}"/>
                </a:ext>
              </a:extLst>
            </p:cNvPr>
            <p:cNvSpPr txBox="1"/>
            <p:nvPr/>
          </p:nvSpPr>
          <p:spPr>
            <a:xfrm>
              <a:off x="772284" y="2492440"/>
              <a:ext cx="2211625" cy="339562"/>
            </a:xfrm>
            <a:prstGeom prst="rect">
              <a:avLst/>
            </a:prstGeom>
            <a:noFill/>
            <a:ln>
              <a:noFill/>
              <a:prstDash val="solid"/>
            </a:ln>
          </p:spPr>
          <p:txBody>
            <a:bodyPr spcFirstLastPara="1" wrap="square" lIns="121900" tIns="121900" rIns="121900" bIns="121900" anchor="t" anchorCtr="0">
              <a:noAutofit/>
            </a:bodyPr>
            <a:lstStyle/>
            <a:p>
              <a:pPr algn="ctr"/>
              <a:r>
                <a:rPr lang="en" sz="1400" dirty="0">
                  <a:latin typeface="Baskerville" panose="02020502070401020303" pitchFamily="18" charset="0"/>
                  <a:ea typeface="Baskerville" panose="02020502070401020303" pitchFamily="18" charset="0"/>
                </a:rPr>
                <a:t>Design/Construction</a:t>
              </a:r>
              <a:endParaRPr sz="1400" dirty="0">
                <a:latin typeface="Baskerville" panose="02020502070401020303" pitchFamily="18" charset="0"/>
                <a:ea typeface="Baskerville" panose="02020502070401020303" pitchFamily="18" charset="0"/>
              </a:endParaRPr>
            </a:p>
          </p:txBody>
        </p:sp>
      </p:gr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15232CE3-1E4F-C744-B7C5-FA5A9AAB9472}"/>
                  </a:ext>
                </a:extLst>
              </p:cNvPr>
              <p:cNvSpPr/>
              <p:nvPr/>
            </p:nvSpPr>
            <p:spPr>
              <a:xfrm>
                <a:off x="4119412" y="1898135"/>
                <a:ext cx="1645697" cy="800219"/>
              </a:xfrm>
              <a:prstGeom prst="rect">
                <a:avLst/>
              </a:prstGeom>
            </p:spPr>
            <p:txBody>
              <a:bodyPr wrap="square">
                <a:spAutoFit/>
              </a:bodyPr>
              <a:lstStyle/>
              <a:p>
                <a:pPr marL="211656">
                  <a:buSzPts val="1100"/>
                </a:pPr>
                <a:r>
                  <a:rPr lang="en-US" altLang="zh-CN" sz="1400" b="1" dirty="0">
                    <a:solidFill>
                      <a:srgbClr val="0097A7"/>
                    </a:solidFill>
                    <a:latin typeface="Baskerville" panose="02020502070401020303" pitchFamily="18" charset="0"/>
                    <a:ea typeface="Baskerville" panose="02020502070401020303" pitchFamily="18" charset="0"/>
                  </a:rPr>
                  <a:t>0</a:t>
                </a:r>
                <a:r>
                  <a:rPr lang="en-US" sz="1400" b="1" dirty="0">
                    <a:solidFill>
                      <a:srgbClr val="0097A7"/>
                    </a:solidFill>
                    <a:latin typeface="Baskerville" panose="02020502070401020303" pitchFamily="18" charset="0"/>
                    <a:ea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a:t>
                </a:r>
                <a:r>
                  <a:rPr lang="en-US" sz="1400" b="1" dirty="0">
                    <a:solidFill>
                      <a:srgbClr val="0097A7"/>
                    </a:solidFill>
                    <a:latin typeface="Baskerville" panose="02020502070401020303" pitchFamily="18" charset="0"/>
                    <a:ea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43</a:t>
                </a:r>
                <a:r>
                  <a:rPr lang="en-US" sz="1400" b="1" dirty="0">
                    <a:solidFill>
                      <a:srgbClr val="0097A7"/>
                    </a:solidFill>
                    <a:latin typeface="Baskerville" panose="02020502070401020303" pitchFamily="18" charset="0"/>
                    <a:ea typeface="Baskerville" panose="02020502070401020303" pitchFamily="18" charset="0"/>
                  </a:rPr>
                  <a:t>%</a:t>
                </a:r>
                <a:r>
                  <a:rPr lang="zh-CN" altLang="en-US" sz="1400" b="1" dirty="0">
                    <a:solidFill>
                      <a:srgbClr val="0097A7"/>
                    </a:solidFill>
                    <a:latin typeface="Baskerville" panose="02020502070401020303" pitchFamily="18" charset="0"/>
                  </a:rPr>
                  <a:t>*</a:t>
                </a:r>
                <a:endParaRPr lang="en-US" sz="1400" dirty="0">
                  <a:solidFill>
                    <a:srgbClr val="0097A7"/>
                  </a:solidFill>
                  <a:latin typeface="Baskerville" panose="02020502070401020303" pitchFamily="18" charset="0"/>
                  <a:ea typeface="Baskerville" panose="02020502070401020303" pitchFamily="18" charset="0"/>
                </a:endParaRPr>
              </a:p>
              <a:p>
                <a:pPr marL="211656">
                  <a:buSzPts val="1100"/>
                </a:pPr>
                <a:r>
                  <a:rPr lang="en-US" sz="1600" dirty="0">
                    <a:solidFill>
                      <a:srgbClr val="0097A7"/>
                    </a:solidFill>
                    <a:latin typeface="Baskerville" panose="02020502070401020303" pitchFamily="18" charset="0"/>
                    <a:ea typeface="Baskerville" panose="02020502070401020303" pitchFamily="18" charset="0"/>
                  </a:rPr>
                  <a:t>(</a:t>
                </a:r>
                <a:r>
                  <a:rPr lang="en-US" altLang="zh-CN" sz="1600" b="1" dirty="0">
                    <a:solidFill>
                      <a:srgbClr val="0097A7"/>
                    </a:solidFill>
                    <a:latin typeface="Baskerville" panose="02020502070401020303" pitchFamily="18" charset="0"/>
                    <a:ea typeface="Baskerville" panose="02020502070401020303" pitchFamily="18" charset="0"/>
                  </a:rPr>
                  <a:t>+</a:t>
                </a:r>
                <a:r>
                  <a:rPr lang="en-US" sz="1600" dirty="0">
                    <a:solidFill>
                      <a:srgbClr val="0097A7"/>
                    </a:solidFill>
                    <a:latin typeface="Baskerville" panose="02020502070401020303" pitchFamily="18" charset="0"/>
                    <a:ea typeface="Baskerville" panose="02020502070401020303" pitchFamily="18" charset="0"/>
                  </a:rPr>
                  <a:t>)</a:t>
                </a:r>
                <a:r>
                  <a:rPr lang="en-US" sz="1600" dirty="0">
                    <a:latin typeface="Baskerville" panose="02020502070401020303" pitchFamily="18" charset="0"/>
                    <a:ea typeface="Baskerville" panose="02020502070401020303" pitchFamily="18" charset="0"/>
                  </a:rPr>
                  <a:t> Higher </a:t>
                </a:r>
                <a:r>
                  <a:rPr lang="en-US" altLang="zh-CN" sz="1600" dirty="0">
                    <a:latin typeface="Baskerville" panose="02020502070401020303" pitchFamily="18" charset="0"/>
                    <a:ea typeface="Baskerville" panose="02020502070401020303" pitchFamily="18" charset="0"/>
                  </a:rPr>
                  <a:t>Sale</a:t>
                </a:r>
                <a:r>
                  <a:rPr lang="zh-CN" altLang="en-US" sz="1600" dirty="0">
                    <a:latin typeface="Baskerville" panose="02020502070401020303" pitchFamily="18" charset="0"/>
                  </a:rPr>
                  <a:t> </a:t>
                </a:r>
                <a:r>
                  <a:rPr lang="en-US" altLang="zh-CN" sz="1600" dirty="0">
                    <a:latin typeface="Baskerville" panose="02020502070401020303" pitchFamily="18" charset="0"/>
                    <a:ea typeface="Baskerville" panose="02020502070401020303" pitchFamily="18" charset="0"/>
                  </a:rPr>
                  <a:t>Price</a:t>
                </a:r>
                <a:r>
                  <a:rPr lang="zh-CN" altLang="en-US" sz="1600" dirty="0">
                    <a:latin typeface="Baskerville" panose="02020502070401020303" pitchFamily="18" charset="0"/>
                  </a:rPr>
                  <a:t> </a:t>
                </a:r>
                <a14:m>
                  <m:oMath xmlns:m="http://schemas.openxmlformats.org/officeDocument/2006/math">
                    <m:r>
                      <a:rPr lang="zh-CN" altLang="en-US" sz="1600" i="1">
                        <a:latin typeface="Cambria Math" panose="02040503050406030204" pitchFamily="18" charset="0"/>
                      </a:rPr>
                      <m:t>∆</m:t>
                    </m:r>
                    <m:r>
                      <a:rPr lang="en-US" altLang="zh-CN" sz="1600" i="1">
                        <a:latin typeface="Cambria Math" panose="02040503050406030204" pitchFamily="18" charset="0"/>
                      </a:rPr>
                      <m:t>𝑉</m:t>
                    </m:r>
                  </m:oMath>
                </a14:m>
                <a:endParaRPr lang="en-US" sz="1600" dirty="0">
                  <a:latin typeface="Baskerville" panose="02020502070401020303" pitchFamily="18" charset="0"/>
                  <a:ea typeface="Baskerville" panose="02020502070401020303" pitchFamily="18" charset="0"/>
                </a:endParaRPr>
              </a:p>
            </p:txBody>
          </p:sp>
        </mc:Choice>
        <mc:Fallback xmlns="">
          <p:sp>
            <p:nvSpPr>
              <p:cNvPr id="27" name="Rectangle 26">
                <a:extLst>
                  <a:ext uri="{FF2B5EF4-FFF2-40B4-BE49-F238E27FC236}">
                    <a16:creationId xmlns:a16="http://schemas.microsoft.com/office/drawing/2014/main" id="{15232CE3-1E4F-C744-B7C5-FA5A9AAB9472}"/>
                  </a:ext>
                </a:extLst>
              </p:cNvPr>
              <p:cNvSpPr>
                <a:spLocks noRot="1" noChangeAspect="1" noMove="1" noResize="1" noEditPoints="1" noAdjustHandles="1" noChangeArrowheads="1" noChangeShapeType="1" noTextEdit="1"/>
              </p:cNvSpPr>
              <p:nvPr/>
            </p:nvSpPr>
            <p:spPr>
              <a:xfrm>
                <a:off x="4119412" y="1898135"/>
                <a:ext cx="1645697" cy="800219"/>
              </a:xfrm>
              <a:prstGeom prst="rect">
                <a:avLst/>
              </a:prstGeom>
              <a:blipFill>
                <a:blip r:embed="rId5"/>
                <a:stretch>
                  <a:fillRect t="-758" b="-8333"/>
                </a:stretch>
              </a:blipFill>
            </p:spPr>
            <p:txBody>
              <a:bodyPr/>
              <a:lstStyle/>
              <a:p>
                <a:r>
                  <a:rPr lang="zh-CN" altLang="en-US">
                    <a:noFill/>
                  </a:rPr>
                  <a:t> </a:t>
                </a:r>
              </a:p>
            </p:txBody>
          </p:sp>
        </mc:Fallback>
      </mc:AlternateContent>
      <p:sp>
        <p:nvSpPr>
          <p:cNvPr id="28" name="Google Shape;143;p21">
            <a:extLst>
              <a:ext uri="{FF2B5EF4-FFF2-40B4-BE49-F238E27FC236}">
                <a16:creationId xmlns:a16="http://schemas.microsoft.com/office/drawing/2014/main" id="{D7818347-7922-A346-A2E0-269FDEE2931C}"/>
              </a:ext>
            </a:extLst>
          </p:cNvPr>
          <p:cNvSpPr txBox="1"/>
          <p:nvPr/>
        </p:nvSpPr>
        <p:spPr>
          <a:xfrm>
            <a:off x="3798508" y="2820319"/>
            <a:ext cx="1051813" cy="409775"/>
          </a:xfrm>
          <a:prstGeom prst="rect">
            <a:avLst/>
          </a:prstGeom>
          <a:noFill/>
          <a:ln>
            <a:noFill/>
          </a:ln>
        </p:spPr>
        <p:txBody>
          <a:bodyPr spcFirstLastPara="1" wrap="square" lIns="121900" tIns="121900" rIns="121900" bIns="121900" anchor="t" anchorCtr="0">
            <a:noAutofit/>
          </a:bodyPr>
          <a:lstStyle/>
          <a:p>
            <a:pPr algn="ctr"/>
            <a:r>
              <a:rPr lang="en-US" altLang="zh-CN" sz="1400" dirty="0">
                <a:latin typeface="Baskerville" panose="02020502070401020303" pitchFamily="18" charset="0"/>
                <a:ea typeface="Baskerville" panose="02020502070401020303" pitchFamily="18" charset="0"/>
                <a:sym typeface="Wingdings" pitchFamily="2" charset="2"/>
              </a:rPr>
              <a:t>Sale</a:t>
            </a:r>
            <a:endParaRPr sz="1400" dirty="0">
              <a:latin typeface="Baskerville" panose="02020502070401020303" pitchFamily="18" charset="0"/>
              <a:ea typeface="Baskerville" panose="02020502070401020303" pitchFamily="18" charset="0"/>
            </a:endParaRPr>
          </a:p>
        </p:txBody>
      </p:sp>
      <p:cxnSp>
        <p:nvCxnSpPr>
          <p:cNvPr id="29" name="Google Shape;159;p21">
            <a:extLst>
              <a:ext uri="{FF2B5EF4-FFF2-40B4-BE49-F238E27FC236}">
                <a16:creationId xmlns:a16="http://schemas.microsoft.com/office/drawing/2014/main" id="{ADA00D27-E0DE-F14F-87B5-3FF44A4445B9}"/>
              </a:ext>
            </a:extLst>
          </p:cNvPr>
          <p:cNvCxnSpPr>
            <a:cxnSpLocks/>
          </p:cNvCxnSpPr>
          <p:nvPr/>
        </p:nvCxnSpPr>
        <p:spPr>
          <a:xfrm flipV="1">
            <a:off x="4346511" y="2404459"/>
            <a:ext cx="0" cy="515016"/>
          </a:xfrm>
          <a:prstGeom prst="straightConnector1">
            <a:avLst/>
          </a:prstGeom>
          <a:noFill/>
          <a:ln w="19050" cap="flat" cmpd="sng">
            <a:solidFill>
              <a:srgbClr val="0097A7"/>
            </a:solidFill>
            <a:prstDash val="solid"/>
            <a:round/>
            <a:headEnd type="none" w="med" len="med"/>
            <a:tailEnd type="triangle" w="med" len="med"/>
          </a:ln>
        </p:spPr>
      </p:cxnSp>
      <p:grpSp>
        <p:nvGrpSpPr>
          <p:cNvPr id="30" name="Group 29">
            <a:extLst>
              <a:ext uri="{FF2B5EF4-FFF2-40B4-BE49-F238E27FC236}">
                <a16:creationId xmlns:a16="http://schemas.microsoft.com/office/drawing/2014/main" id="{BD5BDA17-FBF4-E247-9C8B-BD34A968C529}"/>
              </a:ext>
            </a:extLst>
          </p:cNvPr>
          <p:cNvGrpSpPr/>
          <p:nvPr/>
        </p:nvGrpSpPr>
        <p:grpSpPr>
          <a:xfrm>
            <a:off x="7267044" y="4522312"/>
            <a:ext cx="4490072" cy="2192581"/>
            <a:chOff x="4797313" y="3039248"/>
            <a:chExt cx="3367554" cy="1644436"/>
          </a:xfrm>
        </p:grpSpPr>
        <p:sp>
          <p:nvSpPr>
            <p:cNvPr id="31" name="Rectangle 30">
              <a:extLst>
                <a:ext uri="{FF2B5EF4-FFF2-40B4-BE49-F238E27FC236}">
                  <a16:creationId xmlns:a16="http://schemas.microsoft.com/office/drawing/2014/main" id="{B072E877-5C89-774D-A778-04624A142828}"/>
                </a:ext>
              </a:extLst>
            </p:cNvPr>
            <p:cNvSpPr/>
            <p:nvPr/>
          </p:nvSpPr>
          <p:spPr>
            <a:xfrm>
              <a:off x="4797313" y="3039248"/>
              <a:ext cx="3367554" cy="1644436"/>
            </a:xfrm>
            <a:prstGeom prst="rect">
              <a:avLst/>
            </a:prstGeom>
            <a:solidFill>
              <a:schemeClr val="accent3">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Baskerville" panose="02020502070401020303" pitchFamily="18" charset="0"/>
                <a:ea typeface="Baskerville" panose="02020502070401020303" pitchFamily="18" charset="0"/>
              </a:endParaRPr>
            </a:p>
          </p:txBody>
        </p:sp>
        <p:cxnSp>
          <p:nvCxnSpPr>
            <p:cNvPr id="32" name="Google Shape;159;p21">
              <a:extLst>
                <a:ext uri="{FF2B5EF4-FFF2-40B4-BE49-F238E27FC236}">
                  <a16:creationId xmlns:a16="http://schemas.microsoft.com/office/drawing/2014/main" id="{98290992-FE79-8547-91F7-CD779A99BB83}"/>
                </a:ext>
              </a:extLst>
            </p:cNvPr>
            <p:cNvCxnSpPr>
              <a:cxnSpLocks/>
            </p:cNvCxnSpPr>
            <p:nvPr/>
          </p:nvCxnSpPr>
          <p:spPr>
            <a:xfrm flipV="1">
              <a:off x="5348252" y="3560971"/>
              <a:ext cx="0" cy="386262"/>
            </a:xfrm>
            <a:prstGeom prst="straightConnector1">
              <a:avLst/>
            </a:prstGeom>
            <a:noFill/>
            <a:ln w="19050" cap="flat" cmpd="sng">
              <a:solidFill>
                <a:srgbClr val="0097A7"/>
              </a:solidFill>
              <a:prstDash val="solid"/>
              <a:round/>
              <a:headEnd type="none" w="med" len="med"/>
              <a:tailEnd type="triangle" w="med" len="med"/>
            </a:ln>
          </p:spPr>
        </p:cxnSp>
        <p:cxnSp>
          <p:nvCxnSpPr>
            <p:cNvPr id="33" name="Google Shape;159;p21">
              <a:extLst>
                <a:ext uri="{FF2B5EF4-FFF2-40B4-BE49-F238E27FC236}">
                  <a16:creationId xmlns:a16="http://schemas.microsoft.com/office/drawing/2014/main" id="{9F4A4C28-55E1-DE47-8E65-380DEB4F82DE}"/>
                </a:ext>
              </a:extLst>
            </p:cNvPr>
            <p:cNvCxnSpPr>
              <a:cxnSpLocks/>
            </p:cNvCxnSpPr>
            <p:nvPr/>
          </p:nvCxnSpPr>
          <p:spPr>
            <a:xfrm flipV="1">
              <a:off x="5005821" y="4159453"/>
              <a:ext cx="0" cy="429337"/>
            </a:xfrm>
            <a:prstGeom prst="straightConnector1">
              <a:avLst/>
            </a:prstGeom>
            <a:noFill/>
            <a:ln w="19050" cap="flat" cmpd="sng">
              <a:solidFill>
                <a:srgbClr val="993333"/>
              </a:solidFill>
              <a:prstDash val="solid"/>
              <a:round/>
              <a:headEnd type="triangle" w="med" len="med"/>
              <a:tailEnd type="none" w="med" len="med"/>
            </a:ln>
          </p:spPr>
        </p:cxnSp>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C93E292A-E315-2146-953E-8E699D643F04}"/>
                    </a:ext>
                  </a:extLst>
                </p:cNvPr>
                <p:cNvSpPr/>
                <p:nvPr/>
              </p:nvSpPr>
              <p:spPr>
                <a:xfrm>
                  <a:off x="4901061" y="4372961"/>
                  <a:ext cx="1448907" cy="253916"/>
                </a:xfrm>
                <a:prstGeom prst="rect">
                  <a:avLst/>
                </a:prstGeom>
              </p:spPr>
              <p:txBody>
                <a:bodyPr wrap="none">
                  <a:spAutoFit/>
                </a:bodyPr>
                <a:lstStyle/>
                <a:p>
                  <a:pPr marL="211656">
                    <a:buSzPts val="1100"/>
                  </a:pPr>
                  <a:r>
                    <a:rPr lang="en-US" sz="1600" dirty="0">
                      <a:solidFill>
                        <a:srgbClr val="993333"/>
                      </a:solidFill>
                      <a:latin typeface="Baskerville" panose="02020502070401020303" pitchFamily="18" charset="0"/>
                      <a:ea typeface="Baskerville" panose="02020502070401020303" pitchFamily="18" charset="0"/>
                    </a:rPr>
                    <a:t>(</a:t>
                  </a:r>
                  <a:r>
                    <a:rPr lang="en-US" sz="1400" b="1" dirty="0">
                      <a:solidFill>
                        <a:srgbClr val="993333"/>
                      </a:solidFill>
                      <a:latin typeface="Baskerville" panose="02020502070401020303" pitchFamily="18" charset="0"/>
                      <a:ea typeface="Baskerville" panose="02020502070401020303" pitchFamily="18" charset="0"/>
                    </a:rPr>
                    <a:t>-</a:t>
                  </a:r>
                  <a:r>
                    <a:rPr lang="en-US" sz="1600" dirty="0">
                      <a:solidFill>
                        <a:srgbClr val="993333"/>
                      </a:solidFill>
                      <a:latin typeface="Baskerville" panose="02020502070401020303" pitchFamily="18" charset="0"/>
                      <a:ea typeface="Baskerville" panose="02020502070401020303" pitchFamily="18" charset="0"/>
                    </a:rPr>
                    <a:t>)</a:t>
                  </a:r>
                  <a:r>
                    <a:rPr lang="en-US" sz="1600" dirty="0">
                      <a:latin typeface="Baskerville" panose="02020502070401020303" pitchFamily="18" charset="0"/>
                      <a:ea typeface="Baskerville" panose="02020502070401020303" pitchFamily="18" charset="0"/>
                    </a:rPr>
                    <a:t> Higher</a:t>
                  </a:r>
                  <a:r>
                    <a:rPr lang="zh-CN" altLang="en-US" sz="1600" dirty="0">
                      <a:latin typeface="Baskerville" panose="02020502070401020303" pitchFamily="18" charset="0"/>
                    </a:rPr>
                    <a:t> </a:t>
                  </a:r>
                  <a:r>
                    <a:rPr lang="en-US" altLang="zh-CN" sz="1600" dirty="0">
                      <a:latin typeface="Baskerville" panose="02020502070401020303" pitchFamily="18" charset="0"/>
                      <a:ea typeface="Baskerville" panose="02020502070401020303" pitchFamily="18" charset="0"/>
                    </a:rPr>
                    <a:t>Rent</a:t>
                  </a:r>
                  <a14:m>
                    <m:oMath xmlns:m="http://schemas.openxmlformats.org/officeDocument/2006/math">
                      <m:r>
                        <a:rPr lang="zh-CN" altLang="en-US" sz="1600">
                          <a:latin typeface="Cambria Math" panose="02040503050406030204" pitchFamily="18" charset="0"/>
                        </a:rPr>
                        <m:t> </m:t>
                      </m:r>
                      <m:r>
                        <a:rPr lang="zh-CN" altLang="en-US" sz="1600" i="1">
                          <a:latin typeface="Cambria Math" panose="02040503050406030204" pitchFamily="18" charset="0"/>
                        </a:rPr>
                        <m:t>∆</m:t>
                      </m:r>
                      <m:r>
                        <a:rPr lang="en-US" altLang="zh-CN" sz="1600" i="1">
                          <a:latin typeface="Cambria Math" panose="02040503050406030204" pitchFamily="18" charset="0"/>
                        </a:rPr>
                        <m:t>𝑅</m:t>
                      </m:r>
                    </m:oMath>
                  </a14:m>
                  <a:endParaRPr lang="en-US" sz="1600" dirty="0">
                    <a:latin typeface="Baskerville" panose="02020502070401020303" pitchFamily="18" charset="0"/>
                    <a:ea typeface="Baskerville" panose="02020502070401020303" pitchFamily="18" charset="0"/>
                  </a:endParaRPr>
                </a:p>
              </p:txBody>
            </p:sp>
          </mc:Choice>
          <mc:Fallback xmlns="">
            <p:sp>
              <p:nvSpPr>
                <p:cNvPr id="34" name="Rectangle 33">
                  <a:extLst>
                    <a:ext uri="{FF2B5EF4-FFF2-40B4-BE49-F238E27FC236}">
                      <a16:creationId xmlns:a16="http://schemas.microsoft.com/office/drawing/2014/main" id="{C93E292A-E315-2146-953E-8E699D643F04}"/>
                    </a:ext>
                  </a:extLst>
                </p:cNvPr>
                <p:cNvSpPr>
                  <a:spLocks noRot="1" noChangeAspect="1" noMove="1" noResize="1" noEditPoints="1" noAdjustHandles="1" noChangeArrowheads="1" noChangeShapeType="1" noTextEdit="1"/>
                </p:cNvSpPr>
                <p:nvPr/>
              </p:nvSpPr>
              <p:spPr>
                <a:xfrm>
                  <a:off x="4901061" y="4372961"/>
                  <a:ext cx="1448907" cy="253916"/>
                </a:xfrm>
                <a:prstGeom prst="rect">
                  <a:avLst/>
                </a:prstGeom>
                <a:blipFill>
                  <a:blip r:embed="rId6"/>
                  <a:stretch>
                    <a:fillRect t="-5455" b="-23636"/>
                  </a:stretch>
                </a:blipFill>
              </p:spPr>
              <p:txBody>
                <a:bodyPr/>
                <a:lstStyle/>
                <a:p>
                  <a:r>
                    <a:rPr lang="zh-CN" altLang="en-US">
                      <a:noFill/>
                    </a:rPr>
                    <a:t> </a:t>
                  </a:r>
                </a:p>
              </p:txBody>
            </p:sp>
          </mc:Fallback>
        </mc:AlternateContent>
        <p:cxnSp>
          <p:nvCxnSpPr>
            <p:cNvPr id="35" name="Google Shape;141;p21">
              <a:extLst>
                <a:ext uri="{FF2B5EF4-FFF2-40B4-BE49-F238E27FC236}">
                  <a16:creationId xmlns:a16="http://schemas.microsoft.com/office/drawing/2014/main" id="{4C9831C9-4019-0E43-940D-C350BBC26AB3}"/>
                </a:ext>
              </a:extLst>
            </p:cNvPr>
            <p:cNvCxnSpPr>
              <a:cxnSpLocks/>
            </p:cNvCxnSpPr>
            <p:nvPr/>
          </p:nvCxnSpPr>
          <p:spPr>
            <a:xfrm>
              <a:off x="4815706" y="4159453"/>
              <a:ext cx="3213311" cy="0"/>
            </a:xfrm>
            <a:prstGeom prst="straightConnector1">
              <a:avLst/>
            </a:prstGeom>
            <a:noFill/>
            <a:ln w="22225" cap="flat" cmpd="sng">
              <a:solidFill>
                <a:schemeClr val="bg1">
                  <a:lumMod val="50000"/>
                </a:schemeClr>
              </a:solidFill>
              <a:prstDash val="solid"/>
              <a:round/>
              <a:headEnd type="none" w="med" len="med"/>
              <a:tailEnd type="triangle" w="med" len="med"/>
            </a:ln>
          </p:spPr>
        </p:cxnSp>
        <p:sp>
          <p:nvSpPr>
            <p:cNvPr id="36" name="Google Shape;144;p21">
              <a:extLst>
                <a:ext uri="{FF2B5EF4-FFF2-40B4-BE49-F238E27FC236}">
                  <a16:creationId xmlns:a16="http://schemas.microsoft.com/office/drawing/2014/main" id="{B01F20D2-4D72-464C-A778-3198FE1B3C15}"/>
                </a:ext>
              </a:extLst>
            </p:cNvPr>
            <p:cNvSpPr txBox="1"/>
            <p:nvPr/>
          </p:nvSpPr>
          <p:spPr>
            <a:xfrm>
              <a:off x="5116008" y="3860050"/>
              <a:ext cx="865931" cy="345038"/>
            </a:xfrm>
            <a:prstGeom prst="rect">
              <a:avLst/>
            </a:prstGeom>
            <a:noFill/>
            <a:ln>
              <a:noFill/>
            </a:ln>
          </p:spPr>
          <p:txBody>
            <a:bodyPr spcFirstLastPara="1" wrap="square" lIns="121900" tIns="121900" rIns="121900" bIns="121900" anchor="t" anchorCtr="0">
              <a:noAutofit/>
            </a:bodyPr>
            <a:lstStyle/>
            <a:p>
              <a:r>
                <a:rPr lang="en" sz="1400" dirty="0">
                  <a:solidFill>
                    <a:schemeClr val="dk1"/>
                  </a:solidFill>
                  <a:latin typeface="Baskerville" panose="02020502070401020303" pitchFamily="18" charset="0"/>
                  <a:ea typeface="Baskerville" panose="02020502070401020303" pitchFamily="18" charset="0"/>
                </a:rPr>
                <a:t>Tenancy</a:t>
              </a:r>
              <a:endParaRPr sz="1400" dirty="0">
                <a:latin typeface="Baskerville" panose="02020502070401020303" pitchFamily="18" charset="0"/>
                <a:ea typeface="Baskerville" panose="02020502070401020303" pitchFamily="18" charset="0"/>
              </a:endParaRPr>
            </a:p>
          </p:txBody>
        </p:sp>
        <p:sp>
          <p:nvSpPr>
            <p:cNvPr id="37" name="Rectangle 36">
              <a:extLst>
                <a:ext uri="{FF2B5EF4-FFF2-40B4-BE49-F238E27FC236}">
                  <a16:creationId xmlns:a16="http://schemas.microsoft.com/office/drawing/2014/main" id="{930F9D9A-FE32-C041-BE93-C129F4FDF523}"/>
                </a:ext>
              </a:extLst>
            </p:cNvPr>
            <p:cNvSpPr/>
            <p:nvPr/>
          </p:nvSpPr>
          <p:spPr>
            <a:xfrm>
              <a:off x="6358299" y="3855179"/>
              <a:ext cx="857927" cy="276999"/>
            </a:xfrm>
            <a:prstGeom prst="rect">
              <a:avLst/>
            </a:prstGeom>
            <a:noFill/>
            <a:ln>
              <a:noFill/>
            </a:ln>
          </p:spPr>
          <p:txBody>
            <a:bodyPr spcFirstLastPara="1" wrap="square" lIns="121900" tIns="121900" rIns="121900" bIns="121900" anchor="t" anchorCtr="0">
              <a:noAutofit/>
            </a:bodyPr>
            <a:lstStyle/>
            <a:p>
              <a:r>
                <a:rPr lang="en" sz="1400" dirty="0">
                  <a:solidFill>
                    <a:schemeClr val="dk1"/>
                  </a:solidFill>
                  <a:latin typeface="Baskerville" panose="02020502070401020303" pitchFamily="18" charset="0"/>
                  <a:ea typeface="Baskerville" panose="02020502070401020303" pitchFamily="18" charset="0"/>
                </a:rPr>
                <a:t>Operation</a:t>
              </a:r>
              <a:endParaRPr lang="en-US" sz="1400" dirty="0">
                <a:solidFill>
                  <a:schemeClr val="dk1"/>
                </a:solidFill>
                <a:latin typeface="Baskerville" panose="02020502070401020303" pitchFamily="18" charset="0"/>
                <a:ea typeface="Baskerville" panose="02020502070401020303" pitchFamily="18" charset="0"/>
              </a:endParaRPr>
            </a:p>
          </p:txBody>
        </p:sp>
        <p:cxnSp>
          <p:nvCxnSpPr>
            <p:cNvPr id="38" name="Google Shape;159;p21">
              <a:extLst>
                <a:ext uri="{FF2B5EF4-FFF2-40B4-BE49-F238E27FC236}">
                  <a16:creationId xmlns:a16="http://schemas.microsoft.com/office/drawing/2014/main" id="{D5BA9F88-8340-3448-82E9-65D2556AEC4D}"/>
                </a:ext>
              </a:extLst>
            </p:cNvPr>
            <p:cNvCxnSpPr>
              <a:cxnSpLocks/>
            </p:cNvCxnSpPr>
            <p:nvPr/>
          </p:nvCxnSpPr>
          <p:spPr>
            <a:xfrm flipV="1">
              <a:off x="6733104" y="3544327"/>
              <a:ext cx="0" cy="386262"/>
            </a:xfrm>
            <a:prstGeom prst="straightConnector1">
              <a:avLst/>
            </a:prstGeom>
            <a:noFill/>
            <a:ln w="19050" cap="flat" cmpd="sng">
              <a:solidFill>
                <a:srgbClr val="0097A7"/>
              </a:solidFill>
              <a:prstDash val="solid"/>
              <a:round/>
              <a:headEnd type="none" w="med" len="med"/>
              <a:tailEnd type="triangle" w="med" len="med"/>
            </a:ln>
          </p:spPr>
        </p:cxnSp>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B8F5809F-550E-8542-AE23-33FA1544E9B5}"/>
                    </a:ext>
                  </a:extLst>
                </p:cNvPr>
                <p:cNvSpPr/>
                <p:nvPr/>
              </p:nvSpPr>
              <p:spPr>
                <a:xfrm>
                  <a:off x="6557526" y="3104541"/>
                  <a:ext cx="1600722" cy="553998"/>
                </a:xfrm>
                <a:prstGeom prst="rect">
                  <a:avLst/>
                </a:prstGeom>
              </p:spPr>
              <p:txBody>
                <a:bodyPr wrap="square">
                  <a:spAutoFit/>
                </a:bodyPr>
                <a:lstStyle/>
                <a:p>
                  <a:pPr marL="211656">
                    <a:buSzPts val="1100"/>
                  </a:pPr>
                  <a:endParaRPr lang="en-US" sz="1400" dirty="0">
                    <a:solidFill>
                      <a:srgbClr val="0097A7"/>
                    </a:solidFill>
                    <a:latin typeface="Baskerville" panose="02020502070401020303" pitchFamily="18" charset="0"/>
                    <a:ea typeface="Baskerville" panose="02020502070401020303" pitchFamily="18" charset="0"/>
                  </a:endParaRPr>
                </a:p>
                <a:p>
                  <a:pPr marL="211656">
                    <a:buSzPts val="1100"/>
                  </a:pPr>
                  <a:r>
                    <a:rPr lang="en-US" sz="1400" dirty="0">
                      <a:solidFill>
                        <a:srgbClr val="0097A7"/>
                      </a:solidFill>
                      <a:latin typeface="Baskerville" panose="02020502070401020303" pitchFamily="18" charset="0"/>
                      <a:ea typeface="Baskerville" panose="02020502070401020303" pitchFamily="18" charset="0"/>
                    </a:rPr>
                    <a:t>(</a:t>
                  </a:r>
                  <a:r>
                    <a:rPr lang="en-US" altLang="zh-CN" sz="1400" b="1" dirty="0">
                      <a:solidFill>
                        <a:srgbClr val="0097A7"/>
                      </a:solidFill>
                      <a:latin typeface="Baskerville" panose="02020502070401020303" pitchFamily="18" charset="0"/>
                      <a:ea typeface="Baskerville" panose="02020502070401020303" pitchFamily="18" charset="0"/>
                    </a:rPr>
                    <a:t>+</a:t>
                  </a:r>
                  <a:r>
                    <a:rPr lang="en-US" sz="1400" dirty="0">
                      <a:solidFill>
                        <a:srgbClr val="0097A7"/>
                      </a:solidFill>
                      <a:latin typeface="Baskerville" panose="02020502070401020303" pitchFamily="18" charset="0"/>
                      <a:ea typeface="Baskerville" panose="02020502070401020303" pitchFamily="18" charset="0"/>
                    </a:rPr>
                    <a:t>)</a:t>
                  </a:r>
                  <a:r>
                    <a:rPr lang="en-US" sz="1400" dirty="0">
                      <a:latin typeface="Baskerville" panose="02020502070401020303" pitchFamily="18" charset="0"/>
                      <a:ea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Lower</a:t>
                  </a:r>
                  <a:r>
                    <a:rPr lang="zh-CN" altLang="en-US" sz="1400" dirty="0">
                      <a:latin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Operation</a:t>
                  </a:r>
                  <a:r>
                    <a:rPr lang="zh-CN" altLang="en-US" sz="1400" dirty="0">
                      <a:latin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costs</a:t>
                  </a:r>
                  <a:r>
                    <a:rPr lang="zh-CN" altLang="en-US" sz="1400" dirty="0">
                      <a:latin typeface="Baskerville" panose="02020502070401020303" pitchFamily="18" charset="0"/>
                    </a:rPr>
                    <a:t> </a:t>
                  </a:r>
                  <a14:m>
                    <m:oMath xmlns:m="http://schemas.openxmlformats.org/officeDocument/2006/math">
                      <m:r>
                        <a:rPr lang="zh-CN" altLang="en-US" sz="1400" i="1">
                          <a:latin typeface="Cambria Math" panose="02040503050406030204" pitchFamily="18" charset="0"/>
                        </a:rPr>
                        <m:t>∆</m:t>
                      </m:r>
                      <m:sSub>
                        <m:sSubPr>
                          <m:ctrlPr>
                            <a:rPr lang="en-US" altLang="zh-CN" sz="1400" i="1">
                              <a:latin typeface="Cambria Math" panose="02040503050406030204" pitchFamily="18" charset="0"/>
                            </a:rPr>
                          </m:ctrlPr>
                        </m:sSubPr>
                        <m:e>
                          <m:r>
                            <a:rPr lang="en-US" altLang="zh-CN" sz="1400" i="1">
                              <a:latin typeface="Cambria Math" panose="02040503050406030204" pitchFamily="18" charset="0"/>
                            </a:rPr>
                            <m:t>𝑂</m:t>
                          </m:r>
                        </m:e>
                        <m:sub>
                          <m:r>
                            <a:rPr lang="en-US" altLang="zh-CN" sz="1400" i="1">
                              <a:latin typeface="Cambria Math" panose="02040503050406030204" pitchFamily="18" charset="0"/>
                            </a:rPr>
                            <m:t>2</m:t>
                          </m:r>
                        </m:sub>
                      </m:sSub>
                    </m:oMath>
                  </a14:m>
                  <a:endParaRPr lang="en-US" sz="1400" dirty="0">
                    <a:latin typeface="Baskerville" panose="02020502070401020303" pitchFamily="18" charset="0"/>
                    <a:ea typeface="Baskerville" panose="02020502070401020303" pitchFamily="18" charset="0"/>
                  </a:endParaRPr>
                </a:p>
              </p:txBody>
            </p:sp>
          </mc:Choice>
          <mc:Fallback xmlns="">
            <p:sp>
              <p:nvSpPr>
                <p:cNvPr id="39" name="Rectangle 38">
                  <a:extLst>
                    <a:ext uri="{FF2B5EF4-FFF2-40B4-BE49-F238E27FC236}">
                      <a16:creationId xmlns:a16="http://schemas.microsoft.com/office/drawing/2014/main" id="{B8F5809F-550E-8542-AE23-33FA1544E9B5}"/>
                    </a:ext>
                  </a:extLst>
                </p:cNvPr>
                <p:cNvSpPr>
                  <a:spLocks noRot="1" noChangeAspect="1" noMove="1" noResize="1" noEditPoints="1" noAdjustHandles="1" noChangeArrowheads="1" noChangeShapeType="1" noTextEdit="1"/>
                </p:cNvSpPr>
                <p:nvPr/>
              </p:nvSpPr>
              <p:spPr>
                <a:xfrm>
                  <a:off x="6557526" y="3104541"/>
                  <a:ext cx="1600722" cy="553998"/>
                </a:xfrm>
                <a:prstGeom prst="rect">
                  <a:avLst/>
                </a:prstGeom>
                <a:blipFill>
                  <a:blip r:embed="rId7"/>
                  <a:stretch>
                    <a:fillRect b="-826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C4ABE980-0C77-6144-B179-295031317C45}"/>
                    </a:ext>
                  </a:extLst>
                </p:cNvPr>
                <p:cNvSpPr/>
                <p:nvPr/>
              </p:nvSpPr>
              <p:spPr>
                <a:xfrm>
                  <a:off x="5225606" y="3114123"/>
                  <a:ext cx="1755019" cy="877163"/>
                </a:xfrm>
                <a:prstGeom prst="rect">
                  <a:avLst/>
                </a:prstGeom>
              </p:spPr>
              <p:txBody>
                <a:bodyPr wrap="square">
                  <a:spAutoFit/>
                </a:bodyPr>
                <a:lstStyle/>
                <a:p>
                  <a:pPr marL="211656">
                    <a:buSzPts val="1100"/>
                  </a:pPr>
                  <a:r>
                    <a:rPr lang="en-US" altLang="zh-CN" sz="1400" b="1" dirty="0">
                      <a:solidFill>
                        <a:srgbClr val="0097A7"/>
                      </a:solidFill>
                      <a:latin typeface="Baskerville" panose="02020502070401020303" pitchFamily="18" charset="0"/>
                      <a:ea typeface="Baskerville" panose="02020502070401020303" pitchFamily="18" charset="0"/>
                    </a:rPr>
                    <a:t>Less</a:t>
                  </a:r>
                  <a:r>
                    <a:rPr lang="zh-CN" altLang="en-US" sz="1400" b="1" dirty="0">
                      <a:solidFill>
                        <a:srgbClr val="0097A7"/>
                      </a:solidFill>
                      <a:latin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hospital</a:t>
                  </a:r>
                  <a:r>
                    <a:rPr lang="zh-CN" altLang="en-US" sz="1400" b="1" dirty="0">
                      <a:solidFill>
                        <a:srgbClr val="0097A7"/>
                      </a:solidFill>
                      <a:latin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stays</a:t>
                  </a:r>
                </a:p>
                <a:p>
                  <a:pPr marL="211656">
                    <a:buSzPts val="1100"/>
                  </a:pPr>
                  <a:r>
                    <a:rPr lang="en-US" altLang="zh-CN" sz="1400" b="1" dirty="0">
                      <a:solidFill>
                        <a:srgbClr val="0097A7"/>
                      </a:solidFill>
                      <a:latin typeface="Baskerville" panose="02020502070401020303" pitchFamily="18" charset="0"/>
                      <a:ea typeface="Baskerville" panose="02020502070401020303" pitchFamily="18" charset="0"/>
                    </a:rPr>
                    <a:t>Learn</a:t>
                  </a:r>
                  <a:r>
                    <a:rPr lang="zh-CN" altLang="en-US" sz="1400" b="1" dirty="0">
                      <a:solidFill>
                        <a:srgbClr val="0097A7"/>
                      </a:solidFill>
                      <a:latin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faster</a:t>
                  </a:r>
                  <a:endParaRPr lang="en-US" sz="1400" dirty="0">
                    <a:solidFill>
                      <a:srgbClr val="0097A7"/>
                    </a:solidFill>
                    <a:latin typeface="Baskerville" panose="02020502070401020303" pitchFamily="18" charset="0"/>
                    <a:ea typeface="Baskerville" panose="02020502070401020303" pitchFamily="18" charset="0"/>
                  </a:endParaRPr>
                </a:p>
                <a:p>
                  <a:pPr marL="211656">
                    <a:buSzPts val="1100"/>
                  </a:pPr>
                  <a:r>
                    <a:rPr lang="en-US" sz="1400" dirty="0">
                      <a:solidFill>
                        <a:srgbClr val="0097A7"/>
                      </a:solidFill>
                      <a:latin typeface="Baskerville" panose="02020502070401020303" pitchFamily="18" charset="0"/>
                      <a:ea typeface="Baskerville" panose="02020502070401020303" pitchFamily="18" charset="0"/>
                    </a:rPr>
                    <a:t>(</a:t>
                  </a:r>
                  <a:r>
                    <a:rPr lang="en-US" altLang="zh-CN" sz="1400" b="1" dirty="0">
                      <a:solidFill>
                        <a:srgbClr val="0097A7"/>
                      </a:solidFill>
                      <a:latin typeface="Baskerville" panose="02020502070401020303" pitchFamily="18" charset="0"/>
                      <a:ea typeface="Baskerville" panose="02020502070401020303" pitchFamily="18" charset="0"/>
                    </a:rPr>
                    <a:t>+</a:t>
                  </a:r>
                  <a:r>
                    <a:rPr lang="en-US" sz="1400" dirty="0">
                      <a:solidFill>
                        <a:srgbClr val="0097A7"/>
                      </a:solidFill>
                      <a:latin typeface="Baskerville" panose="02020502070401020303" pitchFamily="18" charset="0"/>
                      <a:ea typeface="Baskerville" panose="02020502070401020303" pitchFamily="18" charset="0"/>
                    </a:rPr>
                    <a:t>)</a:t>
                  </a:r>
                  <a:r>
                    <a:rPr lang="en-US" sz="1400" dirty="0">
                      <a:latin typeface="Baskerville" panose="02020502070401020303" pitchFamily="18" charset="0"/>
                      <a:ea typeface="Baskerville" panose="02020502070401020303" pitchFamily="18" charset="0"/>
                    </a:rPr>
                    <a:t> Higher </a:t>
                  </a:r>
                </a:p>
                <a:p>
                  <a:pPr marL="211656">
                    <a:buSzPts val="1100"/>
                  </a:pPr>
                  <a:r>
                    <a:rPr lang="en-US" altLang="zh-CN" sz="1400" dirty="0">
                      <a:latin typeface="Baskerville" panose="02020502070401020303" pitchFamily="18" charset="0"/>
                      <a:ea typeface="Baskerville" panose="02020502070401020303" pitchFamily="18" charset="0"/>
                    </a:rPr>
                    <a:t>Productivity/Health/</a:t>
                  </a:r>
                </a:p>
                <a:p>
                  <a:pPr marL="211656">
                    <a:buSzPts val="1100"/>
                  </a:pPr>
                  <a:r>
                    <a:rPr lang="en-US" altLang="zh-CN" sz="1400" dirty="0">
                      <a:latin typeface="Baskerville" panose="02020502070401020303" pitchFamily="18" charset="0"/>
                      <a:ea typeface="Baskerville" panose="02020502070401020303" pitchFamily="18" charset="0"/>
                    </a:rPr>
                    <a:t>WB</a:t>
                  </a:r>
                  <a:r>
                    <a:rPr lang="zh-CN" altLang="en-US" sz="1400" dirty="0">
                      <a:latin typeface="Baskerville" panose="02020502070401020303" pitchFamily="18" charset="0"/>
                    </a:rPr>
                    <a:t> </a:t>
                  </a:r>
                  <a14:m>
                    <m:oMath xmlns:m="http://schemas.openxmlformats.org/officeDocument/2006/math">
                      <m:r>
                        <a:rPr lang="zh-CN" altLang="en-US" sz="1400" i="1">
                          <a:latin typeface="Cambria Math" panose="02040503050406030204" pitchFamily="18" charset="0"/>
                        </a:rPr>
                        <m:t>∆</m:t>
                      </m:r>
                      <m:r>
                        <a:rPr lang="en-US" altLang="zh-CN" sz="1400" i="1">
                          <a:latin typeface="Cambria Math" panose="02040503050406030204" pitchFamily="18" charset="0"/>
                        </a:rPr>
                        <m:t>𝐻</m:t>
                      </m:r>
                    </m:oMath>
                  </a14:m>
                  <a:endParaRPr lang="en-US" sz="1400" dirty="0">
                    <a:latin typeface="Baskerville" panose="02020502070401020303" pitchFamily="18" charset="0"/>
                    <a:ea typeface="Baskerville" panose="02020502070401020303" pitchFamily="18" charset="0"/>
                  </a:endParaRPr>
                </a:p>
              </p:txBody>
            </p:sp>
          </mc:Choice>
          <mc:Fallback xmlns="">
            <p:sp>
              <p:nvSpPr>
                <p:cNvPr id="40" name="Rectangle 39">
                  <a:extLst>
                    <a:ext uri="{FF2B5EF4-FFF2-40B4-BE49-F238E27FC236}">
                      <a16:creationId xmlns:a16="http://schemas.microsoft.com/office/drawing/2014/main" id="{C4ABE980-0C77-6144-B179-295031317C45}"/>
                    </a:ext>
                  </a:extLst>
                </p:cNvPr>
                <p:cNvSpPr>
                  <a:spLocks noRot="1" noChangeAspect="1" noMove="1" noResize="1" noEditPoints="1" noAdjustHandles="1" noChangeArrowheads="1" noChangeShapeType="1" noTextEdit="1"/>
                </p:cNvSpPr>
                <p:nvPr/>
              </p:nvSpPr>
              <p:spPr>
                <a:xfrm>
                  <a:off x="5225606" y="3114123"/>
                  <a:ext cx="1755019" cy="877163"/>
                </a:xfrm>
                <a:prstGeom prst="rect">
                  <a:avLst/>
                </a:prstGeom>
                <a:blipFill>
                  <a:blip r:embed="rId8"/>
                  <a:stretch>
                    <a:fillRect t="-1042" b="-4688"/>
                  </a:stretch>
                </a:blipFill>
              </p:spPr>
              <p:txBody>
                <a:bodyPr/>
                <a:lstStyle/>
                <a:p>
                  <a:r>
                    <a:rPr lang="zh-CN" altLang="en-US">
                      <a:noFill/>
                    </a:rPr>
                    <a:t> </a:t>
                  </a:r>
                </a:p>
              </p:txBody>
            </p:sp>
          </mc:Fallback>
        </mc:AlternateContent>
        <p:sp>
          <p:nvSpPr>
            <p:cNvPr id="41" name="Google Shape;144;p21">
              <a:extLst>
                <a:ext uri="{FF2B5EF4-FFF2-40B4-BE49-F238E27FC236}">
                  <a16:creationId xmlns:a16="http://schemas.microsoft.com/office/drawing/2014/main" id="{72C192C5-B175-604E-A216-9B3147DFF249}"/>
                </a:ext>
              </a:extLst>
            </p:cNvPr>
            <p:cNvSpPr txBox="1"/>
            <p:nvPr/>
          </p:nvSpPr>
          <p:spPr>
            <a:xfrm>
              <a:off x="5116008" y="3860050"/>
              <a:ext cx="865931" cy="345038"/>
            </a:xfrm>
            <a:prstGeom prst="rect">
              <a:avLst/>
            </a:prstGeom>
            <a:noFill/>
            <a:ln>
              <a:noFill/>
            </a:ln>
          </p:spPr>
          <p:txBody>
            <a:bodyPr spcFirstLastPara="1" wrap="square" lIns="121900" tIns="121900" rIns="121900" bIns="121900" anchor="t" anchorCtr="0">
              <a:noAutofit/>
            </a:bodyPr>
            <a:lstStyle/>
            <a:p>
              <a:r>
                <a:rPr lang="en" sz="1400" dirty="0">
                  <a:solidFill>
                    <a:schemeClr val="dk1"/>
                  </a:solidFill>
                  <a:latin typeface="Baskerville" panose="02020502070401020303" pitchFamily="18" charset="0"/>
                  <a:ea typeface="Baskerville" panose="02020502070401020303" pitchFamily="18" charset="0"/>
                </a:rPr>
                <a:t>Tenancy</a:t>
              </a:r>
              <a:endParaRPr sz="1400" dirty="0">
                <a:latin typeface="Baskerville" panose="02020502070401020303" pitchFamily="18" charset="0"/>
                <a:ea typeface="Baskerville" panose="02020502070401020303" pitchFamily="18" charset="0"/>
              </a:endParaRPr>
            </a:p>
          </p:txBody>
        </p:sp>
        <p:sp>
          <p:nvSpPr>
            <p:cNvPr id="42" name="Rectangle 41">
              <a:extLst>
                <a:ext uri="{FF2B5EF4-FFF2-40B4-BE49-F238E27FC236}">
                  <a16:creationId xmlns:a16="http://schemas.microsoft.com/office/drawing/2014/main" id="{B1143F9A-EED2-AC4E-82D2-4F3675DC51D6}"/>
                </a:ext>
              </a:extLst>
            </p:cNvPr>
            <p:cNvSpPr/>
            <p:nvPr/>
          </p:nvSpPr>
          <p:spPr>
            <a:xfrm>
              <a:off x="6358299" y="3855179"/>
              <a:ext cx="857927" cy="276999"/>
            </a:xfrm>
            <a:prstGeom prst="rect">
              <a:avLst/>
            </a:prstGeom>
            <a:noFill/>
            <a:ln>
              <a:noFill/>
            </a:ln>
          </p:spPr>
          <p:txBody>
            <a:bodyPr spcFirstLastPara="1" wrap="square" lIns="121900" tIns="121900" rIns="121900" bIns="121900" anchor="t" anchorCtr="0">
              <a:noAutofit/>
            </a:bodyPr>
            <a:lstStyle/>
            <a:p>
              <a:r>
                <a:rPr lang="en" sz="1400" dirty="0">
                  <a:solidFill>
                    <a:schemeClr val="dk1"/>
                  </a:solidFill>
                  <a:latin typeface="Baskerville" panose="02020502070401020303" pitchFamily="18" charset="0"/>
                  <a:ea typeface="Baskerville" panose="02020502070401020303" pitchFamily="18" charset="0"/>
                </a:rPr>
                <a:t>Operation</a:t>
              </a:r>
              <a:endParaRPr lang="en-US" sz="1400" dirty="0">
                <a:solidFill>
                  <a:schemeClr val="dk1"/>
                </a:solidFill>
                <a:latin typeface="Baskerville" panose="02020502070401020303" pitchFamily="18" charset="0"/>
                <a:ea typeface="Baskerville" panose="02020502070401020303" pitchFamily="18" charset="0"/>
              </a:endParaRPr>
            </a:p>
          </p:txBody>
        </p:sp>
      </p:grpSp>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76CE67A0-0F8E-A348-A2E3-9EA08EEDD01F}"/>
                  </a:ext>
                </a:extLst>
              </p:cNvPr>
              <p:cNvSpPr/>
              <p:nvPr/>
            </p:nvSpPr>
            <p:spPr>
              <a:xfrm>
                <a:off x="7652744" y="1907754"/>
                <a:ext cx="2134296" cy="954107"/>
              </a:xfrm>
              <a:prstGeom prst="rect">
                <a:avLst/>
              </a:prstGeom>
            </p:spPr>
            <p:txBody>
              <a:bodyPr wrap="square">
                <a:spAutoFit/>
              </a:bodyPr>
              <a:lstStyle/>
              <a:p>
                <a:pPr marL="211656">
                  <a:buSzPts val="1100"/>
                </a:pPr>
                <a:r>
                  <a:rPr lang="en-US" altLang="zh-CN" sz="1400" b="1" dirty="0">
                    <a:solidFill>
                      <a:srgbClr val="0097A7"/>
                    </a:solidFill>
                    <a:latin typeface="Baskerville" panose="02020502070401020303" pitchFamily="18" charset="0"/>
                    <a:ea typeface="Baskerville" panose="02020502070401020303" pitchFamily="18" charset="0"/>
                  </a:rPr>
                  <a:t>A</a:t>
                </a:r>
                <a:r>
                  <a:rPr lang="en-US" sz="1400" b="1" dirty="0">
                    <a:solidFill>
                      <a:srgbClr val="0097A7"/>
                    </a:solidFill>
                    <a:latin typeface="Baskerville" panose="02020502070401020303" pitchFamily="18" charset="0"/>
                    <a:ea typeface="Baskerville" panose="02020502070401020303" pitchFamily="18" charset="0"/>
                  </a:rPr>
                  <a:t>ggregate operating cost </a:t>
                </a:r>
                <a:r>
                  <a:rPr lang="en-US" altLang="zh-CN" sz="1400" b="1" dirty="0">
                    <a:solidFill>
                      <a:srgbClr val="0097A7"/>
                    </a:solidFill>
                    <a:latin typeface="Baskerville" panose="02020502070401020303" pitchFamily="18" charset="0"/>
                    <a:ea typeface="Baskerville" panose="02020502070401020303" pitchFamily="18" charset="0"/>
                  </a:rPr>
                  <a:t>-14~26%</a:t>
                </a:r>
                <a:endParaRPr lang="en-US" sz="1400" b="1" dirty="0">
                  <a:solidFill>
                    <a:srgbClr val="0097A7"/>
                  </a:solidFill>
                  <a:latin typeface="Baskerville" panose="02020502070401020303" pitchFamily="18" charset="0"/>
                  <a:ea typeface="Baskerville" panose="02020502070401020303" pitchFamily="18" charset="0"/>
                </a:endParaRPr>
              </a:p>
              <a:p>
                <a:pPr marL="211656">
                  <a:buSzPts val="1100"/>
                </a:pPr>
                <a:r>
                  <a:rPr lang="en-US" sz="1400" dirty="0">
                    <a:solidFill>
                      <a:srgbClr val="0097A7"/>
                    </a:solidFill>
                    <a:latin typeface="Baskerville" panose="02020502070401020303" pitchFamily="18" charset="0"/>
                    <a:ea typeface="Baskerville" panose="02020502070401020303" pitchFamily="18" charset="0"/>
                  </a:rPr>
                  <a:t>(</a:t>
                </a:r>
                <a:r>
                  <a:rPr lang="en-US" altLang="zh-CN" sz="1400" b="1" dirty="0">
                    <a:solidFill>
                      <a:srgbClr val="0097A7"/>
                    </a:solidFill>
                    <a:latin typeface="Baskerville" panose="02020502070401020303" pitchFamily="18" charset="0"/>
                    <a:ea typeface="Baskerville" panose="02020502070401020303" pitchFamily="18" charset="0"/>
                  </a:rPr>
                  <a:t>+</a:t>
                </a:r>
                <a:r>
                  <a:rPr lang="en-US" sz="1400" dirty="0">
                    <a:solidFill>
                      <a:srgbClr val="0097A7"/>
                    </a:solidFill>
                    <a:latin typeface="Baskerville" panose="02020502070401020303" pitchFamily="18" charset="0"/>
                    <a:ea typeface="Baskerville" panose="02020502070401020303" pitchFamily="18" charset="0"/>
                  </a:rPr>
                  <a:t>)</a:t>
                </a:r>
                <a:r>
                  <a:rPr lang="en-US" sz="1400" dirty="0">
                    <a:latin typeface="Baskerville" panose="02020502070401020303" pitchFamily="18" charset="0"/>
                    <a:ea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Lower</a:t>
                </a:r>
                <a:r>
                  <a:rPr lang="zh-CN" altLang="en-US" sz="1400" dirty="0">
                    <a:latin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Operation</a:t>
                </a:r>
                <a:r>
                  <a:rPr lang="zh-CN" altLang="en-US" sz="1400" dirty="0">
                    <a:latin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costs</a:t>
                </a:r>
                <a:r>
                  <a:rPr lang="zh-CN" altLang="en-US" sz="1400" dirty="0">
                    <a:latin typeface="Baskerville" panose="02020502070401020303" pitchFamily="18" charset="0"/>
                  </a:rPr>
                  <a:t> </a:t>
                </a:r>
                <a14:m>
                  <m:oMath xmlns:m="http://schemas.openxmlformats.org/officeDocument/2006/math">
                    <m:r>
                      <a:rPr lang="zh-CN" altLang="en-US" sz="1400" i="1">
                        <a:latin typeface="Cambria Math" panose="02040503050406030204" pitchFamily="18" charset="0"/>
                      </a:rPr>
                      <m:t>∆</m:t>
                    </m:r>
                    <m:sSub>
                      <m:sSubPr>
                        <m:ctrlPr>
                          <a:rPr lang="en-US" altLang="zh-CN" sz="1400" i="1">
                            <a:latin typeface="Cambria Math" panose="02040503050406030204" pitchFamily="18" charset="0"/>
                          </a:rPr>
                        </m:ctrlPr>
                      </m:sSubPr>
                      <m:e>
                        <m:r>
                          <a:rPr lang="en-US" altLang="zh-CN" sz="1400" i="1">
                            <a:latin typeface="Cambria Math" panose="02040503050406030204" pitchFamily="18" charset="0"/>
                          </a:rPr>
                          <m:t>𝑂</m:t>
                        </m:r>
                      </m:e>
                      <m:sub>
                        <m:r>
                          <a:rPr lang="en-US" altLang="zh-CN" sz="1400" i="1">
                            <a:latin typeface="Cambria Math" panose="02040503050406030204" pitchFamily="18" charset="0"/>
                          </a:rPr>
                          <m:t>1</m:t>
                        </m:r>
                      </m:sub>
                    </m:sSub>
                  </m:oMath>
                </a14:m>
                <a:endParaRPr lang="en-US" sz="1400" dirty="0">
                  <a:latin typeface="Baskerville" panose="02020502070401020303" pitchFamily="18" charset="0"/>
                  <a:ea typeface="Baskerville" panose="02020502070401020303" pitchFamily="18" charset="0"/>
                </a:endParaRPr>
              </a:p>
            </p:txBody>
          </p:sp>
        </mc:Choice>
        <mc:Fallback xmlns="">
          <p:sp>
            <p:nvSpPr>
              <p:cNvPr id="43" name="Rectangle 42">
                <a:extLst>
                  <a:ext uri="{FF2B5EF4-FFF2-40B4-BE49-F238E27FC236}">
                    <a16:creationId xmlns:a16="http://schemas.microsoft.com/office/drawing/2014/main" id="{76CE67A0-0F8E-A348-A2E3-9EA08EEDD01F}"/>
                  </a:ext>
                </a:extLst>
              </p:cNvPr>
              <p:cNvSpPr>
                <a:spLocks noRot="1" noChangeAspect="1" noMove="1" noResize="1" noEditPoints="1" noAdjustHandles="1" noChangeArrowheads="1" noChangeShapeType="1" noTextEdit="1"/>
              </p:cNvSpPr>
              <p:nvPr/>
            </p:nvSpPr>
            <p:spPr>
              <a:xfrm>
                <a:off x="7652744" y="1907754"/>
                <a:ext cx="2134296" cy="954107"/>
              </a:xfrm>
              <a:prstGeom prst="rect">
                <a:avLst/>
              </a:prstGeom>
              <a:blipFill>
                <a:blip r:embed="rId9"/>
                <a:stretch>
                  <a:fillRect t="-1282" r="-2000" b="-576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27420767-4F35-914A-9D9D-F62E4CC2EB31}"/>
                  </a:ext>
                </a:extLst>
              </p:cNvPr>
              <p:cNvSpPr/>
              <p:nvPr/>
            </p:nvSpPr>
            <p:spPr>
              <a:xfrm>
                <a:off x="5784845" y="1909787"/>
                <a:ext cx="2340025" cy="954107"/>
              </a:xfrm>
              <a:prstGeom prst="rect">
                <a:avLst/>
              </a:prstGeom>
            </p:spPr>
            <p:txBody>
              <a:bodyPr wrap="square">
                <a:spAutoFit/>
              </a:bodyPr>
              <a:lstStyle/>
              <a:p>
                <a:pPr marL="211656">
                  <a:buSzPts val="1100"/>
                </a:pPr>
                <a:r>
                  <a:rPr lang="en-US" altLang="zh-CN" sz="1400" b="1" dirty="0">
                    <a:solidFill>
                      <a:srgbClr val="0097A7"/>
                    </a:solidFill>
                    <a:latin typeface="Baskerville" panose="02020502070401020303" pitchFamily="18" charset="0"/>
                    <a:ea typeface="Baskerville" panose="02020502070401020303" pitchFamily="18" charset="0"/>
                  </a:rPr>
                  <a:t>Rental</a:t>
                </a:r>
                <a:r>
                  <a:rPr lang="zh-CN" altLang="en-US" sz="1400" b="1" dirty="0">
                    <a:solidFill>
                      <a:srgbClr val="0097A7"/>
                    </a:solidFill>
                    <a:latin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0</a:t>
                </a:r>
                <a:r>
                  <a:rPr lang="en-US" sz="1400" b="1" dirty="0">
                    <a:solidFill>
                      <a:srgbClr val="0097A7"/>
                    </a:solidFill>
                    <a:latin typeface="Baskerville" panose="02020502070401020303" pitchFamily="18" charset="0"/>
                    <a:ea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a:t>
                </a:r>
                <a:r>
                  <a:rPr lang="en-US" sz="1400" b="1" dirty="0">
                    <a:solidFill>
                      <a:srgbClr val="0097A7"/>
                    </a:solidFill>
                    <a:latin typeface="Baskerville" panose="02020502070401020303" pitchFamily="18" charset="0"/>
                    <a:ea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17</a:t>
                </a:r>
                <a:r>
                  <a:rPr lang="en-US" sz="1400" b="1" dirty="0">
                    <a:solidFill>
                      <a:srgbClr val="0097A7"/>
                    </a:solidFill>
                    <a:latin typeface="Baskerville" panose="02020502070401020303" pitchFamily="18" charset="0"/>
                    <a:ea typeface="Baskerville" panose="02020502070401020303" pitchFamily="18" charset="0"/>
                  </a:rPr>
                  <a:t>%</a:t>
                </a:r>
                <a:r>
                  <a:rPr lang="zh-CN" altLang="en-US" sz="1400" b="1" dirty="0">
                    <a:solidFill>
                      <a:srgbClr val="0097A7"/>
                    </a:solidFill>
                    <a:latin typeface="Baskerville" panose="02020502070401020303" pitchFamily="18" charset="0"/>
                  </a:rPr>
                  <a:t>*</a:t>
                </a:r>
                <a:endParaRPr lang="en-US" altLang="zh-CN" sz="1400" b="1" dirty="0">
                  <a:solidFill>
                    <a:srgbClr val="0097A7"/>
                  </a:solidFill>
                  <a:latin typeface="Baskerville" panose="02020502070401020303" pitchFamily="18" charset="0"/>
                  <a:ea typeface="Baskerville" panose="02020502070401020303" pitchFamily="18" charset="0"/>
                </a:endParaRPr>
              </a:p>
              <a:p>
                <a:pPr marL="211656">
                  <a:buSzPts val="1100"/>
                </a:pPr>
                <a:r>
                  <a:rPr lang="en-US" altLang="zh-CN" sz="1400" b="1" dirty="0">
                    <a:solidFill>
                      <a:srgbClr val="0097A7"/>
                    </a:solidFill>
                    <a:latin typeface="Baskerville" panose="02020502070401020303" pitchFamily="18" charset="0"/>
                    <a:ea typeface="Baskerville" panose="02020502070401020303" pitchFamily="18" charset="0"/>
                  </a:rPr>
                  <a:t>Occupancy</a:t>
                </a:r>
                <a:r>
                  <a:rPr lang="zh-CN" altLang="en-US" sz="1400" b="1" dirty="0">
                    <a:solidFill>
                      <a:srgbClr val="0097A7"/>
                    </a:solidFill>
                    <a:latin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0~23%</a:t>
                </a:r>
                <a:endParaRPr lang="en-US" sz="1400" dirty="0">
                  <a:solidFill>
                    <a:srgbClr val="0097A7"/>
                  </a:solidFill>
                  <a:latin typeface="Baskerville" panose="02020502070401020303" pitchFamily="18" charset="0"/>
                  <a:ea typeface="Baskerville" panose="02020502070401020303" pitchFamily="18" charset="0"/>
                </a:endParaRPr>
              </a:p>
              <a:p>
                <a:pPr marL="211656">
                  <a:buSzPts val="1100"/>
                </a:pPr>
                <a:r>
                  <a:rPr lang="en-US" sz="1400" dirty="0">
                    <a:solidFill>
                      <a:srgbClr val="0097A7"/>
                    </a:solidFill>
                    <a:latin typeface="Baskerville" panose="02020502070401020303" pitchFamily="18" charset="0"/>
                    <a:ea typeface="Baskerville" panose="02020502070401020303" pitchFamily="18" charset="0"/>
                  </a:rPr>
                  <a:t>(</a:t>
                </a:r>
                <a:r>
                  <a:rPr lang="en-US" altLang="zh-CN" sz="1400" b="1" dirty="0">
                    <a:solidFill>
                      <a:srgbClr val="0097A7"/>
                    </a:solidFill>
                    <a:latin typeface="Baskerville" panose="02020502070401020303" pitchFamily="18" charset="0"/>
                    <a:ea typeface="Baskerville" panose="02020502070401020303" pitchFamily="18" charset="0"/>
                  </a:rPr>
                  <a:t>+</a:t>
                </a:r>
                <a:r>
                  <a:rPr lang="en-US" sz="1400" dirty="0">
                    <a:solidFill>
                      <a:srgbClr val="0097A7"/>
                    </a:solidFill>
                    <a:latin typeface="Baskerville" panose="02020502070401020303" pitchFamily="18" charset="0"/>
                    <a:ea typeface="Baskerville" panose="02020502070401020303" pitchFamily="18" charset="0"/>
                  </a:rPr>
                  <a:t>)</a:t>
                </a:r>
                <a:r>
                  <a:rPr lang="en-US" sz="1400" dirty="0">
                    <a:latin typeface="Baskerville" panose="02020502070401020303" pitchFamily="18" charset="0"/>
                    <a:ea typeface="Baskerville" panose="02020502070401020303" pitchFamily="18" charset="0"/>
                  </a:rPr>
                  <a:t> Higher </a:t>
                </a:r>
              </a:p>
              <a:p>
                <a:pPr marL="211656">
                  <a:buSzPts val="1100"/>
                </a:pPr>
                <a:r>
                  <a:rPr lang="en-US" altLang="zh-CN" sz="1400" dirty="0">
                    <a:latin typeface="Baskerville" panose="02020502070401020303" pitchFamily="18" charset="0"/>
                    <a:ea typeface="Baskerville" panose="02020502070401020303" pitchFamily="18" charset="0"/>
                  </a:rPr>
                  <a:t>Effective</a:t>
                </a:r>
                <a:r>
                  <a:rPr lang="zh-CN" altLang="en-US" sz="1400" dirty="0">
                    <a:latin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Rent</a:t>
                </a:r>
                <a:r>
                  <a:rPr lang="zh-CN" altLang="en-US" sz="1400" dirty="0">
                    <a:latin typeface="Baskerville" panose="02020502070401020303" pitchFamily="18" charset="0"/>
                  </a:rPr>
                  <a:t> </a:t>
                </a:r>
                <a14:m>
                  <m:oMath xmlns:m="http://schemas.openxmlformats.org/officeDocument/2006/math">
                    <m:r>
                      <a:rPr lang="zh-CN" altLang="en-US" sz="1400" i="1">
                        <a:latin typeface="Cambria Math" panose="02040503050406030204" pitchFamily="18" charset="0"/>
                      </a:rPr>
                      <m:t>∆</m:t>
                    </m:r>
                    <m:r>
                      <a:rPr lang="en-US" altLang="zh-CN" sz="1400" i="1">
                        <a:latin typeface="Cambria Math" panose="02040503050406030204" pitchFamily="18" charset="0"/>
                      </a:rPr>
                      <m:t>𝑅</m:t>
                    </m:r>
                  </m:oMath>
                </a14:m>
                <a:endParaRPr lang="en-US" sz="1400" dirty="0">
                  <a:latin typeface="Baskerville" panose="02020502070401020303" pitchFamily="18" charset="0"/>
                  <a:ea typeface="Baskerville" panose="02020502070401020303" pitchFamily="18" charset="0"/>
                </a:endParaRPr>
              </a:p>
            </p:txBody>
          </p:sp>
        </mc:Choice>
        <mc:Fallback xmlns="">
          <p:sp>
            <p:nvSpPr>
              <p:cNvPr id="44" name="Rectangle 43">
                <a:extLst>
                  <a:ext uri="{FF2B5EF4-FFF2-40B4-BE49-F238E27FC236}">
                    <a16:creationId xmlns:a16="http://schemas.microsoft.com/office/drawing/2014/main" id="{27420767-4F35-914A-9D9D-F62E4CC2EB31}"/>
                  </a:ext>
                </a:extLst>
              </p:cNvPr>
              <p:cNvSpPr>
                <a:spLocks noRot="1" noChangeAspect="1" noMove="1" noResize="1" noEditPoints="1" noAdjustHandles="1" noChangeArrowheads="1" noChangeShapeType="1" noTextEdit="1"/>
              </p:cNvSpPr>
              <p:nvPr/>
            </p:nvSpPr>
            <p:spPr>
              <a:xfrm>
                <a:off x="5784845" y="1909787"/>
                <a:ext cx="2340025" cy="954107"/>
              </a:xfrm>
              <a:prstGeom prst="rect">
                <a:avLst/>
              </a:prstGeom>
              <a:blipFill>
                <a:blip r:embed="rId10"/>
                <a:stretch>
                  <a:fillRect t="-637" b="-573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9599698E-5CE4-464A-910A-5334C23E47B5}"/>
                  </a:ext>
                </a:extLst>
              </p:cNvPr>
              <p:cNvSpPr/>
              <p:nvPr/>
            </p:nvSpPr>
            <p:spPr>
              <a:xfrm>
                <a:off x="9914716" y="1882378"/>
                <a:ext cx="2134296" cy="738664"/>
              </a:xfrm>
              <a:prstGeom prst="rect">
                <a:avLst/>
              </a:prstGeom>
            </p:spPr>
            <p:txBody>
              <a:bodyPr wrap="square">
                <a:spAutoFit/>
              </a:bodyPr>
              <a:lstStyle/>
              <a:p>
                <a:pPr marL="211656">
                  <a:buSzPts val="1100"/>
                </a:pPr>
                <a:r>
                  <a:rPr lang="en-US" altLang="zh-CN" sz="1400" b="1" dirty="0">
                    <a:solidFill>
                      <a:srgbClr val="0097A7"/>
                    </a:solidFill>
                    <a:latin typeface="Baskerville" panose="02020502070401020303" pitchFamily="18" charset="0"/>
                    <a:ea typeface="Baskerville" panose="02020502070401020303" pitchFamily="18" charset="0"/>
                  </a:rPr>
                  <a:t>Resale</a:t>
                </a:r>
                <a:r>
                  <a:rPr lang="zh-CN" altLang="en-US" sz="1400" b="1" dirty="0">
                    <a:solidFill>
                      <a:srgbClr val="0097A7"/>
                    </a:solidFill>
                    <a:latin typeface="Baskerville" panose="02020502070401020303" pitchFamily="18" charset="0"/>
                  </a:rPr>
                  <a:t> </a:t>
                </a:r>
                <a:r>
                  <a:rPr lang="en-US" altLang="zh-CN" sz="1400" b="1" dirty="0">
                    <a:solidFill>
                      <a:srgbClr val="0097A7"/>
                    </a:solidFill>
                    <a:latin typeface="Baskerville" panose="02020502070401020303" pitchFamily="18" charset="0"/>
                    <a:ea typeface="Baskerville" panose="02020502070401020303" pitchFamily="18" charset="0"/>
                  </a:rPr>
                  <a:t>~10</a:t>
                </a:r>
                <a:r>
                  <a:rPr lang="en-US" sz="1400" b="1" dirty="0">
                    <a:solidFill>
                      <a:srgbClr val="0097A7"/>
                    </a:solidFill>
                    <a:latin typeface="Baskerville" panose="02020502070401020303" pitchFamily="18" charset="0"/>
                    <a:ea typeface="Baskerville" panose="02020502070401020303" pitchFamily="18" charset="0"/>
                  </a:rPr>
                  <a:t>%</a:t>
                </a:r>
                <a:r>
                  <a:rPr lang="en-US" altLang="zh-CN" sz="1400" b="1" baseline="30000" dirty="0">
                    <a:solidFill>
                      <a:srgbClr val="0097A7"/>
                    </a:solidFill>
                    <a:latin typeface="Baskerville" panose="02020502070401020303" pitchFamily="18" charset="0"/>
                    <a:ea typeface="Baskerville" panose="02020502070401020303" pitchFamily="18" charset="0"/>
                  </a:rPr>
                  <a:t>[1]</a:t>
                </a:r>
                <a:endParaRPr lang="en-US" sz="1400" dirty="0">
                  <a:solidFill>
                    <a:srgbClr val="0097A7"/>
                  </a:solidFill>
                  <a:latin typeface="Baskerville" panose="02020502070401020303" pitchFamily="18" charset="0"/>
                  <a:ea typeface="Baskerville" panose="02020502070401020303" pitchFamily="18" charset="0"/>
                </a:endParaRPr>
              </a:p>
              <a:p>
                <a:pPr marL="211656">
                  <a:buSzPts val="1100"/>
                </a:pPr>
                <a:r>
                  <a:rPr lang="en-US" sz="1400" dirty="0">
                    <a:solidFill>
                      <a:srgbClr val="0097A7"/>
                    </a:solidFill>
                    <a:latin typeface="Baskerville" panose="02020502070401020303" pitchFamily="18" charset="0"/>
                    <a:ea typeface="Baskerville" panose="02020502070401020303" pitchFamily="18" charset="0"/>
                  </a:rPr>
                  <a:t>(</a:t>
                </a:r>
                <a:r>
                  <a:rPr lang="en-US" altLang="zh-CN" sz="1400" b="1" dirty="0">
                    <a:solidFill>
                      <a:srgbClr val="0097A7"/>
                    </a:solidFill>
                    <a:latin typeface="Baskerville" panose="02020502070401020303" pitchFamily="18" charset="0"/>
                    <a:ea typeface="Baskerville" panose="02020502070401020303" pitchFamily="18" charset="0"/>
                  </a:rPr>
                  <a:t>+</a:t>
                </a:r>
                <a:r>
                  <a:rPr lang="en-US" sz="1400" dirty="0">
                    <a:solidFill>
                      <a:srgbClr val="0097A7"/>
                    </a:solidFill>
                    <a:latin typeface="Baskerville" panose="02020502070401020303" pitchFamily="18" charset="0"/>
                    <a:ea typeface="Baskerville" panose="02020502070401020303" pitchFamily="18" charset="0"/>
                  </a:rPr>
                  <a:t>)</a:t>
                </a:r>
                <a:r>
                  <a:rPr lang="en-US" sz="1400" dirty="0">
                    <a:latin typeface="Baskerville" panose="02020502070401020303" pitchFamily="18" charset="0"/>
                    <a:ea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Lower</a:t>
                </a:r>
                <a:r>
                  <a:rPr lang="zh-CN" altLang="en-US" sz="1400" dirty="0">
                    <a:latin typeface="Baskerville" panose="02020502070401020303" pitchFamily="18" charset="0"/>
                  </a:rPr>
                  <a:t> </a:t>
                </a:r>
                <a:r>
                  <a:rPr lang="en-US" altLang="zh-CN" sz="1400" dirty="0">
                    <a:latin typeface="Baskerville" panose="02020502070401020303" pitchFamily="18" charset="0"/>
                    <a:ea typeface="Baskerville" panose="02020502070401020303" pitchFamily="18" charset="0"/>
                  </a:rPr>
                  <a:t>depreciation</a:t>
                </a:r>
                <a:r>
                  <a:rPr lang="zh-CN" altLang="en-US" sz="1400" dirty="0">
                    <a:latin typeface="Baskerville" panose="02020502070401020303" pitchFamily="18" charset="0"/>
                  </a:rPr>
                  <a:t> </a:t>
                </a:r>
                <a14:m>
                  <m:oMath xmlns:m="http://schemas.openxmlformats.org/officeDocument/2006/math">
                    <m:r>
                      <a:rPr lang="zh-CN" altLang="en-US" sz="1400" i="1">
                        <a:latin typeface="Cambria Math" panose="02040503050406030204" pitchFamily="18" charset="0"/>
                      </a:rPr>
                      <m:t>∆</m:t>
                    </m:r>
                    <m:r>
                      <a:rPr lang="en-US" altLang="zh-CN" sz="1400" i="1">
                        <a:latin typeface="Cambria Math" panose="02040503050406030204" pitchFamily="18" charset="0"/>
                      </a:rPr>
                      <m:t>𝑉</m:t>
                    </m:r>
                    <m:r>
                      <a:rPr lang="en-US" altLang="zh-CN" sz="1400" i="1">
                        <a:latin typeface="Cambria Math" panose="02040503050406030204" pitchFamily="18" charset="0"/>
                      </a:rPr>
                      <m:t>′</m:t>
                    </m:r>
                  </m:oMath>
                </a14:m>
                <a:endParaRPr lang="en-US" sz="1400" dirty="0">
                  <a:latin typeface="Baskerville" panose="02020502070401020303" pitchFamily="18" charset="0"/>
                  <a:ea typeface="Baskerville" panose="02020502070401020303" pitchFamily="18" charset="0"/>
                </a:endParaRPr>
              </a:p>
            </p:txBody>
          </p:sp>
        </mc:Choice>
        <mc:Fallback xmlns="">
          <p:sp>
            <p:nvSpPr>
              <p:cNvPr id="45" name="Rectangle 44">
                <a:extLst>
                  <a:ext uri="{FF2B5EF4-FFF2-40B4-BE49-F238E27FC236}">
                    <a16:creationId xmlns:a16="http://schemas.microsoft.com/office/drawing/2014/main" id="{9599698E-5CE4-464A-910A-5334C23E47B5}"/>
                  </a:ext>
                </a:extLst>
              </p:cNvPr>
              <p:cNvSpPr>
                <a:spLocks noRot="1" noChangeAspect="1" noMove="1" noResize="1" noEditPoints="1" noAdjustHandles="1" noChangeArrowheads="1" noChangeShapeType="1" noTextEdit="1"/>
              </p:cNvSpPr>
              <p:nvPr/>
            </p:nvSpPr>
            <p:spPr>
              <a:xfrm>
                <a:off x="9914716" y="1882378"/>
                <a:ext cx="2134296" cy="738664"/>
              </a:xfrm>
              <a:prstGeom prst="rect">
                <a:avLst/>
              </a:prstGeom>
              <a:blipFill>
                <a:blip r:embed="rId11"/>
                <a:stretch>
                  <a:fillRect t="-1653"/>
                </a:stretch>
              </a:blipFill>
            </p:spPr>
            <p:txBody>
              <a:bodyPr/>
              <a:lstStyle/>
              <a:p>
                <a:r>
                  <a:rPr lang="zh-CN" altLang="en-US">
                    <a:noFill/>
                  </a:rPr>
                  <a:t> </a:t>
                </a:r>
              </a:p>
            </p:txBody>
          </p:sp>
        </mc:Fallback>
      </mc:AlternateContent>
      <p:sp>
        <p:nvSpPr>
          <p:cNvPr id="46" name="Curved Right Arrow 45">
            <a:extLst>
              <a:ext uri="{FF2B5EF4-FFF2-40B4-BE49-F238E27FC236}">
                <a16:creationId xmlns:a16="http://schemas.microsoft.com/office/drawing/2014/main" id="{3993E0C2-14DD-2549-936B-D7BE5F546EC9}"/>
              </a:ext>
            </a:extLst>
          </p:cNvPr>
          <p:cNvSpPr/>
          <p:nvPr/>
        </p:nvSpPr>
        <p:spPr>
          <a:xfrm rot="19921441">
            <a:off x="5999081" y="3365659"/>
            <a:ext cx="757187" cy="2366292"/>
          </a:xfrm>
          <a:prstGeom prst="curvedRightArrow">
            <a:avLst/>
          </a:prstGeom>
          <a:solidFill>
            <a:srgbClr val="0069A2">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a:solidFill>
                <a:schemeClr val="tx1"/>
              </a:solidFill>
              <a:latin typeface="Baskerville" panose="02020502070401020303" pitchFamily="18" charset="0"/>
              <a:ea typeface="Baskerville" panose="02020502070401020303" pitchFamily="18" charset="0"/>
            </a:endParaRPr>
          </a:p>
        </p:txBody>
      </p:sp>
      <p:cxnSp>
        <p:nvCxnSpPr>
          <p:cNvPr id="47" name="Straight Arrow Connector 46">
            <a:extLst>
              <a:ext uri="{FF2B5EF4-FFF2-40B4-BE49-F238E27FC236}">
                <a16:creationId xmlns:a16="http://schemas.microsoft.com/office/drawing/2014/main" id="{5BB9B150-1115-4401-A387-4CED666B3298}"/>
              </a:ext>
            </a:extLst>
          </p:cNvPr>
          <p:cNvCxnSpPr>
            <a:cxnSpLocks/>
          </p:cNvCxnSpPr>
          <p:nvPr/>
        </p:nvCxnSpPr>
        <p:spPr>
          <a:xfrm flipH="1">
            <a:off x="6444023" y="3648525"/>
            <a:ext cx="5320647" cy="9575"/>
          </a:xfrm>
          <a:prstGeom prst="straightConnector1">
            <a:avLst/>
          </a:prstGeom>
          <a:ln w="19050">
            <a:solidFill>
              <a:schemeClr val="bg1">
                <a:lumMod val="65000"/>
              </a:schemeClr>
            </a:solidFill>
            <a:prstDash val="lgDash"/>
            <a:tailEnd type="triangle"/>
          </a:ln>
        </p:spPr>
        <p:style>
          <a:lnRef idx="3">
            <a:schemeClr val="accent1"/>
          </a:lnRef>
          <a:fillRef idx="0">
            <a:schemeClr val="accent1"/>
          </a:fillRef>
          <a:effectRef idx="2">
            <a:schemeClr val="accent1"/>
          </a:effectRef>
          <a:fontRef idx="minor">
            <a:schemeClr val="tx1"/>
          </a:fontRef>
        </p:style>
      </p:cxnSp>
      <p:sp>
        <p:nvSpPr>
          <p:cNvPr id="48" name="TextBox 47">
            <a:extLst>
              <a:ext uri="{FF2B5EF4-FFF2-40B4-BE49-F238E27FC236}">
                <a16:creationId xmlns:a16="http://schemas.microsoft.com/office/drawing/2014/main" id="{F6EF58F2-2349-46DA-BACA-BB915B95529A}"/>
              </a:ext>
            </a:extLst>
          </p:cNvPr>
          <p:cNvSpPr txBox="1"/>
          <p:nvPr/>
        </p:nvSpPr>
        <p:spPr>
          <a:xfrm>
            <a:off x="7535657" y="3644085"/>
            <a:ext cx="2803973" cy="307777"/>
          </a:xfrm>
          <a:prstGeom prst="rect">
            <a:avLst/>
          </a:prstGeom>
          <a:noFill/>
        </p:spPr>
        <p:txBody>
          <a:bodyPr wrap="none" rtlCol="0">
            <a:spAutoFit/>
          </a:bodyPr>
          <a:lstStyle/>
          <a:p>
            <a:r>
              <a:rPr lang="en-US" altLang="zh-CN" sz="1400" dirty="0">
                <a:latin typeface="Baskerville" panose="02020502070401020303"/>
              </a:rPr>
              <a:t>Lower discount rate </a:t>
            </a:r>
            <a:r>
              <a:rPr lang="en-US" altLang="zh-CN" sz="1400" dirty="0" err="1">
                <a:latin typeface="Baskerville" panose="02020502070401020303"/>
              </a:rPr>
              <a:t>i</a:t>
            </a:r>
            <a:r>
              <a:rPr lang="en-US" altLang="zh-CN" sz="1400" dirty="0">
                <a:latin typeface="Baskerville" panose="02020502070401020303"/>
              </a:rPr>
              <a:t> (cost of capital)</a:t>
            </a:r>
            <a:endParaRPr lang="zh-CN" altLang="en-US" sz="1400" dirty="0">
              <a:latin typeface="Baskerville" panose="02020502070401020303"/>
            </a:endParaRPr>
          </a:p>
        </p:txBody>
      </p:sp>
      <p:sp>
        <p:nvSpPr>
          <p:cNvPr id="52" name="Rectangle 51">
            <a:extLst>
              <a:ext uri="{FF2B5EF4-FFF2-40B4-BE49-F238E27FC236}">
                <a16:creationId xmlns:a16="http://schemas.microsoft.com/office/drawing/2014/main" id="{4F8CDD4D-62B6-4918-9C4D-DE43E6763F6E}"/>
              </a:ext>
            </a:extLst>
          </p:cNvPr>
          <p:cNvSpPr/>
          <p:nvPr/>
        </p:nvSpPr>
        <p:spPr>
          <a:xfrm>
            <a:off x="10871239" y="3650043"/>
            <a:ext cx="630622" cy="400110"/>
          </a:xfrm>
          <a:prstGeom prst="rect">
            <a:avLst/>
          </a:prstGeom>
        </p:spPr>
        <p:txBody>
          <a:bodyPr wrap="none">
            <a:spAutoFit/>
          </a:bodyPr>
          <a:lstStyle/>
          <a:p>
            <a:pPr marL="211656">
              <a:buSzPts val="1100"/>
            </a:pPr>
            <a:r>
              <a:rPr lang="en-US" sz="1400" dirty="0">
                <a:solidFill>
                  <a:srgbClr val="0097A7"/>
                </a:solidFill>
                <a:latin typeface="Baskerville" panose="02020502070401020303" pitchFamily="18" charset="0"/>
                <a:ea typeface="Baskerville" panose="02020502070401020303" pitchFamily="18" charset="0"/>
              </a:rPr>
              <a:t>(</a:t>
            </a:r>
            <a:r>
              <a:rPr lang="en-US" sz="2000" b="1" dirty="0">
                <a:solidFill>
                  <a:srgbClr val="0097A7"/>
                </a:solidFill>
                <a:latin typeface="Baskerville" panose="02020502070401020303" pitchFamily="18" charset="0"/>
                <a:ea typeface="Baskerville" panose="02020502070401020303" pitchFamily="18" charset="0"/>
              </a:rPr>
              <a:t>+</a:t>
            </a:r>
            <a:r>
              <a:rPr lang="en-US" sz="1400" dirty="0">
                <a:solidFill>
                  <a:srgbClr val="0097A7"/>
                </a:solidFill>
                <a:latin typeface="Baskerville" panose="02020502070401020303" pitchFamily="18" charset="0"/>
                <a:ea typeface="Baskerville" panose="02020502070401020303" pitchFamily="18" charset="0"/>
              </a:rPr>
              <a:t>)</a:t>
            </a:r>
          </a:p>
        </p:txBody>
      </p:sp>
      <p:cxnSp>
        <p:nvCxnSpPr>
          <p:cNvPr id="53" name="Google Shape;159;p21">
            <a:extLst>
              <a:ext uri="{FF2B5EF4-FFF2-40B4-BE49-F238E27FC236}">
                <a16:creationId xmlns:a16="http://schemas.microsoft.com/office/drawing/2014/main" id="{FA953AF5-C31A-4FCA-B3A3-E2FB6DB6925F}"/>
              </a:ext>
            </a:extLst>
          </p:cNvPr>
          <p:cNvCxnSpPr>
            <a:cxnSpLocks/>
          </p:cNvCxnSpPr>
          <p:nvPr/>
        </p:nvCxnSpPr>
        <p:spPr>
          <a:xfrm flipV="1">
            <a:off x="11036704" y="3732257"/>
            <a:ext cx="0" cy="392921"/>
          </a:xfrm>
          <a:prstGeom prst="straightConnector1">
            <a:avLst/>
          </a:prstGeom>
          <a:noFill/>
          <a:ln w="19050" cap="flat" cmpd="sng">
            <a:solidFill>
              <a:srgbClr val="0097A7"/>
            </a:solidFill>
            <a:prstDash val="solid"/>
            <a:round/>
            <a:headEnd type="triangle" w="med" len="med"/>
            <a:tailEnd type="none" w="med" len="med"/>
          </a:ln>
        </p:spPr>
      </p:cxnSp>
      <p:sp>
        <p:nvSpPr>
          <p:cNvPr id="55" name="TextBox 54">
            <a:extLst>
              <a:ext uri="{FF2B5EF4-FFF2-40B4-BE49-F238E27FC236}">
                <a16:creationId xmlns:a16="http://schemas.microsoft.com/office/drawing/2014/main" id="{074F9EEF-6EB7-4362-BF31-146FDEF20072}"/>
              </a:ext>
            </a:extLst>
          </p:cNvPr>
          <p:cNvSpPr txBox="1"/>
          <p:nvPr/>
        </p:nvSpPr>
        <p:spPr>
          <a:xfrm>
            <a:off x="8473947" y="1293868"/>
            <a:ext cx="979755" cy="400110"/>
          </a:xfrm>
          <a:prstGeom prst="rect">
            <a:avLst/>
          </a:prstGeom>
          <a:noFill/>
        </p:spPr>
        <p:txBody>
          <a:bodyPr wrap="none" rtlCol="0">
            <a:spAutoFit/>
          </a:bodyPr>
          <a:lstStyle/>
          <a:p>
            <a:r>
              <a:rPr lang="en-US" altLang="zh-CN" sz="2000" b="1" dirty="0">
                <a:latin typeface="Baskerville" panose="02020502070401020303"/>
              </a:rPr>
              <a:t>Owners</a:t>
            </a:r>
            <a:endParaRPr lang="zh-CN" altLang="en-US" sz="2000" b="1" dirty="0">
              <a:latin typeface="Baskerville" panose="02020502070401020303"/>
            </a:endParaRPr>
          </a:p>
        </p:txBody>
      </p:sp>
      <p:sp>
        <p:nvSpPr>
          <p:cNvPr id="57" name="TextBox 56">
            <a:extLst>
              <a:ext uri="{FF2B5EF4-FFF2-40B4-BE49-F238E27FC236}">
                <a16:creationId xmlns:a16="http://schemas.microsoft.com/office/drawing/2014/main" id="{7E5699C9-691E-4944-AA55-18ED347B85FA}"/>
              </a:ext>
            </a:extLst>
          </p:cNvPr>
          <p:cNvSpPr txBox="1"/>
          <p:nvPr/>
        </p:nvSpPr>
        <p:spPr>
          <a:xfrm>
            <a:off x="2785284" y="1293868"/>
            <a:ext cx="1346844" cy="400110"/>
          </a:xfrm>
          <a:prstGeom prst="rect">
            <a:avLst/>
          </a:prstGeom>
          <a:noFill/>
        </p:spPr>
        <p:txBody>
          <a:bodyPr wrap="none" rtlCol="0">
            <a:spAutoFit/>
          </a:bodyPr>
          <a:lstStyle/>
          <a:p>
            <a:r>
              <a:rPr lang="en-US" altLang="zh-CN" sz="2000" b="1" dirty="0">
                <a:latin typeface="Baskerville" panose="02020502070401020303"/>
              </a:rPr>
              <a:t>Developers</a:t>
            </a:r>
            <a:endParaRPr lang="zh-CN" altLang="en-US" sz="2000" b="1" dirty="0">
              <a:latin typeface="Baskerville" panose="02020502070401020303"/>
            </a:endParaRPr>
          </a:p>
        </p:txBody>
      </p:sp>
      <p:sp>
        <p:nvSpPr>
          <p:cNvPr id="58" name="TextBox 57">
            <a:extLst>
              <a:ext uri="{FF2B5EF4-FFF2-40B4-BE49-F238E27FC236}">
                <a16:creationId xmlns:a16="http://schemas.microsoft.com/office/drawing/2014/main" id="{2F22F547-F907-4A8D-BD53-F64D1D4D5285}"/>
              </a:ext>
            </a:extLst>
          </p:cNvPr>
          <p:cNvSpPr txBox="1"/>
          <p:nvPr/>
        </p:nvSpPr>
        <p:spPr>
          <a:xfrm>
            <a:off x="10430544" y="6213206"/>
            <a:ext cx="1010213" cy="400110"/>
          </a:xfrm>
          <a:prstGeom prst="rect">
            <a:avLst/>
          </a:prstGeom>
          <a:noFill/>
        </p:spPr>
        <p:txBody>
          <a:bodyPr wrap="none" rtlCol="0">
            <a:spAutoFit/>
          </a:bodyPr>
          <a:lstStyle/>
          <a:p>
            <a:r>
              <a:rPr lang="en-US" altLang="zh-CN" sz="2000" b="1" dirty="0">
                <a:latin typeface="Baskerville" panose="02020502070401020303"/>
              </a:rPr>
              <a:t>Tenants</a:t>
            </a:r>
            <a:endParaRPr lang="zh-CN" altLang="en-US" sz="2400" b="1" dirty="0">
              <a:latin typeface="Baskerville" panose="02020502070401020303"/>
            </a:endParaRPr>
          </a:p>
        </p:txBody>
      </p:sp>
      <p:sp>
        <p:nvSpPr>
          <p:cNvPr id="2" name="Rectangle 1">
            <a:extLst>
              <a:ext uri="{FF2B5EF4-FFF2-40B4-BE49-F238E27FC236}">
                <a16:creationId xmlns:a16="http://schemas.microsoft.com/office/drawing/2014/main" id="{4A87CF42-7195-384D-B8A1-9D3A261944E9}"/>
              </a:ext>
            </a:extLst>
          </p:cNvPr>
          <p:cNvSpPr/>
          <p:nvPr/>
        </p:nvSpPr>
        <p:spPr>
          <a:xfrm>
            <a:off x="7263035" y="4471378"/>
            <a:ext cx="4501635" cy="22435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a:extLst>
              <a:ext uri="{FF2B5EF4-FFF2-40B4-BE49-F238E27FC236}">
                <a16:creationId xmlns:a16="http://schemas.microsoft.com/office/drawing/2014/main" id="{CE272AF1-F4BF-3945-8BC9-C0F05C714589}"/>
              </a:ext>
            </a:extLst>
          </p:cNvPr>
          <p:cNvCxnSpPr>
            <a:cxnSpLocks/>
            <a:stCxn id="2" idx="1"/>
            <a:endCxn id="5" idx="3"/>
          </p:cNvCxnSpPr>
          <p:nvPr/>
        </p:nvCxnSpPr>
        <p:spPr>
          <a:xfrm flipH="1" flipV="1">
            <a:off x="6155159" y="5585344"/>
            <a:ext cx="1107876" cy="779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77AD7BE6-2E60-DE41-82B2-436250458DDC}"/>
              </a:ext>
            </a:extLst>
          </p:cNvPr>
          <p:cNvSpPr/>
          <p:nvPr/>
        </p:nvSpPr>
        <p:spPr>
          <a:xfrm>
            <a:off x="44520" y="4308071"/>
            <a:ext cx="6110639" cy="2554545"/>
          </a:xfrm>
          <a:prstGeom prst="rect">
            <a:avLst/>
          </a:prstGeom>
          <a:solidFill>
            <a:schemeClr val="bg1"/>
          </a:solidFill>
          <a:ln>
            <a:solidFill>
              <a:srgbClr val="FF0000"/>
            </a:solidFill>
          </a:ln>
        </p:spPr>
        <p:txBody>
          <a:bodyPr wrap="square">
            <a:spAutoFit/>
          </a:bodyPr>
          <a:lstStyle/>
          <a:p>
            <a:pPr lvl="0" algn="ctr"/>
            <a:r>
              <a:rPr lang="en-US" altLang="zh-CN" sz="2000" b="1" u="sng" dirty="0">
                <a:latin typeface="Baskerville" panose="02020502070401020303" pitchFamily="18" charset="0"/>
                <a:ea typeface="Baskerville" panose="02020502070401020303" pitchFamily="18" charset="0"/>
              </a:rPr>
              <a:t>Why are tenants willing to pay higher rent for being in a green certified building? </a:t>
            </a:r>
          </a:p>
          <a:p>
            <a:pPr marL="742950" lvl="1" indent="-285750">
              <a:buFont typeface="Arial" panose="020B0604020202020204" pitchFamily="34" charset="0"/>
              <a:buChar char="•"/>
            </a:pPr>
            <a:r>
              <a:rPr lang="en-US" altLang="zh-CN" sz="2000" dirty="0">
                <a:solidFill>
                  <a:schemeClr val="accent6">
                    <a:lumMod val="50000"/>
                  </a:schemeClr>
                </a:solidFill>
                <a:latin typeface="Baskerville" panose="02020502070401020303" pitchFamily="18" charset="0"/>
                <a:ea typeface="Baskerville" panose="02020502070401020303" pitchFamily="18" charset="0"/>
              </a:rPr>
              <a:t>Lower energy costs and lower operation costs </a:t>
            </a:r>
          </a:p>
          <a:p>
            <a:pPr marL="742950" lvl="1" indent="-285750">
              <a:buFont typeface="Arial" panose="020B0604020202020204" pitchFamily="34" charset="0"/>
              <a:buChar char="•"/>
            </a:pPr>
            <a:r>
              <a:rPr lang="en-US" altLang="zh-CN" sz="2000" dirty="0">
                <a:solidFill>
                  <a:schemeClr val="accent6">
                    <a:lumMod val="50000"/>
                  </a:schemeClr>
                </a:solidFill>
                <a:latin typeface="Baskerville" panose="02020502070401020303" pitchFamily="18" charset="0"/>
                <a:ea typeface="Baskerville" panose="02020502070401020303" pitchFamily="18" charset="0"/>
              </a:rPr>
              <a:t>Lower environmental damages</a:t>
            </a:r>
          </a:p>
          <a:p>
            <a:pPr marL="742950" lvl="1" indent="-285750">
              <a:buFont typeface="Arial" panose="020B0604020202020204" pitchFamily="34" charset="0"/>
              <a:buChar char="•"/>
            </a:pPr>
            <a:r>
              <a:rPr lang="en-US" altLang="zh-CN" sz="2000" dirty="0">
                <a:solidFill>
                  <a:srgbClr val="0070C0"/>
                </a:solidFill>
                <a:latin typeface="Baskerville" panose="02020502070401020303" pitchFamily="18" charset="0"/>
                <a:ea typeface="Baskerville" panose="02020502070401020303" pitchFamily="18" charset="0"/>
              </a:rPr>
              <a:t>More productive employees</a:t>
            </a:r>
          </a:p>
          <a:p>
            <a:pPr marL="1200150" lvl="2" indent="-285750">
              <a:buFont typeface="Arial" panose="020B0604020202020204" pitchFamily="34" charset="0"/>
              <a:buChar char="•"/>
            </a:pPr>
            <a:r>
              <a:rPr lang="en-US" altLang="zh-CN" sz="2000" dirty="0">
                <a:solidFill>
                  <a:srgbClr val="0070C0"/>
                </a:solidFill>
                <a:latin typeface="Baskerville" panose="02020502070401020303" pitchFamily="18" charset="0"/>
                <a:ea typeface="Baskerville" panose="02020502070401020303" pitchFamily="18" charset="0"/>
              </a:rPr>
              <a:t>Employees sick less often than in conventional buildings </a:t>
            </a:r>
          </a:p>
          <a:p>
            <a:pPr marL="1200150" lvl="2" indent="-285750">
              <a:buFont typeface="Arial" panose="020B0604020202020204" pitchFamily="34" charset="0"/>
              <a:buChar char="•"/>
            </a:pPr>
            <a:r>
              <a:rPr lang="en-US" altLang="zh-CN" sz="2000" dirty="0">
                <a:solidFill>
                  <a:srgbClr val="0070C0"/>
                </a:solidFill>
                <a:latin typeface="Baskerville" panose="02020502070401020303" pitchFamily="18" charset="0"/>
                <a:ea typeface="Baskerville" panose="02020502070401020303" pitchFamily="18" charset="0"/>
              </a:rPr>
              <a:t>Employees are more productive </a:t>
            </a:r>
          </a:p>
        </p:txBody>
      </p:sp>
    </p:spTree>
    <p:extLst>
      <p:ext uri="{BB962C8B-B14F-4D97-AF65-F5344CB8AC3E}">
        <p14:creationId xmlns:p14="http://schemas.microsoft.com/office/powerpoint/2010/main" val="369755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9" y="241300"/>
            <a:ext cx="11382964" cy="763588"/>
          </a:xfrm>
          <a:prstGeom prst="rect">
            <a:avLst/>
          </a:prstGeom>
        </p:spPr>
        <p:txBody>
          <a:bodyPr spcFirstLastPara="1" vert="horz" wrap="square" lIns="121900" tIns="121900" rIns="121900" bIns="121900" rtlCol="0" anchor="t" anchorCtr="0">
            <a:noAutofit/>
          </a:bodyPr>
          <a:lstStyle/>
          <a:p>
            <a:r>
              <a:rPr lang="en-US" sz="4800" dirty="0">
                <a:solidFill>
                  <a:srgbClr val="1B4453"/>
                </a:solidFill>
                <a:latin typeface="Baskerville" panose="02020502070401020303"/>
              </a:rPr>
              <a:t>Impacts of Health on ﻿Income Statements</a:t>
            </a:r>
            <a:br>
              <a:rPr lang="en-US" sz="4800" dirty="0">
                <a:solidFill>
                  <a:srgbClr val="1B4453"/>
                </a:solidFill>
                <a:latin typeface="Baskerville" panose="02020502070401020303"/>
              </a:rPr>
            </a:br>
            <a:endParaRPr sz="4800" dirty="0">
              <a:solidFill>
                <a:srgbClr val="1B4453"/>
              </a:solidFill>
              <a:latin typeface="Baskerville" panose="02020502070401020303"/>
            </a:endParaRPr>
          </a:p>
        </p:txBody>
      </p:sp>
      <p:sp>
        <p:nvSpPr>
          <p:cNvPr id="4" name="Rectangle 3">
            <a:extLst>
              <a:ext uri="{FF2B5EF4-FFF2-40B4-BE49-F238E27FC236}">
                <a16:creationId xmlns:a16="http://schemas.microsoft.com/office/drawing/2014/main" id="{62D8F88C-BF14-9145-9E88-443CE5D1B423}"/>
              </a:ext>
            </a:extLst>
          </p:cNvPr>
          <p:cNvSpPr/>
          <p:nvPr/>
        </p:nvSpPr>
        <p:spPr>
          <a:xfrm>
            <a:off x="3209024" y="6273225"/>
            <a:ext cx="8814653" cy="584775"/>
          </a:xfrm>
          <a:prstGeom prst="rect">
            <a:avLst/>
          </a:prstGeom>
        </p:spPr>
        <p:txBody>
          <a:bodyPr wrap="square">
            <a:spAutoFit/>
          </a:bodyPr>
          <a:lstStyle/>
          <a:p>
            <a:r>
              <a:rPr lang="en-US" sz="1600" dirty="0">
                <a:solidFill>
                  <a:schemeClr val="bg1">
                    <a:lumMod val="50000"/>
                  </a:schemeClr>
                </a:solidFill>
                <a:latin typeface="Baskerville" panose="02020502070401020303" pitchFamily="18" charset="0"/>
                <a:ea typeface="Baskerville" panose="02020502070401020303" pitchFamily="18" charset="0"/>
              </a:rPr>
              <a:t>Source: Allen, J.G. and Macomber, J.D., 2020. Chapter 4. Healthy buildings: How indoor spaces drive performance and productivity. Harvard University Press.</a:t>
            </a:r>
          </a:p>
        </p:txBody>
      </p:sp>
      <p:graphicFrame>
        <p:nvGraphicFramePr>
          <p:cNvPr id="5" name="Table 6">
            <a:extLst>
              <a:ext uri="{FF2B5EF4-FFF2-40B4-BE49-F238E27FC236}">
                <a16:creationId xmlns:a16="http://schemas.microsoft.com/office/drawing/2014/main" id="{6F79392B-DABF-9049-AF1E-6A074F0A534C}"/>
              </a:ext>
            </a:extLst>
          </p:cNvPr>
          <p:cNvGraphicFramePr>
            <a:graphicFrameLocks noGrp="1"/>
          </p:cNvGraphicFramePr>
          <p:nvPr>
            <p:extLst>
              <p:ext uri="{D42A27DB-BD31-4B8C-83A1-F6EECF244321}">
                <p14:modId xmlns:p14="http://schemas.microsoft.com/office/powerpoint/2010/main" val="838074006"/>
              </p:ext>
            </p:extLst>
          </p:nvPr>
        </p:nvGraphicFramePr>
        <p:xfrm>
          <a:off x="511426" y="1563223"/>
          <a:ext cx="10849969" cy="2768600"/>
        </p:xfrm>
        <a:graphic>
          <a:graphicData uri="http://schemas.openxmlformats.org/drawingml/2006/table">
            <a:tbl>
              <a:tblPr firstRow="1" bandRow="1">
                <a:tableStyleId>{5C22544A-7EE6-4342-B048-85BDC9FD1C3A}</a:tableStyleId>
              </a:tblPr>
              <a:tblGrid>
                <a:gridCol w="2070124">
                  <a:extLst>
                    <a:ext uri="{9D8B030D-6E8A-4147-A177-3AD203B41FA5}">
                      <a16:colId xmlns:a16="http://schemas.microsoft.com/office/drawing/2014/main" val="2949453718"/>
                    </a:ext>
                  </a:extLst>
                </a:gridCol>
                <a:gridCol w="1755969">
                  <a:extLst>
                    <a:ext uri="{9D8B030D-6E8A-4147-A177-3AD203B41FA5}">
                      <a16:colId xmlns:a16="http://schemas.microsoft.com/office/drawing/2014/main" val="3437177112"/>
                    </a:ext>
                  </a:extLst>
                </a:gridCol>
                <a:gridCol w="1755969">
                  <a:extLst>
                    <a:ext uri="{9D8B030D-6E8A-4147-A177-3AD203B41FA5}">
                      <a16:colId xmlns:a16="http://schemas.microsoft.com/office/drawing/2014/main" val="1702974959"/>
                    </a:ext>
                  </a:extLst>
                </a:gridCol>
                <a:gridCol w="1755969">
                  <a:extLst>
                    <a:ext uri="{9D8B030D-6E8A-4147-A177-3AD203B41FA5}">
                      <a16:colId xmlns:a16="http://schemas.microsoft.com/office/drawing/2014/main" val="2986595825"/>
                    </a:ext>
                  </a:extLst>
                </a:gridCol>
                <a:gridCol w="1755969">
                  <a:extLst>
                    <a:ext uri="{9D8B030D-6E8A-4147-A177-3AD203B41FA5}">
                      <a16:colId xmlns:a16="http://schemas.microsoft.com/office/drawing/2014/main" val="3628526488"/>
                    </a:ext>
                  </a:extLst>
                </a:gridCol>
                <a:gridCol w="1755969">
                  <a:extLst>
                    <a:ext uri="{9D8B030D-6E8A-4147-A177-3AD203B41FA5}">
                      <a16:colId xmlns:a16="http://schemas.microsoft.com/office/drawing/2014/main" val="3628711314"/>
                    </a:ext>
                  </a:extLst>
                </a:gridCol>
              </a:tblGrid>
              <a:tr h="370840">
                <a:tc>
                  <a:txBody>
                    <a:bodyPr/>
                    <a:lstStyle/>
                    <a:p>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Baseline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△Energy costs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△Payroll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Baseline + Healthy Building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802341"/>
                  </a:ext>
                </a:extLst>
              </a:tr>
              <a:tr h="370840">
                <a:tc>
                  <a:txBody>
                    <a:bodyPr/>
                    <a:lstStyle/>
                    <a:p>
                      <a:r>
                        <a:rPr lang="en-US" b="1" dirty="0">
                          <a:solidFill>
                            <a:schemeClr val="tx1"/>
                          </a:solidFill>
                          <a:latin typeface="Baskerville" panose="02020502070401020303" pitchFamily="18" charset="0"/>
                          <a:ea typeface="Baskerville" panose="02020502070401020303" pitchFamily="18" charset="0"/>
                        </a:rPr>
                        <a:t>Revenue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$6,000,000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0028785"/>
                  </a:ext>
                </a:extLst>
              </a:tr>
              <a:tr h="370840">
                <a:tc>
                  <a:txBody>
                    <a:bodyPr/>
                    <a:lstStyle/>
                    <a:p>
                      <a:r>
                        <a:rPr lang="en-US" b="1" dirty="0">
                          <a:solidFill>
                            <a:schemeClr val="tx1"/>
                          </a:solidFill>
                          <a:latin typeface="Baskerville" panose="02020502070401020303" pitchFamily="18" charset="0"/>
                          <a:ea typeface="Baskerville" panose="02020502070401020303" pitchFamily="18" charset="0"/>
                        </a:rPr>
                        <a:t>Payroll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$(3,000,000)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$19,000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$(2,981,000)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825355"/>
                  </a:ext>
                </a:extLst>
              </a:tr>
              <a:tr h="370840">
                <a:tc>
                  <a:txBody>
                    <a:bodyPr/>
                    <a:lstStyle/>
                    <a:p>
                      <a:r>
                        <a:rPr lang="en-US" b="1" dirty="0">
                          <a:solidFill>
                            <a:schemeClr val="tx1"/>
                          </a:solidFill>
                          <a:latin typeface="Baskerville" panose="02020502070401020303" pitchFamily="18" charset="0"/>
                          <a:ea typeface="Baskerville" panose="02020502070401020303" pitchFamily="18" charset="0"/>
                        </a:rPr>
                        <a:t>Rent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$(300,000)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5481256"/>
                  </a:ext>
                </a:extLst>
              </a:tr>
              <a:tr h="370840">
                <a:tc>
                  <a:txBody>
                    <a:bodyPr/>
                    <a:lstStyle/>
                    <a:p>
                      <a:r>
                        <a:rPr lang="en-US" b="1" dirty="0">
                          <a:solidFill>
                            <a:schemeClr val="tx1"/>
                          </a:solidFill>
                          <a:latin typeface="Baskerville" panose="02020502070401020303" pitchFamily="18" charset="0"/>
                          <a:ea typeface="Baskerville" panose="02020502070401020303" pitchFamily="18" charset="0"/>
                        </a:rPr>
                        <a:t>Utility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$(30,000)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$(1,600)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$(31,600)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7184872"/>
                  </a:ext>
                </a:extLst>
              </a:tr>
              <a:tr h="370840">
                <a:tc>
                  <a:txBody>
                    <a:bodyPr/>
                    <a:lstStyle/>
                    <a:p>
                      <a:r>
                        <a:rPr lang="en-US" b="1" dirty="0">
                          <a:solidFill>
                            <a:schemeClr val="tx1"/>
                          </a:solidFill>
                          <a:latin typeface="Baskerville" panose="02020502070401020303" pitchFamily="18" charset="0"/>
                          <a:ea typeface="Baskerville" panose="02020502070401020303" pitchFamily="18" charset="0"/>
                        </a:rPr>
                        <a:t>Other expenses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﻿$(1,000,000)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7229393"/>
                  </a:ext>
                </a:extLst>
              </a:tr>
            </a:tbl>
          </a:graphicData>
        </a:graphic>
      </p:graphicFrame>
      <p:sp>
        <p:nvSpPr>
          <p:cNvPr id="7" name="Rectangle 6">
            <a:extLst>
              <a:ext uri="{FF2B5EF4-FFF2-40B4-BE49-F238E27FC236}">
                <a16:creationId xmlns:a16="http://schemas.microsoft.com/office/drawing/2014/main" id="{55488352-2B07-1D40-B776-B8D8C61C69F4}"/>
              </a:ext>
            </a:extLst>
          </p:cNvPr>
          <p:cNvSpPr/>
          <p:nvPr/>
        </p:nvSpPr>
        <p:spPr>
          <a:xfrm>
            <a:off x="725022" y="4520826"/>
            <a:ext cx="9963112" cy="1477328"/>
          </a:xfrm>
          <a:prstGeom prst="rect">
            <a:avLst/>
          </a:prstGeom>
        </p:spPr>
        <p:txBody>
          <a:bodyPr wrap="none">
            <a:spAutoFit/>
          </a:bodyPr>
          <a:lstStyle/>
          <a:p>
            <a:r>
              <a:rPr lang="en-US" altLang="zh-CN" b="1" dirty="0">
                <a:latin typeface="Baskerville" panose="02020502070401020303" pitchFamily="18" charset="0"/>
                <a:ea typeface="Baskerville" panose="02020502070401020303" pitchFamily="18" charset="0"/>
              </a:rPr>
              <a:t>Benefits:  </a:t>
            </a:r>
          </a:p>
          <a:p>
            <a:r>
              <a:rPr lang="en-US" altLang="zh-CN" dirty="0">
                <a:latin typeface="Baskerville" panose="02020502070401020303" pitchFamily="18" charset="0"/>
                <a:ea typeface="Baskerville" panose="02020502070401020303" pitchFamily="18" charset="0"/>
              </a:rPr>
              <a:t>	</a:t>
            </a:r>
            <a:r>
              <a:rPr lang="en-US" altLang="zh-CN" b="1" dirty="0">
                <a:solidFill>
                  <a:schemeClr val="tx2"/>
                </a:solidFill>
                <a:latin typeface="Baskerville" panose="02020502070401020303" pitchFamily="18" charset="0"/>
                <a:ea typeface="Baskerville" panose="02020502070401020303" pitchFamily="18" charset="0"/>
              </a:rPr>
              <a:t>1. </a:t>
            </a:r>
            <a:r>
              <a:rPr lang="en-US" altLang="zh-CN" dirty="0">
                <a:latin typeface="Baskerville" panose="02020502070401020303" pitchFamily="18" charset="0"/>
                <a:ea typeface="Baskerville" panose="02020502070401020303" pitchFamily="18" charset="0"/>
              </a:rPr>
              <a:t>Fewer days of sick leave, on average: </a:t>
            </a:r>
          </a:p>
          <a:p>
            <a:r>
              <a:rPr lang="en-US" altLang="zh-CN" dirty="0">
                <a:latin typeface="Baskerville" panose="02020502070401020303" pitchFamily="18" charset="0"/>
                <a:ea typeface="Baskerville" panose="02020502070401020303" pitchFamily="18" charset="0"/>
              </a:rPr>
              <a:t>		1.6   days of sick leave associated with doubling ventilation rate  → 1.6 /250 = 0.64%</a:t>
            </a:r>
          </a:p>
          <a:p>
            <a:r>
              <a:rPr lang="en-US" altLang="zh-CN" dirty="0">
                <a:latin typeface="Baskerville" panose="02020502070401020303" pitchFamily="18" charset="0"/>
                <a:ea typeface="Baskerville" panose="02020502070401020303" pitchFamily="18" charset="0"/>
              </a:rPr>
              <a:t>		Increase in time that workers are able to work, due to less sick leave. </a:t>
            </a:r>
          </a:p>
          <a:p>
            <a:r>
              <a:rPr lang="en-US" altLang="zh-CN" dirty="0">
                <a:latin typeface="Baskerville" panose="02020502070401020303" pitchFamily="18" charset="0"/>
                <a:ea typeface="Baskerville" panose="02020502070401020303" pitchFamily="18" charset="0"/>
              </a:rPr>
              <a:t>		In monetary terms: 0.0064 x 3,000,000 = 19,000</a:t>
            </a:r>
          </a:p>
        </p:txBody>
      </p:sp>
    </p:spTree>
    <p:extLst>
      <p:ext uri="{BB962C8B-B14F-4D97-AF65-F5344CB8AC3E}">
        <p14:creationId xmlns:p14="http://schemas.microsoft.com/office/powerpoint/2010/main" val="1661180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9" y="241300"/>
            <a:ext cx="11382964" cy="763588"/>
          </a:xfrm>
          <a:prstGeom prst="rect">
            <a:avLst/>
          </a:prstGeom>
        </p:spPr>
        <p:txBody>
          <a:bodyPr spcFirstLastPara="1" vert="horz" wrap="square" lIns="121900" tIns="121900" rIns="121900" bIns="121900" rtlCol="0" anchor="t" anchorCtr="0">
            <a:noAutofit/>
          </a:bodyPr>
          <a:lstStyle/>
          <a:p>
            <a:r>
              <a:rPr lang="en-US" sz="4800" dirty="0">
                <a:solidFill>
                  <a:srgbClr val="1B4453"/>
                </a:solidFill>
                <a:latin typeface="Baskerville" panose="02020502070401020303"/>
              </a:rPr>
              <a:t>Impacts of Health on ﻿Income Statements</a:t>
            </a:r>
            <a:br>
              <a:rPr lang="en-US" sz="4800" dirty="0">
                <a:solidFill>
                  <a:srgbClr val="1B4453"/>
                </a:solidFill>
                <a:latin typeface="Baskerville" panose="02020502070401020303"/>
              </a:rPr>
            </a:br>
            <a:endParaRPr sz="4800" dirty="0">
              <a:solidFill>
                <a:srgbClr val="1B4453"/>
              </a:solidFill>
              <a:latin typeface="Baskerville" panose="02020502070401020303"/>
            </a:endParaRPr>
          </a:p>
        </p:txBody>
      </p:sp>
      <p:sp>
        <p:nvSpPr>
          <p:cNvPr id="4" name="Rectangle 3">
            <a:extLst>
              <a:ext uri="{FF2B5EF4-FFF2-40B4-BE49-F238E27FC236}">
                <a16:creationId xmlns:a16="http://schemas.microsoft.com/office/drawing/2014/main" id="{62D8F88C-BF14-9145-9E88-443CE5D1B423}"/>
              </a:ext>
            </a:extLst>
          </p:cNvPr>
          <p:cNvSpPr/>
          <p:nvPr/>
        </p:nvSpPr>
        <p:spPr>
          <a:xfrm>
            <a:off x="3209024" y="6273225"/>
            <a:ext cx="8814653" cy="584775"/>
          </a:xfrm>
          <a:prstGeom prst="rect">
            <a:avLst/>
          </a:prstGeom>
        </p:spPr>
        <p:txBody>
          <a:bodyPr wrap="square">
            <a:spAutoFit/>
          </a:bodyPr>
          <a:lstStyle/>
          <a:p>
            <a:r>
              <a:rPr lang="en-US" sz="1600" dirty="0">
                <a:solidFill>
                  <a:schemeClr val="bg1">
                    <a:lumMod val="50000"/>
                  </a:schemeClr>
                </a:solidFill>
                <a:latin typeface="Baskerville" panose="02020502070401020303" pitchFamily="18" charset="0"/>
                <a:ea typeface="Baskerville" panose="02020502070401020303" pitchFamily="18" charset="0"/>
              </a:rPr>
              <a:t>Source: Allen, J.G. and Macomber, J.D., 2020. Chapter 4. Healthy buildings: How indoor spaces drive performance and productivity. Harvard University Press.</a:t>
            </a:r>
          </a:p>
        </p:txBody>
      </p:sp>
      <p:graphicFrame>
        <p:nvGraphicFramePr>
          <p:cNvPr id="5" name="Table 6">
            <a:extLst>
              <a:ext uri="{FF2B5EF4-FFF2-40B4-BE49-F238E27FC236}">
                <a16:creationId xmlns:a16="http://schemas.microsoft.com/office/drawing/2014/main" id="{6F79392B-DABF-9049-AF1E-6A074F0A534C}"/>
              </a:ext>
            </a:extLst>
          </p:cNvPr>
          <p:cNvGraphicFramePr>
            <a:graphicFrameLocks noGrp="1"/>
          </p:cNvGraphicFramePr>
          <p:nvPr>
            <p:extLst>
              <p:ext uri="{D42A27DB-BD31-4B8C-83A1-F6EECF244321}">
                <p14:modId xmlns:p14="http://schemas.microsoft.com/office/powerpoint/2010/main" val="1153038798"/>
              </p:ext>
            </p:extLst>
          </p:nvPr>
        </p:nvGraphicFramePr>
        <p:xfrm>
          <a:off x="511426" y="1563223"/>
          <a:ext cx="10849969" cy="2768600"/>
        </p:xfrm>
        <a:graphic>
          <a:graphicData uri="http://schemas.openxmlformats.org/drawingml/2006/table">
            <a:tbl>
              <a:tblPr firstRow="1" bandRow="1">
                <a:tableStyleId>{5C22544A-7EE6-4342-B048-85BDC9FD1C3A}</a:tableStyleId>
              </a:tblPr>
              <a:tblGrid>
                <a:gridCol w="2070124">
                  <a:extLst>
                    <a:ext uri="{9D8B030D-6E8A-4147-A177-3AD203B41FA5}">
                      <a16:colId xmlns:a16="http://schemas.microsoft.com/office/drawing/2014/main" val="2949453718"/>
                    </a:ext>
                  </a:extLst>
                </a:gridCol>
                <a:gridCol w="1755969">
                  <a:extLst>
                    <a:ext uri="{9D8B030D-6E8A-4147-A177-3AD203B41FA5}">
                      <a16:colId xmlns:a16="http://schemas.microsoft.com/office/drawing/2014/main" val="3437177112"/>
                    </a:ext>
                  </a:extLst>
                </a:gridCol>
                <a:gridCol w="1755969">
                  <a:extLst>
                    <a:ext uri="{9D8B030D-6E8A-4147-A177-3AD203B41FA5}">
                      <a16:colId xmlns:a16="http://schemas.microsoft.com/office/drawing/2014/main" val="1702974959"/>
                    </a:ext>
                  </a:extLst>
                </a:gridCol>
                <a:gridCol w="1755969">
                  <a:extLst>
                    <a:ext uri="{9D8B030D-6E8A-4147-A177-3AD203B41FA5}">
                      <a16:colId xmlns:a16="http://schemas.microsoft.com/office/drawing/2014/main" val="2986595825"/>
                    </a:ext>
                  </a:extLst>
                </a:gridCol>
                <a:gridCol w="1755969">
                  <a:extLst>
                    <a:ext uri="{9D8B030D-6E8A-4147-A177-3AD203B41FA5}">
                      <a16:colId xmlns:a16="http://schemas.microsoft.com/office/drawing/2014/main" val="3628526488"/>
                    </a:ext>
                  </a:extLst>
                </a:gridCol>
                <a:gridCol w="1755969">
                  <a:extLst>
                    <a:ext uri="{9D8B030D-6E8A-4147-A177-3AD203B41FA5}">
                      <a16:colId xmlns:a16="http://schemas.microsoft.com/office/drawing/2014/main" val="3628711314"/>
                    </a:ext>
                  </a:extLst>
                </a:gridCol>
              </a:tblGrid>
              <a:tr h="370840">
                <a:tc>
                  <a:txBody>
                    <a:bodyPr/>
                    <a:lstStyle/>
                    <a:p>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Baseline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△Energy costs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△Payroll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Baskerville" panose="02020502070401020303" pitchFamily="18" charset="0"/>
                          <a:ea typeface="Baskerville" panose="02020502070401020303" pitchFamily="18" charset="0"/>
                        </a:rPr>
                        <a:t>△Revenue</a:t>
                      </a:r>
                    </a:p>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Baseline + Healthy Building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802341"/>
                  </a:ext>
                </a:extLst>
              </a:tr>
              <a:tr h="370840">
                <a:tc>
                  <a:txBody>
                    <a:bodyPr/>
                    <a:lstStyle/>
                    <a:p>
                      <a:r>
                        <a:rPr lang="en-US" b="1" dirty="0">
                          <a:solidFill>
                            <a:schemeClr val="tx1"/>
                          </a:solidFill>
                          <a:latin typeface="Baskerville" panose="02020502070401020303" pitchFamily="18" charset="0"/>
                          <a:ea typeface="Baskerville" panose="02020502070401020303" pitchFamily="18" charset="0"/>
                        </a:rPr>
                        <a:t>Revenue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$6,000,000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a:t>
                      </a:r>
                      <a:r>
                        <a:rPr lang="en-US" altLang="zh-CN" dirty="0">
                          <a:latin typeface="Baskerville" panose="02020502070401020303" pitchFamily="18" charset="0"/>
                          <a:ea typeface="Baskerville" panose="02020502070401020303" pitchFamily="18" charset="0"/>
                        </a:rPr>
                        <a:t>120,000</a:t>
                      </a: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$6,</a:t>
                      </a:r>
                      <a:r>
                        <a:rPr lang="en-US" altLang="zh-CN" dirty="0">
                          <a:latin typeface="Baskerville" panose="02020502070401020303" pitchFamily="18" charset="0"/>
                          <a:ea typeface="Baskerville" panose="02020502070401020303" pitchFamily="18" charset="0"/>
                        </a:rPr>
                        <a:t>120,000</a:t>
                      </a: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0028785"/>
                  </a:ext>
                </a:extLst>
              </a:tr>
              <a:tr h="370840">
                <a:tc>
                  <a:txBody>
                    <a:bodyPr/>
                    <a:lstStyle/>
                    <a:p>
                      <a:r>
                        <a:rPr lang="en-US" b="1" dirty="0">
                          <a:solidFill>
                            <a:schemeClr val="tx1"/>
                          </a:solidFill>
                          <a:latin typeface="Baskerville" panose="02020502070401020303" pitchFamily="18" charset="0"/>
                          <a:ea typeface="Baskerville" panose="02020502070401020303" pitchFamily="18" charset="0"/>
                        </a:rPr>
                        <a:t>Payroll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$(3,000,000)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$19,000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$(2,981,000)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825355"/>
                  </a:ext>
                </a:extLst>
              </a:tr>
              <a:tr h="370840">
                <a:tc>
                  <a:txBody>
                    <a:bodyPr/>
                    <a:lstStyle/>
                    <a:p>
                      <a:r>
                        <a:rPr lang="en-US" b="1" dirty="0">
                          <a:solidFill>
                            <a:schemeClr val="tx1"/>
                          </a:solidFill>
                          <a:latin typeface="Baskerville" panose="02020502070401020303" pitchFamily="18" charset="0"/>
                          <a:ea typeface="Baskerville" panose="02020502070401020303" pitchFamily="18" charset="0"/>
                        </a:rPr>
                        <a:t>Rent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$(300,000)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Baskerville" panose="02020502070401020303" pitchFamily="18" charset="0"/>
                          <a:ea typeface="Baskerville" panose="02020502070401020303" pitchFamily="18" charset="0"/>
                        </a:rPr>
                        <a:t>$(300,000)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5481256"/>
                  </a:ext>
                </a:extLst>
              </a:tr>
              <a:tr h="370840">
                <a:tc>
                  <a:txBody>
                    <a:bodyPr/>
                    <a:lstStyle/>
                    <a:p>
                      <a:r>
                        <a:rPr lang="en-US" b="1" dirty="0">
                          <a:solidFill>
                            <a:schemeClr val="tx1"/>
                          </a:solidFill>
                          <a:latin typeface="Baskerville" panose="02020502070401020303" pitchFamily="18" charset="0"/>
                          <a:ea typeface="Baskerville" panose="02020502070401020303" pitchFamily="18" charset="0"/>
                        </a:rPr>
                        <a:t>Utility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$(30,000)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$(1,600)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$(31,600)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7184872"/>
                  </a:ext>
                </a:extLst>
              </a:tr>
              <a:tr h="370840">
                <a:tc>
                  <a:txBody>
                    <a:bodyPr/>
                    <a:lstStyle/>
                    <a:p>
                      <a:r>
                        <a:rPr lang="en-US" b="1" dirty="0">
                          <a:solidFill>
                            <a:schemeClr val="tx1"/>
                          </a:solidFill>
                          <a:latin typeface="Baskerville" panose="02020502070401020303" pitchFamily="18" charset="0"/>
                          <a:ea typeface="Baskerville" panose="02020502070401020303" pitchFamily="18" charset="0"/>
                        </a:rPr>
                        <a:t>Other expenses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﻿$(1,000,000)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$(1,000,000)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7229393"/>
                  </a:ext>
                </a:extLst>
              </a:tr>
            </a:tbl>
          </a:graphicData>
        </a:graphic>
      </p:graphicFrame>
      <p:sp>
        <p:nvSpPr>
          <p:cNvPr id="7" name="Rectangle 6">
            <a:extLst>
              <a:ext uri="{FF2B5EF4-FFF2-40B4-BE49-F238E27FC236}">
                <a16:creationId xmlns:a16="http://schemas.microsoft.com/office/drawing/2014/main" id="{55488352-2B07-1D40-B776-B8D8C61C69F4}"/>
              </a:ext>
            </a:extLst>
          </p:cNvPr>
          <p:cNvSpPr/>
          <p:nvPr/>
        </p:nvSpPr>
        <p:spPr>
          <a:xfrm>
            <a:off x="725022" y="4520826"/>
            <a:ext cx="9842887" cy="1200329"/>
          </a:xfrm>
          <a:prstGeom prst="rect">
            <a:avLst/>
          </a:prstGeom>
        </p:spPr>
        <p:txBody>
          <a:bodyPr wrap="none">
            <a:spAutoFit/>
          </a:bodyPr>
          <a:lstStyle/>
          <a:p>
            <a:r>
              <a:rPr lang="en-US" altLang="zh-CN" b="1" dirty="0">
                <a:latin typeface="Baskerville" panose="02020502070401020303" pitchFamily="18" charset="0"/>
                <a:ea typeface="Baskerville" panose="02020502070401020303" pitchFamily="18" charset="0"/>
              </a:rPr>
              <a:t>Benefits:  </a:t>
            </a:r>
          </a:p>
          <a:p>
            <a:r>
              <a:rPr lang="en-US" altLang="zh-CN" dirty="0">
                <a:latin typeface="Baskerville" panose="02020502070401020303" pitchFamily="18" charset="0"/>
                <a:ea typeface="Baskerville" panose="02020502070401020303" pitchFamily="18" charset="0"/>
              </a:rPr>
              <a:t>	</a:t>
            </a:r>
            <a:r>
              <a:rPr lang="en-US" altLang="zh-CN" b="1" dirty="0">
                <a:solidFill>
                  <a:schemeClr val="tx2"/>
                </a:solidFill>
                <a:latin typeface="Baskerville" panose="02020502070401020303" pitchFamily="18" charset="0"/>
                <a:ea typeface="Baskerville" panose="02020502070401020303" pitchFamily="18" charset="0"/>
              </a:rPr>
              <a:t>2. </a:t>
            </a:r>
            <a:r>
              <a:rPr lang="en-US" altLang="zh-CN" dirty="0">
                <a:latin typeface="Baskerville" panose="02020502070401020303" pitchFamily="18" charset="0"/>
                <a:ea typeface="Baskerville" panose="02020502070401020303" pitchFamily="18" charset="0"/>
              </a:rPr>
              <a:t>Higher productivity: </a:t>
            </a:r>
          </a:p>
          <a:p>
            <a:r>
              <a:rPr lang="en-US" altLang="zh-CN" dirty="0">
                <a:latin typeface="Baskerville" panose="02020502070401020303" pitchFamily="18" charset="0"/>
                <a:ea typeface="Baskerville" panose="02020502070401020303" pitchFamily="18" charset="0"/>
              </a:rPr>
              <a:t>		Evidence literature: 2% higher productivity among employees </a:t>
            </a:r>
          </a:p>
          <a:p>
            <a:r>
              <a:rPr lang="en-US" altLang="zh-CN" dirty="0">
                <a:latin typeface="Baskerville" panose="02020502070401020303" pitchFamily="18" charset="0"/>
                <a:ea typeface="Baskerville" panose="02020502070401020303" pitchFamily="18" charset="0"/>
              </a:rPr>
              <a:t>		Translates to 2% higher production in the company → 0.02 x 6,000,000 = 120,000 </a:t>
            </a:r>
          </a:p>
        </p:txBody>
      </p:sp>
    </p:spTree>
    <p:extLst>
      <p:ext uri="{BB962C8B-B14F-4D97-AF65-F5344CB8AC3E}">
        <p14:creationId xmlns:p14="http://schemas.microsoft.com/office/powerpoint/2010/main" val="21706111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9" y="241300"/>
            <a:ext cx="11382964" cy="763588"/>
          </a:xfrm>
          <a:prstGeom prst="rect">
            <a:avLst/>
          </a:prstGeom>
        </p:spPr>
        <p:txBody>
          <a:bodyPr spcFirstLastPara="1" vert="horz" wrap="square" lIns="121900" tIns="121900" rIns="121900" bIns="121900" rtlCol="0" anchor="t" anchorCtr="0">
            <a:noAutofit/>
          </a:bodyPr>
          <a:lstStyle/>
          <a:p>
            <a:r>
              <a:rPr lang="en-US" sz="4800" dirty="0">
                <a:solidFill>
                  <a:srgbClr val="1B4453"/>
                </a:solidFill>
                <a:latin typeface="Baskerville" panose="02020502070401020303"/>
              </a:rPr>
              <a:t>Impacts of Health on ﻿Income Statements</a:t>
            </a:r>
            <a:br>
              <a:rPr lang="en-US" sz="4800" dirty="0">
                <a:solidFill>
                  <a:srgbClr val="1B4453"/>
                </a:solidFill>
                <a:latin typeface="Baskerville" panose="02020502070401020303"/>
              </a:rPr>
            </a:br>
            <a:endParaRPr sz="4800" dirty="0">
              <a:solidFill>
                <a:srgbClr val="1B4453"/>
              </a:solidFill>
              <a:latin typeface="Baskerville" panose="02020502070401020303"/>
            </a:endParaRPr>
          </a:p>
        </p:txBody>
      </p:sp>
      <p:sp>
        <p:nvSpPr>
          <p:cNvPr id="4" name="Rectangle 3">
            <a:extLst>
              <a:ext uri="{FF2B5EF4-FFF2-40B4-BE49-F238E27FC236}">
                <a16:creationId xmlns:a16="http://schemas.microsoft.com/office/drawing/2014/main" id="{62D8F88C-BF14-9145-9E88-443CE5D1B423}"/>
              </a:ext>
            </a:extLst>
          </p:cNvPr>
          <p:cNvSpPr/>
          <p:nvPr/>
        </p:nvSpPr>
        <p:spPr>
          <a:xfrm>
            <a:off x="3209024" y="6273225"/>
            <a:ext cx="8814653" cy="584775"/>
          </a:xfrm>
          <a:prstGeom prst="rect">
            <a:avLst/>
          </a:prstGeom>
        </p:spPr>
        <p:txBody>
          <a:bodyPr wrap="square">
            <a:spAutoFit/>
          </a:bodyPr>
          <a:lstStyle/>
          <a:p>
            <a:r>
              <a:rPr lang="en-US" sz="1600" dirty="0">
                <a:solidFill>
                  <a:schemeClr val="bg1">
                    <a:lumMod val="50000"/>
                  </a:schemeClr>
                </a:solidFill>
                <a:latin typeface="Baskerville" panose="02020502070401020303" pitchFamily="18" charset="0"/>
                <a:ea typeface="Baskerville" panose="02020502070401020303" pitchFamily="18" charset="0"/>
              </a:rPr>
              <a:t>Source: Allen, J.G. and Macomber, J.D., 2020. Chapter 4. Healthy buildings: How indoor spaces drive performance and productivity. Harvard University Press.</a:t>
            </a:r>
          </a:p>
        </p:txBody>
      </p:sp>
      <p:graphicFrame>
        <p:nvGraphicFramePr>
          <p:cNvPr id="5" name="Table 6">
            <a:extLst>
              <a:ext uri="{FF2B5EF4-FFF2-40B4-BE49-F238E27FC236}">
                <a16:creationId xmlns:a16="http://schemas.microsoft.com/office/drawing/2014/main" id="{6F79392B-DABF-9049-AF1E-6A074F0A534C}"/>
              </a:ext>
            </a:extLst>
          </p:cNvPr>
          <p:cNvGraphicFramePr>
            <a:graphicFrameLocks noGrp="1"/>
          </p:cNvGraphicFramePr>
          <p:nvPr>
            <p:extLst>
              <p:ext uri="{D42A27DB-BD31-4B8C-83A1-F6EECF244321}">
                <p14:modId xmlns:p14="http://schemas.microsoft.com/office/powerpoint/2010/main" val="3405793439"/>
              </p:ext>
            </p:extLst>
          </p:nvPr>
        </p:nvGraphicFramePr>
        <p:xfrm>
          <a:off x="511426" y="1341544"/>
          <a:ext cx="10849969" cy="4053840"/>
        </p:xfrm>
        <a:graphic>
          <a:graphicData uri="http://schemas.openxmlformats.org/drawingml/2006/table">
            <a:tbl>
              <a:tblPr firstRow="1" bandRow="1">
                <a:tableStyleId>{5C22544A-7EE6-4342-B048-85BDC9FD1C3A}</a:tableStyleId>
              </a:tblPr>
              <a:tblGrid>
                <a:gridCol w="2070124">
                  <a:extLst>
                    <a:ext uri="{9D8B030D-6E8A-4147-A177-3AD203B41FA5}">
                      <a16:colId xmlns:a16="http://schemas.microsoft.com/office/drawing/2014/main" val="2949453718"/>
                    </a:ext>
                  </a:extLst>
                </a:gridCol>
                <a:gridCol w="1755969">
                  <a:extLst>
                    <a:ext uri="{9D8B030D-6E8A-4147-A177-3AD203B41FA5}">
                      <a16:colId xmlns:a16="http://schemas.microsoft.com/office/drawing/2014/main" val="3437177112"/>
                    </a:ext>
                  </a:extLst>
                </a:gridCol>
                <a:gridCol w="1755969">
                  <a:extLst>
                    <a:ext uri="{9D8B030D-6E8A-4147-A177-3AD203B41FA5}">
                      <a16:colId xmlns:a16="http://schemas.microsoft.com/office/drawing/2014/main" val="1702974959"/>
                    </a:ext>
                  </a:extLst>
                </a:gridCol>
                <a:gridCol w="1755969">
                  <a:extLst>
                    <a:ext uri="{9D8B030D-6E8A-4147-A177-3AD203B41FA5}">
                      <a16:colId xmlns:a16="http://schemas.microsoft.com/office/drawing/2014/main" val="2986595825"/>
                    </a:ext>
                  </a:extLst>
                </a:gridCol>
                <a:gridCol w="1755969">
                  <a:extLst>
                    <a:ext uri="{9D8B030D-6E8A-4147-A177-3AD203B41FA5}">
                      <a16:colId xmlns:a16="http://schemas.microsoft.com/office/drawing/2014/main" val="3628526488"/>
                    </a:ext>
                  </a:extLst>
                </a:gridCol>
                <a:gridCol w="1755969">
                  <a:extLst>
                    <a:ext uri="{9D8B030D-6E8A-4147-A177-3AD203B41FA5}">
                      <a16:colId xmlns:a16="http://schemas.microsoft.com/office/drawing/2014/main" val="3628711314"/>
                    </a:ext>
                  </a:extLst>
                </a:gridCol>
              </a:tblGrid>
              <a:tr h="370840">
                <a:tc>
                  <a:txBody>
                    <a:bodyPr/>
                    <a:lstStyle/>
                    <a:p>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Baseline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△Energy costs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△Payroll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Baskerville" panose="02020502070401020303" pitchFamily="18" charset="0"/>
                          <a:ea typeface="Baskerville" panose="02020502070401020303" pitchFamily="18" charset="0"/>
                        </a:rPr>
                        <a:t>△Revenue</a:t>
                      </a:r>
                    </a:p>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Baseline + Healthy Building</a:t>
                      </a:r>
                    </a:p>
                    <a:p>
                      <a:pPr algn="ctr"/>
                      <a:r>
                        <a:rPr lang="en-US" dirty="0">
                          <a:solidFill>
                            <a:schemeClr val="tx1"/>
                          </a:solidFill>
                          <a:latin typeface="Baskerville" panose="02020502070401020303" pitchFamily="18" charset="0"/>
                          <a:ea typeface="Baskerville" panose="02020502070401020303" pitchFamily="18" charset="0"/>
                        </a:rPr>
                        <a:t>Scenario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802341"/>
                  </a:ext>
                </a:extLst>
              </a:tr>
              <a:tr h="370840">
                <a:tc>
                  <a:txBody>
                    <a:bodyPr/>
                    <a:lstStyle/>
                    <a:p>
                      <a:r>
                        <a:rPr lang="en-US" b="1" dirty="0">
                          <a:solidFill>
                            <a:schemeClr val="tx1"/>
                          </a:solidFill>
                          <a:latin typeface="Baskerville" panose="02020502070401020303" pitchFamily="18" charset="0"/>
                          <a:ea typeface="Baskerville" panose="02020502070401020303" pitchFamily="18" charset="0"/>
                        </a:rPr>
                        <a:t>Revenue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$6,0000,000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a:t>
                      </a:r>
                      <a:r>
                        <a:rPr lang="en-US" altLang="zh-CN" dirty="0">
                          <a:latin typeface="Baskerville" panose="02020502070401020303" pitchFamily="18" charset="0"/>
                          <a:ea typeface="Baskerville" panose="02020502070401020303" pitchFamily="18" charset="0"/>
                        </a:rPr>
                        <a:t>120,000</a:t>
                      </a: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$6,</a:t>
                      </a:r>
                      <a:r>
                        <a:rPr lang="en-US" altLang="zh-CN" dirty="0">
                          <a:latin typeface="Baskerville" panose="02020502070401020303" pitchFamily="18" charset="0"/>
                          <a:ea typeface="Baskerville" panose="02020502070401020303" pitchFamily="18" charset="0"/>
                        </a:rPr>
                        <a:t>120,000</a:t>
                      </a: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0028785"/>
                  </a:ext>
                </a:extLst>
              </a:tr>
              <a:tr h="370840">
                <a:tc>
                  <a:txBody>
                    <a:bodyPr/>
                    <a:lstStyle/>
                    <a:p>
                      <a:r>
                        <a:rPr lang="en-US" b="1" dirty="0">
                          <a:solidFill>
                            <a:schemeClr val="tx1"/>
                          </a:solidFill>
                          <a:latin typeface="Baskerville" panose="02020502070401020303" pitchFamily="18" charset="0"/>
                          <a:ea typeface="Baskerville" panose="02020502070401020303" pitchFamily="18" charset="0"/>
                        </a:rPr>
                        <a:t>Payroll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$(3,000,000)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$19,000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$(2,981,000)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825355"/>
                  </a:ext>
                </a:extLst>
              </a:tr>
              <a:tr h="370840">
                <a:tc>
                  <a:txBody>
                    <a:bodyPr/>
                    <a:lstStyle/>
                    <a:p>
                      <a:r>
                        <a:rPr lang="en-US" b="1" dirty="0">
                          <a:solidFill>
                            <a:schemeClr val="tx1"/>
                          </a:solidFill>
                          <a:latin typeface="Baskerville" panose="02020502070401020303" pitchFamily="18" charset="0"/>
                          <a:ea typeface="Baskerville" panose="02020502070401020303" pitchFamily="18" charset="0"/>
                        </a:rPr>
                        <a:t>Rent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$(300,000)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Baskerville" panose="02020502070401020303" pitchFamily="18" charset="0"/>
                          <a:ea typeface="Baskerville" panose="02020502070401020303" pitchFamily="18" charset="0"/>
                        </a:rPr>
                        <a:t>$(300,000)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5481256"/>
                  </a:ext>
                </a:extLst>
              </a:tr>
              <a:tr h="370840">
                <a:tc>
                  <a:txBody>
                    <a:bodyPr/>
                    <a:lstStyle/>
                    <a:p>
                      <a:r>
                        <a:rPr lang="en-US" b="1" dirty="0">
                          <a:solidFill>
                            <a:schemeClr val="tx1"/>
                          </a:solidFill>
                          <a:latin typeface="Baskerville" panose="02020502070401020303" pitchFamily="18" charset="0"/>
                          <a:ea typeface="Baskerville" panose="02020502070401020303" pitchFamily="18" charset="0"/>
                        </a:rPr>
                        <a:t>Utility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$(30,000)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$(1,600)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$(31,600)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7184872"/>
                  </a:ext>
                </a:extLst>
              </a:tr>
              <a:tr h="370840">
                <a:tc>
                  <a:txBody>
                    <a:bodyPr/>
                    <a:lstStyle/>
                    <a:p>
                      <a:r>
                        <a:rPr lang="en-US" b="1" dirty="0">
                          <a:solidFill>
                            <a:schemeClr val="tx1"/>
                          </a:solidFill>
                          <a:latin typeface="Baskerville" panose="02020502070401020303" pitchFamily="18" charset="0"/>
                          <a:ea typeface="Baskerville" panose="02020502070401020303" pitchFamily="18" charset="0"/>
                        </a:rPr>
                        <a:t>Other expenses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﻿$(1,000,000)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$(1,000,000)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7229393"/>
                  </a:ext>
                </a:extLst>
              </a:tr>
              <a:tr h="370840">
                <a:tc>
                  <a:txBody>
                    <a:bodyPr/>
                    <a:lstStyle/>
                    <a:p>
                      <a:r>
                        <a:rPr lang="en-US" b="1" dirty="0">
                          <a:solidFill>
                            <a:schemeClr val="tx1"/>
                          </a:solidFill>
                          <a:latin typeface="Baskerville" panose="02020502070401020303" pitchFamily="18" charset="0"/>
                          <a:ea typeface="Baskerville" panose="02020502070401020303" pitchFamily="18" charset="0"/>
                        </a:rPr>
                        <a:t>Net income before tax</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solidFill>
                            <a:schemeClr val="tx1"/>
                          </a:solidFill>
                          <a:latin typeface="Baskerville" panose="02020502070401020303" pitchFamily="18" charset="0"/>
                          <a:ea typeface="Baskerville" panose="02020502070401020303" pitchFamily="18" charset="0"/>
                        </a:rPr>
                        <a:t>$1,670,000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1"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1"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1"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solidFill>
                            <a:schemeClr val="tx1"/>
                          </a:solidFill>
                          <a:latin typeface="Baskerville" panose="02020502070401020303" pitchFamily="18" charset="0"/>
                          <a:ea typeface="Baskerville" panose="02020502070401020303" pitchFamily="18" charset="0"/>
                        </a:rPr>
                        <a:t>$1,807,400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5064979"/>
                  </a:ext>
                </a:extLst>
              </a:tr>
              <a:tr h="370840">
                <a:tc>
                  <a:txBody>
                    <a:bodyPr/>
                    <a:lstStyle/>
                    <a:p>
                      <a:r>
                        <a:rPr lang="en-US" b="1" dirty="0">
                          <a:solidFill>
                            <a:schemeClr val="tx1"/>
                          </a:solidFill>
                          <a:latin typeface="Baskerville" panose="02020502070401020303" pitchFamily="18" charset="0"/>
                          <a:ea typeface="Baskerville" panose="02020502070401020303" pitchFamily="18" charset="0"/>
                        </a:rPr>
                        <a:t>Change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solidFill>
                            <a:schemeClr val="bg1"/>
                          </a:solidFill>
                          <a:latin typeface="Baskerville" panose="02020502070401020303" pitchFamily="18" charset="0"/>
                          <a:ea typeface="Baskerville" panose="02020502070401020303" pitchFamily="18" charset="0"/>
                        </a:rPr>
                        <a:t>$137,400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728284225"/>
                  </a:ext>
                </a:extLst>
              </a:tr>
            </a:tbl>
          </a:graphicData>
        </a:graphic>
      </p:graphicFrame>
      <p:sp>
        <p:nvSpPr>
          <p:cNvPr id="3" name="Rectangle 2">
            <a:extLst>
              <a:ext uri="{FF2B5EF4-FFF2-40B4-BE49-F238E27FC236}">
                <a16:creationId xmlns:a16="http://schemas.microsoft.com/office/drawing/2014/main" id="{799F764E-C715-6648-812F-789AC547DA88}"/>
              </a:ext>
            </a:extLst>
          </p:cNvPr>
          <p:cNvSpPr/>
          <p:nvPr/>
        </p:nvSpPr>
        <p:spPr>
          <a:xfrm>
            <a:off x="511426" y="5159694"/>
            <a:ext cx="8892178" cy="1477328"/>
          </a:xfrm>
          <a:prstGeom prst="rect">
            <a:avLst/>
          </a:prstGeom>
        </p:spPr>
        <p:txBody>
          <a:bodyPr wrap="none">
            <a:spAutoFit/>
          </a:bodyPr>
          <a:lstStyle/>
          <a:p>
            <a:endParaRPr lang="en-US" b="1" dirty="0">
              <a:solidFill>
                <a:schemeClr val="tx1"/>
              </a:solidFill>
              <a:latin typeface="Baskerville" panose="02020502070401020303" pitchFamily="18" charset="0"/>
              <a:ea typeface="Baskerville" panose="02020502070401020303" pitchFamily="18" charset="0"/>
            </a:endParaRPr>
          </a:p>
          <a:p>
            <a:r>
              <a:rPr lang="en-US" b="1" dirty="0">
                <a:solidFill>
                  <a:schemeClr val="tx1"/>
                </a:solidFill>
                <a:latin typeface="Baskerville" panose="02020502070401020303" pitchFamily="18" charset="0"/>
                <a:ea typeface="Baskerville" panose="02020502070401020303" pitchFamily="18" charset="0"/>
              </a:rPr>
              <a:t>Change in income statement (pre taxes):</a:t>
            </a:r>
          </a:p>
          <a:p>
            <a:r>
              <a:rPr lang="en-US" b="1" dirty="0">
                <a:solidFill>
                  <a:schemeClr val="tx1"/>
                </a:solidFill>
                <a:latin typeface="Baskerville" panose="02020502070401020303" pitchFamily="18" charset="0"/>
                <a:ea typeface="Baskerville" panose="02020502070401020303" pitchFamily="18" charset="0"/>
              </a:rPr>
              <a:t> 	Healthy-Building Scenario - </a:t>
            </a:r>
            <a:r>
              <a:rPr lang="en-US" b="1" dirty="0">
                <a:latin typeface="Baskerville" panose="02020502070401020303" pitchFamily="18" charset="0"/>
                <a:ea typeface="Baskerville" panose="02020502070401020303" pitchFamily="18" charset="0"/>
              </a:rPr>
              <a:t>Baseline = $1,807,400 - 1,670,000 = 137,400 </a:t>
            </a:r>
          </a:p>
          <a:p>
            <a:r>
              <a:rPr lang="en-US" b="1" dirty="0">
                <a:latin typeface="Baskerville" panose="02020502070401020303" pitchFamily="18" charset="0"/>
                <a:ea typeface="Baskerville" panose="02020502070401020303" pitchFamily="18" charset="0"/>
              </a:rPr>
              <a:t>	</a:t>
            </a:r>
          </a:p>
          <a:p>
            <a:endParaRPr lang="en-US" dirty="0"/>
          </a:p>
        </p:txBody>
      </p:sp>
    </p:spTree>
    <p:extLst>
      <p:ext uri="{BB962C8B-B14F-4D97-AF65-F5344CB8AC3E}">
        <p14:creationId xmlns:p14="http://schemas.microsoft.com/office/powerpoint/2010/main" val="22673999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9" y="241300"/>
            <a:ext cx="11382964" cy="763588"/>
          </a:xfrm>
          <a:prstGeom prst="rect">
            <a:avLst/>
          </a:prstGeom>
        </p:spPr>
        <p:txBody>
          <a:bodyPr spcFirstLastPara="1" vert="horz" wrap="square" lIns="121900" tIns="121900" rIns="121900" bIns="121900" rtlCol="0" anchor="t" anchorCtr="0">
            <a:noAutofit/>
          </a:bodyPr>
          <a:lstStyle/>
          <a:p>
            <a:r>
              <a:rPr lang="en-US" sz="4800" dirty="0">
                <a:solidFill>
                  <a:srgbClr val="1B4453"/>
                </a:solidFill>
                <a:latin typeface="Baskerville" panose="02020502070401020303"/>
              </a:rPr>
              <a:t>Impacts of Health on ﻿Income Statements</a:t>
            </a:r>
            <a:br>
              <a:rPr lang="en-US" sz="4800" dirty="0">
                <a:solidFill>
                  <a:srgbClr val="1B4453"/>
                </a:solidFill>
                <a:latin typeface="Baskerville" panose="02020502070401020303"/>
              </a:rPr>
            </a:br>
            <a:endParaRPr sz="4800" dirty="0">
              <a:solidFill>
                <a:srgbClr val="1B4453"/>
              </a:solidFill>
              <a:latin typeface="Baskerville" panose="02020502070401020303"/>
            </a:endParaRPr>
          </a:p>
        </p:txBody>
      </p:sp>
      <p:sp>
        <p:nvSpPr>
          <p:cNvPr id="4" name="Rectangle 3">
            <a:extLst>
              <a:ext uri="{FF2B5EF4-FFF2-40B4-BE49-F238E27FC236}">
                <a16:creationId xmlns:a16="http://schemas.microsoft.com/office/drawing/2014/main" id="{62D8F88C-BF14-9145-9E88-443CE5D1B423}"/>
              </a:ext>
            </a:extLst>
          </p:cNvPr>
          <p:cNvSpPr/>
          <p:nvPr/>
        </p:nvSpPr>
        <p:spPr>
          <a:xfrm>
            <a:off x="3209024" y="6273225"/>
            <a:ext cx="8814653" cy="584775"/>
          </a:xfrm>
          <a:prstGeom prst="rect">
            <a:avLst/>
          </a:prstGeom>
        </p:spPr>
        <p:txBody>
          <a:bodyPr wrap="square">
            <a:spAutoFit/>
          </a:bodyPr>
          <a:lstStyle/>
          <a:p>
            <a:r>
              <a:rPr lang="en-US" sz="1600" dirty="0">
                <a:solidFill>
                  <a:schemeClr val="bg1">
                    <a:lumMod val="50000"/>
                  </a:schemeClr>
                </a:solidFill>
                <a:latin typeface="Baskerville" panose="02020502070401020303" pitchFamily="18" charset="0"/>
                <a:ea typeface="Baskerville" panose="02020502070401020303" pitchFamily="18" charset="0"/>
              </a:rPr>
              <a:t>Source: Allen, J.G. and Macomber, J.D., 2020. Chapter 4. Healthy buildings: How indoor spaces drive performance and productivity. Harvard University Press.</a:t>
            </a:r>
          </a:p>
        </p:txBody>
      </p:sp>
      <p:graphicFrame>
        <p:nvGraphicFramePr>
          <p:cNvPr id="5" name="Table 6">
            <a:extLst>
              <a:ext uri="{FF2B5EF4-FFF2-40B4-BE49-F238E27FC236}">
                <a16:creationId xmlns:a16="http://schemas.microsoft.com/office/drawing/2014/main" id="{6F79392B-DABF-9049-AF1E-6A074F0A534C}"/>
              </a:ext>
            </a:extLst>
          </p:cNvPr>
          <p:cNvGraphicFramePr>
            <a:graphicFrameLocks noGrp="1"/>
          </p:cNvGraphicFramePr>
          <p:nvPr>
            <p:extLst>
              <p:ext uri="{D42A27DB-BD31-4B8C-83A1-F6EECF244321}">
                <p14:modId xmlns:p14="http://schemas.microsoft.com/office/powerpoint/2010/main" val="3396838147"/>
              </p:ext>
            </p:extLst>
          </p:nvPr>
        </p:nvGraphicFramePr>
        <p:xfrm>
          <a:off x="511426" y="1286125"/>
          <a:ext cx="10849970" cy="4323080"/>
        </p:xfrm>
        <a:graphic>
          <a:graphicData uri="http://schemas.openxmlformats.org/drawingml/2006/table">
            <a:tbl>
              <a:tblPr firstRow="1" bandRow="1">
                <a:tableStyleId>{5C22544A-7EE6-4342-B048-85BDC9FD1C3A}</a:tableStyleId>
              </a:tblPr>
              <a:tblGrid>
                <a:gridCol w="1781762">
                  <a:extLst>
                    <a:ext uri="{9D8B030D-6E8A-4147-A177-3AD203B41FA5}">
                      <a16:colId xmlns:a16="http://schemas.microsoft.com/office/drawing/2014/main" val="2949453718"/>
                    </a:ext>
                  </a:extLst>
                </a:gridCol>
                <a:gridCol w="1511368">
                  <a:extLst>
                    <a:ext uri="{9D8B030D-6E8A-4147-A177-3AD203B41FA5}">
                      <a16:colId xmlns:a16="http://schemas.microsoft.com/office/drawing/2014/main" val="3437177112"/>
                    </a:ext>
                  </a:extLst>
                </a:gridCol>
                <a:gridCol w="1511368">
                  <a:extLst>
                    <a:ext uri="{9D8B030D-6E8A-4147-A177-3AD203B41FA5}">
                      <a16:colId xmlns:a16="http://schemas.microsoft.com/office/drawing/2014/main" val="1702974959"/>
                    </a:ext>
                  </a:extLst>
                </a:gridCol>
                <a:gridCol w="1511368">
                  <a:extLst>
                    <a:ext uri="{9D8B030D-6E8A-4147-A177-3AD203B41FA5}">
                      <a16:colId xmlns:a16="http://schemas.microsoft.com/office/drawing/2014/main" val="1722053559"/>
                    </a:ext>
                  </a:extLst>
                </a:gridCol>
                <a:gridCol w="1511368">
                  <a:extLst>
                    <a:ext uri="{9D8B030D-6E8A-4147-A177-3AD203B41FA5}">
                      <a16:colId xmlns:a16="http://schemas.microsoft.com/office/drawing/2014/main" val="2986595825"/>
                    </a:ext>
                  </a:extLst>
                </a:gridCol>
                <a:gridCol w="1511368">
                  <a:extLst>
                    <a:ext uri="{9D8B030D-6E8A-4147-A177-3AD203B41FA5}">
                      <a16:colId xmlns:a16="http://schemas.microsoft.com/office/drawing/2014/main" val="3628526488"/>
                    </a:ext>
                  </a:extLst>
                </a:gridCol>
                <a:gridCol w="1511368">
                  <a:extLst>
                    <a:ext uri="{9D8B030D-6E8A-4147-A177-3AD203B41FA5}">
                      <a16:colId xmlns:a16="http://schemas.microsoft.com/office/drawing/2014/main" val="3628711314"/>
                    </a:ext>
                  </a:extLst>
                </a:gridCol>
              </a:tblGrid>
              <a:tr h="370840">
                <a:tc>
                  <a:txBody>
                    <a:bodyPr/>
                    <a:lstStyle/>
                    <a:p>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Baseline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△Energy costs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Baskerville" panose="02020502070401020303" pitchFamily="18" charset="0"/>
                          <a:ea typeface="Baskerville" panose="02020502070401020303" pitchFamily="18" charset="0"/>
                        </a:rPr>
                        <a:t>△Rent</a:t>
                      </a:r>
                    </a:p>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△Payroll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Baskerville" panose="02020502070401020303" pitchFamily="18" charset="0"/>
                          <a:ea typeface="Baskerville" panose="02020502070401020303" pitchFamily="18" charset="0"/>
                        </a:rPr>
                        <a:t>△Revenue</a:t>
                      </a:r>
                    </a:p>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Baseline + Healthy Building</a:t>
                      </a:r>
                    </a:p>
                    <a:p>
                      <a:pPr algn="ctr"/>
                      <a:r>
                        <a:rPr lang="en-US" dirty="0">
                          <a:solidFill>
                            <a:schemeClr val="tx1"/>
                          </a:solidFill>
                          <a:latin typeface="Baskerville" panose="02020502070401020303" pitchFamily="18" charset="0"/>
                          <a:ea typeface="Baskerville" panose="02020502070401020303" pitchFamily="18" charset="0"/>
                        </a:rPr>
                        <a:t>Scenario</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1802341"/>
                  </a:ext>
                </a:extLst>
              </a:tr>
              <a:tr h="370840">
                <a:tc>
                  <a:txBody>
                    <a:bodyPr/>
                    <a:lstStyle/>
                    <a:p>
                      <a:r>
                        <a:rPr lang="en-US" b="1" dirty="0">
                          <a:solidFill>
                            <a:schemeClr val="tx1"/>
                          </a:solidFill>
                          <a:latin typeface="Baskerville" panose="02020502070401020303" pitchFamily="18" charset="0"/>
                          <a:ea typeface="Baskerville" panose="02020502070401020303" pitchFamily="18" charset="0"/>
                        </a:rPr>
                        <a:t>Revenue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$6,0000,000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a:t>
                      </a:r>
                      <a:r>
                        <a:rPr lang="en-US" altLang="zh-CN" dirty="0">
                          <a:latin typeface="Baskerville" panose="02020502070401020303" pitchFamily="18" charset="0"/>
                          <a:ea typeface="Baskerville" panose="02020502070401020303" pitchFamily="18" charset="0"/>
                        </a:rPr>
                        <a:t>120,000</a:t>
                      </a: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$6,</a:t>
                      </a:r>
                      <a:r>
                        <a:rPr lang="en-US" altLang="zh-CN" dirty="0">
                          <a:latin typeface="Baskerville" panose="02020502070401020303" pitchFamily="18" charset="0"/>
                          <a:ea typeface="Baskerville" panose="02020502070401020303" pitchFamily="18" charset="0"/>
                        </a:rPr>
                        <a:t>120,000</a:t>
                      </a: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0028785"/>
                  </a:ext>
                </a:extLst>
              </a:tr>
              <a:tr h="370840">
                <a:tc>
                  <a:txBody>
                    <a:bodyPr/>
                    <a:lstStyle/>
                    <a:p>
                      <a:r>
                        <a:rPr lang="en-US" b="1" dirty="0">
                          <a:solidFill>
                            <a:schemeClr val="tx1"/>
                          </a:solidFill>
                          <a:latin typeface="Baskerville" panose="02020502070401020303" pitchFamily="18" charset="0"/>
                          <a:ea typeface="Baskerville" panose="02020502070401020303" pitchFamily="18" charset="0"/>
                        </a:rPr>
                        <a:t>Payroll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$(3,000,000)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$19,000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$(2,981,000)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825355"/>
                  </a:ext>
                </a:extLst>
              </a:tr>
              <a:tr h="370840">
                <a:tc>
                  <a:txBody>
                    <a:bodyPr/>
                    <a:lstStyle/>
                    <a:p>
                      <a:r>
                        <a:rPr lang="en-US" b="1" dirty="0">
                          <a:solidFill>
                            <a:schemeClr val="tx1"/>
                          </a:solidFill>
                          <a:latin typeface="Baskerville" panose="02020502070401020303" pitchFamily="18" charset="0"/>
                          <a:ea typeface="Baskerville" panose="02020502070401020303" pitchFamily="18" charset="0"/>
                        </a:rPr>
                        <a:t>Rent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$(300,000)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$(51,000)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Baskerville" panose="02020502070401020303" pitchFamily="18" charset="0"/>
                          <a:ea typeface="Baskerville" panose="02020502070401020303" pitchFamily="18" charset="0"/>
                        </a:rPr>
                        <a:t>$(351,000)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5481256"/>
                  </a:ext>
                </a:extLst>
              </a:tr>
              <a:tr h="370840">
                <a:tc>
                  <a:txBody>
                    <a:bodyPr/>
                    <a:lstStyle/>
                    <a:p>
                      <a:r>
                        <a:rPr lang="en-US" b="1" dirty="0">
                          <a:solidFill>
                            <a:schemeClr val="tx1"/>
                          </a:solidFill>
                          <a:latin typeface="Baskerville" panose="02020502070401020303" pitchFamily="18" charset="0"/>
                          <a:ea typeface="Baskerville" panose="02020502070401020303" pitchFamily="18" charset="0"/>
                        </a:rPr>
                        <a:t>Utility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$(30,000)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$(1,600)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$(31,600)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7184872"/>
                  </a:ext>
                </a:extLst>
              </a:tr>
              <a:tr h="370840">
                <a:tc>
                  <a:txBody>
                    <a:bodyPr/>
                    <a:lstStyle/>
                    <a:p>
                      <a:r>
                        <a:rPr lang="en-US" b="1" dirty="0">
                          <a:solidFill>
                            <a:schemeClr val="tx1"/>
                          </a:solidFill>
                          <a:latin typeface="Baskerville" panose="02020502070401020303" pitchFamily="18" charset="0"/>
                          <a:ea typeface="Baskerville" panose="02020502070401020303" pitchFamily="18" charset="0"/>
                        </a:rPr>
                        <a:t>Other expenses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﻿$(1,000,000)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tx1"/>
                          </a:solidFill>
                          <a:latin typeface="Baskerville" panose="02020502070401020303" pitchFamily="18" charset="0"/>
                          <a:ea typeface="Baskerville" panose="02020502070401020303" pitchFamily="18" charset="0"/>
                        </a:rPr>
                        <a:t>$(1,000,000)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7229393"/>
                  </a:ext>
                </a:extLst>
              </a:tr>
              <a:tr h="370840">
                <a:tc>
                  <a:txBody>
                    <a:bodyPr/>
                    <a:lstStyle/>
                    <a:p>
                      <a:r>
                        <a:rPr lang="en-US" b="1" dirty="0">
                          <a:solidFill>
                            <a:schemeClr val="tx1"/>
                          </a:solidFill>
                          <a:latin typeface="Baskerville" panose="02020502070401020303" pitchFamily="18" charset="0"/>
                          <a:ea typeface="Baskerville" panose="02020502070401020303" pitchFamily="18" charset="0"/>
                        </a:rPr>
                        <a:t>Net income before tax</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solidFill>
                            <a:schemeClr val="tx1"/>
                          </a:solidFill>
                          <a:latin typeface="Baskerville" panose="02020502070401020303" pitchFamily="18" charset="0"/>
                          <a:ea typeface="Baskerville" panose="02020502070401020303" pitchFamily="18" charset="0"/>
                        </a:rPr>
                        <a:t>$1,670,000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1"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1"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1"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b="1"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solidFill>
                            <a:schemeClr val="tx1"/>
                          </a:solidFill>
                          <a:latin typeface="Baskerville" panose="02020502070401020303" pitchFamily="18" charset="0"/>
                          <a:ea typeface="Baskerville" panose="02020502070401020303" pitchFamily="18" charset="0"/>
                        </a:rPr>
                        <a:t>$1,756,400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5064979"/>
                  </a:ext>
                </a:extLst>
              </a:tr>
              <a:tr h="370840">
                <a:tc>
                  <a:txBody>
                    <a:bodyPr/>
                    <a:lstStyle/>
                    <a:p>
                      <a:r>
                        <a:rPr lang="en-US" b="1" dirty="0">
                          <a:solidFill>
                            <a:schemeClr val="tx1"/>
                          </a:solidFill>
                          <a:latin typeface="Baskerville" panose="02020502070401020303" pitchFamily="18" charset="0"/>
                          <a:ea typeface="Baskerville" panose="02020502070401020303" pitchFamily="18" charset="0"/>
                        </a:rPr>
                        <a:t>Change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dirty="0">
                        <a:solidFill>
                          <a:schemeClr val="tx1"/>
                        </a:solidFill>
                        <a:latin typeface="Baskerville" panose="02020502070401020303" pitchFamily="18" charset="0"/>
                        <a:ea typeface="Baskerville" panose="02020502070401020303" pitchFamily="18"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1" dirty="0">
                          <a:solidFill>
                            <a:schemeClr val="bg1"/>
                          </a:solidFill>
                          <a:latin typeface="Baskerville" panose="02020502070401020303" pitchFamily="18" charset="0"/>
                          <a:ea typeface="Baskerville" panose="02020502070401020303" pitchFamily="18" charset="0"/>
                        </a:rPr>
                        <a:t>$86,400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728284225"/>
                  </a:ext>
                </a:extLst>
              </a:tr>
            </a:tbl>
          </a:graphicData>
        </a:graphic>
      </p:graphicFrame>
      <p:sp>
        <p:nvSpPr>
          <p:cNvPr id="3" name="Rectangle 2">
            <a:extLst>
              <a:ext uri="{FF2B5EF4-FFF2-40B4-BE49-F238E27FC236}">
                <a16:creationId xmlns:a16="http://schemas.microsoft.com/office/drawing/2014/main" id="{799F764E-C715-6648-812F-789AC547DA88}"/>
              </a:ext>
            </a:extLst>
          </p:cNvPr>
          <p:cNvSpPr/>
          <p:nvPr/>
        </p:nvSpPr>
        <p:spPr>
          <a:xfrm>
            <a:off x="184812" y="5416371"/>
            <a:ext cx="11886267" cy="1200329"/>
          </a:xfrm>
          <a:prstGeom prst="rect">
            <a:avLst/>
          </a:prstGeom>
        </p:spPr>
        <p:txBody>
          <a:bodyPr wrap="none">
            <a:spAutoFit/>
          </a:bodyPr>
          <a:lstStyle/>
          <a:p>
            <a:endParaRPr lang="en-US" b="1" dirty="0">
              <a:solidFill>
                <a:schemeClr val="tx1"/>
              </a:solidFill>
              <a:latin typeface="Baskerville" panose="02020502070401020303" pitchFamily="18" charset="0"/>
              <a:ea typeface="Baskerville" panose="02020502070401020303" pitchFamily="18" charset="0"/>
            </a:endParaRPr>
          </a:p>
          <a:p>
            <a:r>
              <a:rPr lang="en-US" b="1" dirty="0">
                <a:latin typeface="Baskerville" panose="02020502070401020303" pitchFamily="18" charset="0"/>
                <a:ea typeface="Baskerville" panose="02020502070401020303" pitchFamily="18" charset="0"/>
              </a:rPr>
              <a:t>This increase in net income is larger than the largest rent increase documented in green building literature </a:t>
            </a:r>
          </a:p>
          <a:p>
            <a:r>
              <a:rPr lang="en-US" b="1" dirty="0">
                <a:latin typeface="Baskerville" panose="02020502070401020303" pitchFamily="18" charset="0"/>
                <a:ea typeface="Baskerville" panose="02020502070401020303" pitchFamily="18" charset="0"/>
              </a:rPr>
              <a:t>(17%, upper bound from green building lecture) 	</a:t>
            </a:r>
          </a:p>
          <a:p>
            <a:endParaRPr lang="en-US" dirty="0"/>
          </a:p>
        </p:txBody>
      </p:sp>
    </p:spTree>
    <p:extLst>
      <p:ext uri="{BB962C8B-B14F-4D97-AF65-F5344CB8AC3E}">
        <p14:creationId xmlns:p14="http://schemas.microsoft.com/office/powerpoint/2010/main" val="14681382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9" y="241300"/>
            <a:ext cx="11382964" cy="763588"/>
          </a:xfrm>
          <a:prstGeom prst="rect">
            <a:avLst/>
          </a:prstGeom>
        </p:spPr>
        <p:txBody>
          <a:bodyPr spcFirstLastPara="1" vert="horz" wrap="square" lIns="121900" tIns="121900" rIns="121900" bIns="121900" rtlCol="0" anchor="t" anchorCtr="0">
            <a:noAutofit/>
          </a:bodyPr>
          <a:lstStyle/>
          <a:p>
            <a:r>
              <a:rPr lang="en-US" sz="4800" dirty="0">
                <a:solidFill>
                  <a:srgbClr val="1B4453"/>
                </a:solidFill>
                <a:latin typeface="Baskerville" panose="02020502070401020303"/>
              </a:rPr>
              <a:t>Projected Costs and Benefits for US Offices</a:t>
            </a:r>
            <a:endParaRPr sz="4800" dirty="0">
              <a:solidFill>
                <a:srgbClr val="1B4453"/>
              </a:solidFill>
              <a:latin typeface="Baskerville" panose="02020502070401020303"/>
            </a:endParaRPr>
          </a:p>
        </p:txBody>
      </p:sp>
      <p:sp>
        <p:nvSpPr>
          <p:cNvPr id="4" name="Rectangle 3">
            <a:extLst>
              <a:ext uri="{FF2B5EF4-FFF2-40B4-BE49-F238E27FC236}">
                <a16:creationId xmlns:a16="http://schemas.microsoft.com/office/drawing/2014/main" id="{62D8F88C-BF14-9145-9E88-443CE5D1B423}"/>
              </a:ext>
            </a:extLst>
          </p:cNvPr>
          <p:cNvSpPr/>
          <p:nvPr/>
        </p:nvSpPr>
        <p:spPr>
          <a:xfrm>
            <a:off x="3219014" y="6061352"/>
            <a:ext cx="9106801" cy="584775"/>
          </a:xfrm>
          <a:prstGeom prst="rect">
            <a:avLst/>
          </a:prstGeom>
        </p:spPr>
        <p:txBody>
          <a:bodyPr wrap="square">
            <a:spAutoFit/>
          </a:bodyPr>
          <a:lstStyle/>
          <a:p>
            <a:r>
              <a:rPr lang="en-US" sz="1600" dirty="0">
                <a:solidFill>
                  <a:schemeClr val="bg1">
                    <a:lumMod val="50000"/>
                  </a:schemeClr>
                </a:solidFill>
                <a:latin typeface="Baskerville" panose="02020502070401020303" pitchFamily="18" charset="0"/>
                <a:ea typeface="Baskerville" panose="02020502070401020303" pitchFamily="18" charset="0"/>
              </a:rPr>
              <a:t>Source: Fisk, W.J., Black, D. and Brunner, G., 2012. Changing ventilation rates in US offices: Implications for health, work performance, energy, and associated economics. Building and environment, 47, pp.368-372.</a:t>
            </a:r>
          </a:p>
        </p:txBody>
      </p:sp>
      <p:graphicFrame>
        <p:nvGraphicFramePr>
          <p:cNvPr id="14" name="Chart 13">
            <a:extLst>
              <a:ext uri="{FF2B5EF4-FFF2-40B4-BE49-F238E27FC236}">
                <a16:creationId xmlns:a16="http://schemas.microsoft.com/office/drawing/2014/main" id="{3B0AA219-1186-ED4E-9C1F-06F42E690D89}"/>
              </a:ext>
            </a:extLst>
          </p:cNvPr>
          <p:cNvGraphicFramePr>
            <a:graphicFrameLocks/>
          </p:cNvGraphicFramePr>
          <p:nvPr>
            <p:extLst>
              <p:ext uri="{D42A27DB-BD31-4B8C-83A1-F6EECF244321}">
                <p14:modId xmlns:p14="http://schemas.microsoft.com/office/powerpoint/2010/main" val="1430086946"/>
              </p:ext>
            </p:extLst>
          </p:nvPr>
        </p:nvGraphicFramePr>
        <p:xfrm>
          <a:off x="5280130" y="1317851"/>
          <a:ext cx="6264322" cy="4111389"/>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8618D435-79BE-DE4F-9733-A2541BC2407B}"/>
              </a:ext>
            </a:extLst>
          </p:cNvPr>
          <p:cNvSpPr txBox="1"/>
          <p:nvPr/>
        </p:nvSpPr>
        <p:spPr>
          <a:xfrm>
            <a:off x="244929" y="1479541"/>
            <a:ext cx="5035201" cy="4247317"/>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Baskerville" panose="02020502070401020303" pitchFamily="18" charset="0"/>
                <a:ea typeface="Baskerville" panose="02020502070401020303" pitchFamily="18" charset="0"/>
              </a:rPr>
              <a:t>﻿A study uses past academic estimates and energy models to provide projections of benefits and costs linked to providing more ventilation for the </a:t>
            </a:r>
            <a:r>
              <a:rPr lang="en-US" b="1" dirty="0">
                <a:latin typeface="Baskerville" panose="02020502070401020303" pitchFamily="18" charset="0"/>
                <a:ea typeface="Baskerville" panose="02020502070401020303" pitchFamily="18" charset="0"/>
              </a:rPr>
              <a:t>entire U.S. office building portfolio</a:t>
            </a:r>
          </a:p>
          <a:p>
            <a:pPr marL="285750" indent="-285750">
              <a:buFont typeface="Arial" panose="020B0604020202020204" pitchFamily="34" charset="0"/>
              <a:buChar char="•"/>
            </a:pPr>
            <a:endParaRPr lang="en-US" dirty="0">
              <a:latin typeface="Baskerville" panose="02020502070401020303" pitchFamily="18" charset="0"/>
              <a:ea typeface="Baskerville" panose="02020502070401020303" pitchFamily="18" charset="0"/>
            </a:endParaRPr>
          </a:p>
          <a:p>
            <a:pPr marL="285750" indent="-285750">
              <a:buFont typeface="Arial" panose="020B0604020202020204" pitchFamily="34" charset="0"/>
              <a:buChar char="•"/>
            </a:pPr>
            <a:r>
              <a:rPr lang="en-US" dirty="0">
                <a:latin typeface="Baskerville" panose="02020502070401020303" pitchFamily="18" charset="0"/>
                <a:ea typeface="Baskerville" panose="02020502070401020303" pitchFamily="18" charset="0"/>
              </a:rPr>
              <a:t>Three scenarios: </a:t>
            </a:r>
          </a:p>
          <a:p>
            <a:pPr marL="742950" lvl="1" indent="-285750">
              <a:buFont typeface="Arial" panose="020B0604020202020204" pitchFamily="34" charset="0"/>
              <a:buChar char="•"/>
            </a:pPr>
            <a:r>
              <a:rPr lang="en-US" dirty="0">
                <a:latin typeface="Baskerville" panose="02020502070401020303" pitchFamily="18" charset="0"/>
                <a:ea typeface="Baskerville" panose="02020502070401020303" pitchFamily="18" charset="0"/>
              </a:rPr>
              <a:t>Baseline: Minimum ventilation rate recommended by ASHRAE</a:t>
            </a:r>
          </a:p>
          <a:p>
            <a:pPr lvl="1"/>
            <a:endParaRPr lang="en-US" dirty="0">
              <a:latin typeface="Baskerville" panose="02020502070401020303" pitchFamily="18" charset="0"/>
              <a:ea typeface="Baskerville" panose="02020502070401020303" pitchFamily="18" charset="0"/>
            </a:endParaRPr>
          </a:p>
          <a:p>
            <a:pPr marL="742950" lvl="1" indent="-285750">
              <a:buFont typeface="Arial" panose="020B0604020202020204" pitchFamily="34" charset="0"/>
              <a:buChar char="•"/>
            </a:pPr>
            <a:r>
              <a:rPr lang="en-US" dirty="0">
                <a:latin typeface="Baskerville" panose="02020502070401020303" pitchFamily="18" charset="0"/>
                <a:ea typeface="Baskerville" panose="02020502070401020303" pitchFamily="18" charset="0"/>
              </a:rPr>
              <a:t>25% above the baseline: </a:t>
            </a:r>
            <a:r>
              <a:rPr lang="en-US" b="1" dirty="0">
                <a:latin typeface="Baskerville" panose="02020502070401020303" pitchFamily="18" charset="0"/>
                <a:ea typeface="Baskerville" panose="02020502070401020303" pitchFamily="18" charset="0"/>
              </a:rPr>
              <a:t>$13B in economic benefits</a:t>
            </a:r>
          </a:p>
          <a:p>
            <a:pPr lvl="1"/>
            <a:endParaRPr lang="en-US" dirty="0">
              <a:latin typeface="Baskerville" panose="02020502070401020303" pitchFamily="18" charset="0"/>
              <a:ea typeface="Baskerville" panose="02020502070401020303" pitchFamily="18" charset="0"/>
            </a:endParaRPr>
          </a:p>
          <a:p>
            <a:pPr marL="742950" lvl="1" indent="-285750">
              <a:buFont typeface="Arial" panose="020B0604020202020204" pitchFamily="34" charset="0"/>
              <a:buChar char="•"/>
            </a:pPr>
            <a:r>
              <a:rPr lang="en-US" dirty="0">
                <a:latin typeface="Baskerville" panose="02020502070401020303" pitchFamily="18" charset="0"/>
                <a:ea typeface="Baskerville" panose="02020502070401020303" pitchFamily="18" charset="0"/>
              </a:rPr>
              <a:t>87.5% above the baseline: </a:t>
            </a:r>
            <a:r>
              <a:rPr lang="en-US" b="1" dirty="0">
                <a:latin typeface="Baskerville" panose="02020502070401020303" pitchFamily="18" charset="0"/>
                <a:ea typeface="Baskerville" panose="02020502070401020303" pitchFamily="18" charset="0"/>
              </a:rPr>
              <a:t>$37B in economic benefits</a:t>
            </a:r>
          </a:p>
          <a:p>
            <a:pPr marL="285750" indent="-285750">
              <a:buFont typeface="Arial" panose="020B0604020202020204" pitchFamily="34" charset="0"/>
              <a:buChar char="•"/>
            </a:pPr>
            <a:endParaRPr lang="en-US" dirty="0">
              <a:latin typeface="Baskerville" panose="02020502070401020303" pitchFamily="18" charset="0"/>
              <a:ea typeface="Baskerville" panose="02020502070401020303" pitchFamily="18" charset="0"/>
            </a:endParaRPr>
          </a:p>
        </p:txBody>
      </p:sp>
      <p:sp>
        <p:nvSpPr>
          <p:cNvPr id="18" name="Rectangle 17">
            <a:extLst>
              <a:ext uri="{FF2B5EF4-FFF2-40B4-BE49-F238E27FC236}">
                <a16:creationId xmlns:a16="http://schemas.microsoft.com/office/drawing/2014/main" id="{64062364-5700-3D4F-A868-71DD52BB9312}"/>
              </a:ext>
            </a:extLst>
          </p:cNvPr>
          <p:cNvSpPr/>
          <p:nvPr/>
        </p:nvSpPr>
        <p:spPr>
          <a:xfrm>
            <a:off x="8030733" y="5429240"/>
            <a:ext cx="3513719" cy="369332"/>
          </a:xfrm>
          <a:prstGeom prst="rect">
            <a:avLst/>
          </a:prstGeom>
        </p:spPr>
        <p:txBody>
          <a:bodyPr wrap="none">
            <a:spAutoFit/>
          </a:bodyPr>
          <a:lstStyle/>
          <a:p>
            <a:r>
              <a:rPr lang="en-US" dirty="0">
                <a:latin typeface="Baskerville" panose="02020502070401020303" pitchFamily="18" charset="0"/>
                <a:ea typeface="Baskerville" panose="02020502070401020303" pitchFamily="18" charset="0"/>
              </a:rPr>
              <a:t>*Notes: Figures in billions of dollars</a:t>
            </a:r>
            <a:endParaRPr lang="en-US" dirty="0"/>
          </a:p>
        </p:txBody>
      </p:sp>
    </p:spTree>
    <p:extLst>
      <p:ext uri="{BB962C8B-B14F-4D97-AF65-F5344CB8AC3E}">
        <p14:creationId xmlns:p14="http://schemas.microsoft.com/office/powerpoint/2010/main" val="196986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7;p21">
            <a:extLst>
              <a:ext uri="{FF2B5EF4-FFF2-40B4-BE49-F238E27FC236}">
                <a16:creationId xmlns:a16="http://schemas.microsoft.com/office/drawing/2014/main" id="{50407EA7-F222-BF43-8E32-F9F2AEA8D578}"/>
              </a:ext>
            </a:extLst>
          </p:cNvPr>
          <p:cNvSpPr txBox="1">
            <a:spLocks/>
          </p:cNvSpPr>
          <p:nvPr/>
        </p:nvSpPr>
        <p:spPr>
          <a:xfrm>
            <a:off x="139539" y="250192"/>
            <a:ext cx="11912923" cy="1240400"/>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SzPts val="1100"/>
            </a:pPr>
            <a:r>
              <a:rPr lang="en-US" altLang="zh-CN" sz="4267" dirty="0">
                <a:solidFill>
                  <a:srgbClr val="1B4453"/>
                </a:solidFill>
                <a:latin typeface="Baskerville" panose="02020502070401020303"/>
              </a:rPr>
              <a:t>The Roadmap of Green Building Certifications</a:t>
            </a:r>
            <a:endParaRPr lang="en-US" sz="4267" dirty="0">
              <a:solidFill>
                <a:srgbClr val="1B4453"/>
              </a:solidFill>
              <a:latin typeface="Baskerville" panose="02020502070401020303"/>
            </a:endParaRPr>
          </a:p>
        </p:txBody>
      </p:sp>
      <p:pic>
        <p:nvPicPr>
          <p:cNvPr id="3" name="Picture 2">
            <a:extLst>
              <a:ext uri="{FF2B5EF4-FFF2-40B4-BE49-F238E27FC236}">
                <a16:creationId xmlns:a16="http://schemas.microsoft.com/office/drawing/2014/main" id="{F1087738-8058-1E46-AC4E-3F788E653467}"/>
              </a:ext>
            </a:extLst>
          </p:cNvPr>
          <p:cNvPicPr>
            <a:picLocks noChangeAspect="1"/>
          </p:cNvPicPr>
          <p:nvPr/>
        </p:nvPicPr>
        <p:blipFill>
          <a:blip r:embed="rId2"/>
          <a:stretch>
            <a:fillRect/>
          </a:stretch>
        </p:blipFill>
        <p:spPr>
          <a:xfrm>
            <a:off x="2320932" y="1763547"/>
            <a:ext cx="7550135" cy="4003154"/>
          </a:xfrm>
          <a:prstGeom prst="rect">
            <a:avLst/>
          </a:prstGeom>
        </p:spPr>
      </p:pic>
      <p:sp>
        <p:nvSpPr>
          <p:cNvPr id="4" name="Rectangle 3">
            <a:extLst>
              <a:ext uri="{FF2B5EF4-FFF2-40B4-BE49-F238E27FC236}">
                <a16:creationId xmlns:a16="http://schemas.microsoft.com/office/drawing/2014/main" id="{867B5C4B-06AF-7C44-B2AE-1C951659F10D}"/>
              </a:ext>
            </a:extLst>
          </p:cNvPr>
          <p:cNvSpPr/>
          <p:nvPr/>
        </p:nvSpPr>
        <p:spPr>
          <a:xfrm>
            <a:off x="3370509" y="6284851"/>
            <a:ext cx="8598578" cy="523220"/>
          </a:xfrm>
          <a:prstGeom prst="rect">
            <a:avLst/>
          </a:prstGeom>
        </p:spPr>
        <p:txBody>
          <a:bodyPr wrap="square">
            <a:spAutoFit/>
          </a:bodyPr>
          <a:lstStyle/>
          <a:p>
            <a:pPr algn="r"/>
            <a:r>
              <a:rPr lang="en-US" sz="1400" dirty="0">
                <a:solidFill>
                  <a:schemeClr val="bg1">
                    <a:lumMod val="50000"/>
                  </a:schemeClr>
                </a:solidFill>
                <a:latin typeface="Baskerville" panose="02020502070401020303" pitchFamily="18" charset="0"/>
                <a:ea typeface="Baskerville" panose="02020502070401020303" pitchFamily="18" charset="0"/>
              </a:rPr>
              <a:t>Source: </a:t>
            </a:r>
            <a:r>
              <a:rPr lang="en-US" sz="1400" dirty="0" err="1">
                <a:solidFill>
                  <a:schemeClr val="bg1">
                    <a:lumMod val="50000"/>
                  </a:schemeClr>
                </a:solidFill>
                <a:latin typeface="Baskerville" panose="02020502070401020303" pitchFamily="18" charset="0"/>
                <a:ea typeface="Baskerville" panose="02020502070401020303" pitchFamily="18" charset="0"/>
              </a:rPr>
              <a:t>Licina</a:t>
            </a:r>
            <a:r>
              <a:rPr lang="en-US" sz="1400" dirty="0">
                <a:solidFill>
                  <a:schemeClr val="bg1">
                    <a:lumMod val="50000"/>
                  </a:schemeClr>
                </a:solidFill>
                <a:latin typeface="Baskerville" panose="02020502070401020303" pitchFamily="18" charset="0"/>
                <a:ea typeface="Baskerville" panose="02020502070401020303" pitchFamily="18" charset="0"/>
              </a:rPr>
              <a:t>, D., </a:t>
            </a:r>
            <a:r>
              <a:rPr lang="en-US" sz="1400" dirty="0" err="1">
                <a:solidFill>
                  <a:schemeClr val="bg1">
                    <a:lumMod val="50000"/>
                  </a:schemeClr>
                </a:solidFill>
                <a:latin typeface="Baskerville" panose="02020502070401020303" pitchFamily="18" charset="0"/>
                <a:ea typeface="Baskerville" panose="02020502070401020303" pitchFamily="18" charset="0"/>
              </a:rPr>
              <a:t>Wargocki</a:t>
            </a:r>
            <a:r>
              <a:rPr lang="en-US" sz="1400" dirty="0">
                <a:solidFill>
                  <a:schemeClr val="bg1">
                    <a:lumMod val="50000"/>
                  </a:schemeClr>
                </a:solidFill>
                <a:latin typeface="Baskerville" panose="02020502070401020303" pitchFamily="18" charset="0"/>
                <a:ea typeface="Baskerville" panose="02020502070401020303" pitchFamily="18" charset="0"/>
              </a:rPr>
              <a:t>, P., Pyke, C., &amp; </a:t>
            </a:r>
            <a:r>
              <a:rPr lang="en-US" sz="1400" dirty="0" err="1">
                <a:solidFill>
                  <a:schemeClr val="bg1">
                    <a:lumMod val="50000"/>
                  </a:schemeClr>
                </a:solidFill>
                <a:latin typeface="Baskerville" panose="02020502070401020303" pitchFamily="18" charset="0"/>
                <a:ea typeface="Baskerville" panose="02020502070401020303" pitchFamily="18" charset="0"/>
              </a:rPr>
              <a:t>Altomonte</a:t>
            </a:r>
            <a:r>
              <a:rPr lang="en-US" sz="1400" dirty="0">
                <a:solidFill>
                  <a:schemeClr val="bg1">
                    <a:lumMod val="50000"/>
                  </a:schemeClr>
                </a:solidFill>
                <a:latin typeface="Baskerville" panose="02020502070401020303" pitchFamily="18" charset="0"/>
                <a:ea typeface="Baskerville" panose="02020502070401020303" pitchFamily="18" charset="0"/>
              </a:rPr>
              <a:t>, S. (2021). The future of IEQ in green building certifications. Buildings and Cities, 2(1), pp. 907–927. DOI: </a:t>
            </a:r>
            <a:r>
              <a:rPr lang="en-US" sz="1400" dirty="0">
                <a:solidFill>
                  <a:schemeClr val="bg1">
                    <a:lumMod val="50000"/>
                  </a:schemeClr>
                </a:solidFill>
                <a:latin typeface="Baskerville" panose="02020502070401020303" pitchFamily="18" charset="0"/>
                <a:ea typeface="Baskerville" panose="02020502070401020303" pitchFamily="18" charset="0"/>
                <a:hlinkClick r:id="rId3">
                  <a:extLst>
                    <a:ext uri="{A12FA001-AC4F-418D-AE19-62706E023703}">
                      <ahyp:hlinkClr xmlns="" xmlns:ahyp="http://schemas.microsoft.com/office/drawing/2018/hyperlinkcolor" val="tx"/>
                    </a:ext>
                  </a:extLst>
                </a:hlinkClick>
              </a:rPr>
              <a:t>https://doi.org/10.5334/bc.148</a:t>
            </a:r>
            <a:r>
              <a:rPr lang="en-US" sz="1400" dirty="0">
                <a:solidFill>
                  <a:schemeClr val="bg1">
                    <a:lumMod val="50000"/>
                  </a:schemeClr>
                </a:solidFill>
                <a:latin typeface="Baskerville" panose="02020502070401020303" pitchFamily="18" charset="0"/>
                <a:ea typeface="Baskerville" panose="02020502070401020303" pitchFamily="18" charset="0"/>
              </a:rPr>
              <a:t>  </a:t>
            </a:r>
          </a:p>
        </p:txBody>
      </p:sp>
      <p:sp>
        <p:nvSpPr>
          <p:cNvPr id="6" name="TextBox 5"/>
          <p:cNvSpPr txBox="1"/>
          <p:nvPr/>
        </p:nvSpPr>
        <p:spPr>
          <a:xfrm>
            <a:off x="6863221" y="6007852"/>
            <a:ext cx="5189241" cy="276999"/>
          </a:xfrm>
          <a:prstGeom prst="rect">
            <a:avLst/>
          </a:prstGeom>
          <a:noFill/>
        </p:spPr>
        <p:txBody>
          <a:bodyPr wrap="none" rtlCol="0">
            <a:spAutoFit/>
          </a:bodyPr>
          <a:lstStyle/>
          <a:p>
            <a:r>
              <a:rPr lang="en-US" sz="1200" dirty="0">
                <a:latin typeface="Baskerville Old Face" panose="02020602080505020303" pitchFamily="18" charset="0"/>
              </a:rPr>
              <a:t>Figure courtesy of </a:t>
            </a:r>
            <a:r>
              <a:rPr lang="en-US" sz="1200" dirty="0" err="1">
                <a:latin typeface="Baskerville Old Face" panose="02020602080505020303" pitchFamily="18" charset="0"/>
              </a:rPr>
              <a:t>Licina</a:t>
            </a:r>
            <a:r>
              <a:rPr lang="en-US" sz="1200" dirty="0">
                <a:latin typeface="Baskerville Old Face" panose="02020602080505020303" pitchFamily="18" charset="0"/>
              </a:rPr>
              <a:t>, </a:t>
            </a:r>
            <a:r>
              <a:rPr lang="en-US" sz="1200" dirty="0" err="1">
                <a:latin typeface="Baskerville Old Face" panose="02020602080505020303" pitchFamily="18" charset="0"/>
              </a:rPr>
              <a:t>Wargocki</a:t>
            </a:r>
            <a:r>
              <a:rPr lang="en-US" sz="1200" dirty="0">
                <a:latin typeface="Baskerville Old Face" panose="02020602080505020303" pitchFamily="18" charset="0"/>
              </a:rPr>
              <a:t>, et al. Used with permission. License: CC BY.</a:t>
            </a:r>
          </a:p>
        </p:txBody>
      </p:sp>
    </p:spTree>
    <p:extLst>
      <p:ext uri="{BB962C8B-B14F-4D97-AF65-F5344CB8AC3E}">
        <p14:creationId xmlns:p14="http://schemas.microsoft.com/office/powerpoint/2010/main" val="2072815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9" y="241300"/>
            <a:ext cx="11492146" cy="763588"/>
          </a:xfrm>
          <a:prstGeom prst="rect">
            <a:avLst/>
          </a:prstGeom>
        </p:spPr>
        <p:txBody>
          <a:bodyPr spcFirstLastPara="1" vert="horz" wrap="square" lIns="121900" tIns="121900" rIns="121900" bIns="121900" rtlCol="0" anchor="t" anchorCtr="0">
            <a:noAutofit/>
          </a:bodyPr>
          <a:lstStyle/>
          <a:p>
            <a:r>
              <a:rPr lang="en-US" sz="4800" dirty="0">
                <a:solidFill>
                  <a:srgbClr val="1B4453"/>
                </a:solidFill>
                <a:latin typeface="Baskerville" panose="02020502070401020303"/>
              </a:rPr>
              <a:t>Environment &amp; Health: Air Pollution</a:t>
            </a:r>
            <a:endParaRPr sz="4800" dirty="0">
              <a:solidFill>
                <a:srgbClr val="1B4453"/>
              </a:solidFill>
              <a:latin typeface="Baskerville" panose="02020502070401020303"/>
            </a:endParaRPr>
          </a:p>
        </p:txBody>
      </p:sp>
      <p:sp>
        <p:nvSpPr>
          <p:cNvPr id="7" name="Google Shape;76;p15">
            <a:extLst>
              <a:ext uri="{FF2B5EF4-FFF2-40B4-BE49-F238E27FC236}">
                <a16:creationId xmlns:a16="http://schemas.microsoft.com/office/drawing/2014/main" id="{EF054009-5D70-014B-8C04-925434025AA5}"/>
              </a:ext>
            </a:extLst>
          </p:cNvPr>
          <p:cNvSpPr txBox="1"/>
          <p:nvPr/>
        </p:nvSpPr>
        <p:spPr>
          <a:xfrm>
            <a:off x="9888304" y="3939467"/>
            <a:ext cx="1424800" cy="557600"/>
          </a:xfrm>
          <a:prstGeom prst="rect">
            <a:avLst/>
          </a:prstGeom>
          <a:noFill/>
          <a:ln>
            <a:noFill/>
          </a:ln>
        </p:spPr>
        <p:txBody>
          <a:bodyPr spcFirstLastPara="1" wrap="square" lIns="121900" tIns="121900" rIns="121900" bIns="121900" anchor="t" anchorCtr="0">
            <a:noAutofit/>
          </a:bodyPr>
          <a:lstStyle/>
          <a:p>
            <a:endParaRPr sz="2133" b="1" dirty="0"/>
          </a:p>
        </p:txBody>
      </p:sp>
      <p:sp>
        <p:nvSpPr>
          <p:cNvPr id="3" name="Rectangle 2">
            <a:extLst>
              <a:ext uri="{FF2B5EF4-FFF2-40B4-BE49-F238E27FC236}">
                <a16:creationId xmlns:a16="http://schemas.microsoft.com/office/drawing/2014/main" id="{ED33DF56-F026-60F2-61B2-3992C373FF47}"/>
              </a:ext>
            </a:extLst>
          </p:cNvPr>
          <p:cNvSpPr/>
          <p:nvPr/>
        </p:nvSpPr>
        <p:spPr>
          <a:xfrm>
            <a:off x="2300747" y="1165526"/>
            <a:ext cx="8445910" cy="369332"/>
          </a:xfrm>
          <a:prstGeom prst="rect">
            <a:avLst/>
          </a:prstGeom>
        </p:spPr>
        <p:txBody>
          <a:bodyPr wrap="square">
            <a:spAutoFit/>
          </a:bodyPr>
          <a:lstStyle/>
          <a:p>
            <a:r>
              <a:rPr lang="en-US" dirty="0">
                <a:latin typeface="Baskerville" panose="02020502070401020303" pitchFamily="18" charset="0"/>
                <a:ea typeface="Baskerville" panose="02020502070401020303" pitchFamily="18" charset="0"/>
              </a:rPr>
              <a:t>Air pollution causes</a:t>
            </a:r>
            <a:r>
              <a:rPr lang="en-US" b="1" dirty="0">
                <a:latin typeface="Baskerville" panose="02020502070401020303" pitchFamily="18" charset="0"/>
                <a:ea typeface="Baskerville" panose="02020502070401020303" pitchFamily="18" charset="0"/>
              </a:rPr>
              <a:t> 4.2 million premature deaths worldwide (WHO)</a:t>
            </a:r>
            <a:endParaRPr lang="en-US" dirty="0">
              <a:latin typeface="Baskerville" panose="02020502070401020303" pitchFamily="18" charset="0"/>
              <a:ea typeface="Baskerville" panose="02020502070401020303" pitchFamily="18" charset="0"/>
            </a:endParaRPr>
          </a:p>
        </p:txBody>
      </p:sp>
      <p:pic>
        <p:nvPicPr>
          <p:cNvPr id="8" name="Content Placeholder 6">
            <a:extLst>
              <a:ext uri="{FF2B5EF4-FFF2-40B4-BE49-F238E27FC236}">
                <a16:creationId xmlns:a16="http://schemas.microsoft.com/office/drawing/2014/main" id="{0E6F6CCB-3152-E701-8CE0-FD696E6DF7B7}"/>
              </a:ext>
            </a:extLst>
          </p:cNvPr>
          <p:cNvPicPr>
            <a:picLocks noChangeAspect="1"/>
          </p:cNvPicPr>
          <p:nvPr/>
        </p:nvPicPr>
        <p:blipFill rotWithShape="1">
          <a:blip r:embed="rId3"/>
          <a:srcRect t="14005"/>
          <a:stretch/>
        </p:blipFill>
        <p:spPr>
          <a:xfrm>
            <a:off x="1215755" y="1695496"/>
            <a:ext cx="9760490" cy="4721363"/>
          </a:xfrm>
          <a:prstGeom prst="rect">
            <a:avLst/>
          </a:prstGeom>
        </p:spPr>
      </p:pic>
      <p:pic>
        <p:nvPicPr>
          <p:cNvPr id="6" name="Picture 5">
            <a:extLst>
              <a:ext uri="{FF2B5EF4-FFF2-40B4-BE49-F238E27FC236}">
                <a16:creationId xmlns:a16="http://schemas.microsoft.com/office/drawing/2014/main" id="{DEE0D9FE-42EC-3AC3-9BFB-70989D62ED02}"/>
              </a:ext>
            </a:extLst>
          </p:cNvPr>
          <p:cNvPicPr>
            <a:picLocks noChangeAspect="1"/>
          </p:cNvPicPr>
          <p:nvPr/>
        </p:nvPicPr>
        <p:blipFill>
          <a:blip r:embed="rId4"/>
          <a:stretch>
            <a:fillRect/>
          </a:stretch>
        </p:blipFill>
        <p:spPr>
          <a:xfrm>
            <a:off x="1588347" y="3386136"/>
            <a:ext cx="1424800" cy="1340082"/>
          </a:xfrm>
          <a:prstGeom prst="rect">
            <a:avLst/>
          </a:prstGeom>
        </p:spPr>
      </p:pic>
      <p:sp>
        <p:nvSpPr>
          <p:cNvPr id="2" name="TextBox 1"/>
          <p:cNvSpPr txBox="1"/>
          <p:nvPr/>
        </p:nvSpPr>
        <p:spPr>
          <a:xfrm>
            <a:off x="8400501" y="6369128"/>
            <a:ext cx="2662908" cy="276999"/>
          </a:xfrm>
          <a:prstGeom prst="rect">
            <a:avLst/>
          </a:prstGeom>
          <a:noFill/>
        </p:spPr>
        <p:txBody>
          <a:bodyPr wrap="none" rtlCol="0">
            <a:spAutoFit/>
          </a:bodyPr>
          <a:lstStyle/>
          <a:p>
            <a:r>
              <a:rPr lang="en-US" sz="1200" dirty="0">
                <a:latin typeface="Baskerville Old Face" panose="02020602080505020303" pitchFamily="18" charset="0"/>
              </a:rPr>
              <a:t>Public domain image courtesy of NASA.</a:t>
            </a:r>
          </a:p>
        </p:txBody>
      </p:sp>
    </p:spTree>
    <p:extLst>
      <p:ext uri="{BB962C8B-B14F-4D97-AF65-F5344CB8AC3E}">
        <p14:creationId xmlns:p14="http://schemas.microsoft.com/office/powerpoint/2010/main" val="35602005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35image797136064">
            <a:extLst>
              <a:ext uri="{FF2B5EF4-FFF2-40B4-BE49-F238E27FC236}">
                <a16:creationId xmlns:a16="http://schemas.microsoft.com/office/drawing/2014/main" id="{60C5B06D-D49A-CA95-0839-D69C112235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5157" y="1873978"/>
            <a:ext cx="10182110" cy="41236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86DADFA-A02F-FFA8-8EF2-B39B89C60ED7}"/>
              </a:ext>
            </a:extLst>
          </p:cNvPr>
          <p:cNvSpPr/>
          <p:nvPr/>
        </p:nvSpPr>
        <p:spPr>
          <a:xfrm>
            <a:off x="3047999" y="1149216"/>
            <a:ext cx="7049729" cy="400110"/>
          </a:xfrm>
          <a:prstGeom prst="rect">
            <a:avLst/>
          </a:prstGeom>
        </p:spPr>
        <p:txBody>
          <a:bodyPr wrap="square">
            <a:spAutoFit/>
          </a:bodyPr>
          <a:lstStyle/>
          <a:p>
            <a:pPr algn="ctr"/>
            <a:r>
              <a:rPr lang="en-US" sz="2000" dirty="0">
                <a:latin typeface="Baskerville" panose="02020502070401020303" pitchFamily="18" charset="0"/>
                <a:ea typeface="Baskerville" panose="02020502070401020303" pitchFamily="18" charset="0"/>
              </a:rPr>
              <a:t>Temperature stress causes </a:t>
            </a:r>
            <a:r>
              <a:rPr lang="en-US" sz="2000" b="1" dirty="0">
                <a:latin typeface="Baskerville" panose="02020502070401020303" pitchFamily="18" charset="0"/>
                <a:ea typeface="Baskerville" panose="02020502070401020303" pitchFamily="18" charset="0"/>
              </a:rPr>
              <a:t>5 million premature deaths a year</a:t>
            </a:r>
          </a:p>
        </p:txBody>
      </p:sp>
      <p:sp>
        <p:nvSpPr>
          <p:cNvPr id="4" name="Google Shape;208;p27">
            <a:extLst>
              <a:ext uri="{FF2B5EF4-FFF2-40B4-BE49-F238E27FC236}">
                <a16:creationId xmlns:a16="http://schemas.microsoft.com/office/drawing/2014/main" id="{767044FD-73E2-30EF-77A4-7BC862197567}"/>
              </a:ext>
            </a:extLst>
          </p:cNvPr>
          <p:cNvSpPr txBox="1">
            <a:spLocks/>
          </p:cNvSpPr>
          <p:nvPr/>
        </p:nvSpPr>
        <p:spPr>
          <a:xfrm>
            <a:off x="244929" y="241300"/>
            <a:ext cx="11492146"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rgbClr val="1B4453"/>
                </a:solidFill>
                <a:latin typeface="Baskerville" panose="02020502070401020303"/>
              </a:rPr>
              <a:t>Environment &amp; Health: Heat &amp; Cold</a:t>
            </a:r>
          </a:p>
        </p:txBody>
      </p:sp>
      <p:sp>
        <p:nvSpPr>
          <p:cNvPr id="5" name="TextBox 4"/>
          <p:cNvSpPr txBox="1"/>
          <p:nvPr/>
        </p:nvSpPr>
        <p:spPr>
          <a:xfrm>
            <a:off x="5352586" y="6091496"/>
            <a:ext cx="6106159" cy="461665"/>
          </a:xfrm>
          <a:prstGeom prst="rect">
            <a:avLst/>
          </a:prstGeom>
          <a:noFill/>
        </p:spPr>
        <p:txBody>
          <a:bodyPr wrap="none" rtlCol="0">
            <a:spAutoFit/>
          </a:bodyPr>
          <a:lstStyle/>
          <a:p>
            <a:r>
              <a:rPr lang="en-US" sz="1200" dirty="0">
                <a:latin typeface="Baskerville Old Face" panose="02020602080505020303" pitchFamily="18" charset="0"/>
              </a:rPr>
              <a:t>© UN Development </a:t>
            </a:r>
            <a:r>
              <a:rPr lang="en-US" sz="1200" dirty="0" err="1">
                <a:latin typeface="Baskerville Old Face" panose="02020602080505020303" pitchFamily="18" charset="0"/>
              </a:rPr>
              <a:t>Programme</a:t>
            </a:r>
            <a:r>
              <a:rPr lang="en-US" sz="1200" dirty="0">
                <a:latin typeface="Baskerville Old Face" panose="02020602080505020303" pitchFamily="18" charset="0"/>
              </a:rPr>
              <a:t>. All rights reserved. This content is excluded from our Creative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Commons </a:t>
            </a:r>
            <a:r>
              <a:rPr lang="en-US" sz="1200" dirty="0">
                <a:latin typeface="Baskerville Old Face" panose="02020602080505020303" pitchFamily="18" charset="0"/>
              </a:rPr>
              <a:t>license. For more information, see </a:t>
            </a:r>
            <a:r>
              <a:rPr lang="en-US" sz="1200" dirty="0">
                <a:latin typeface="Baskerville Old Face" panose="02020602080505020303" pitchFamily="18" charset="0"/>
                <a:hlinkClick r:id="rId4"/>
              </a:rPr>
              <a:t>https://ocw.mit.edu/help/faq-fair-use</a:t>
            </a:r>
            <a:r>
              <a:rPr lang="en-US" sz="1200" dirty="0" smtClean="0">
                <a:latin typeface="Baskerville Old Face" panose="02020602080505020303" pitchFamily="18" charset="0"/>
                <a:hlinkClick r:id="rId4"/>
              </a:rPr>
              <a:t>/</a:t>
            </a:r>
            <a:r>
              <a:rPr lang="en-US" sz="1200" dirty="0" smtClean="0">
                <a:latin typeface="Baskerville Old Face" panose="02020602080505020303" pitchFamily="18" charset="0"/>
              </a:rPr>
              <a:t>.</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474779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idx="4294967295"/>
          </p:nvPr>
        </p:nvSpPr>
        <p:spPr>
          <a:xfrm>
            <a:off x="244929" y="241300"/>
            <a:ext cx="11492146" cy="763588"/>
          </a:xfrm>
          <a:prstGeom prst="rect">
            <a:avLst/>
          </a:prstGeom>
        </p:spPr>
        <p:txBody>
          <a:bodyPr spcFirstLastPara="1" vert="horz" wrap="square" lIns="121900" tIns="121900" rIns="121900" bIns="121900" rtlCol="0" anchor="t" anchorCtr="0">
            <a:noAutofit/>
          </a:bodyPr>
          <a:lstStyle/>
          <a:p>
            <a:r>
              <a:rPr lang="en-US" sz="4800" dirty="0">
                <a:solidFill>
                  <a:srgbClr val="1B4453"/>
                </a:solidFill>
                <a:latin typeface="Baskerville" panose="02020502070401020303"/>
              </a:rPr>
              <a:t>The Role of Buildings: 90% Time Indoors</a:t>
            </a:r>
            <a:endParaRPr sz="4800" dirty="0">
              <a:solidFill>
                <a:srgbClr val="1B4453"/>
              </a:solidFill>
              <a:latin typeface="Baskerville" panose="02020502070401020303"/>
            </a:endParaRPr>
          </a:p>
        </p:txBody>
      </p:sp>
      <p:sp>
        <p:nvSpPr>
          <p:cNvPr id="7" name="Google Shape;76;p15">
            <a:extLst>
              <a:ext uri="{FF2B5EF4-FFF2-40B4-BE49-F238E27FC236}">
                <a16:creationId xmlns:a16="http://schemas.microsoft.com/office/drawing/2014/main" id="{EF054009-5D70-014B-8C04-925434025AA5}"/>
              </a:ext>
            </a:extLst>
          </p:cNvPr>
          <p:cNvSpPr txBox="1"/>
          <p:nvPr/>
        </p:nvSpPr>
        <p:spPr>
          <a:xfrm>
            <a:off x="9888304" y="3939467"/>
            <a:ext cx="1424800" cy="557600"/>
          </a:xfrm>
          <a:prstGeom prst="rect">
            <a:avLst/>
          </a:prstGeom>
          <a:noFill/>
          <a:ln>
            <a:noFill/>
          </a:ln>
        </p:spPr>
        <p:txBody>
          <a:bodyPr spcFirstLastPara="1" wrap="square" lIns="121900" tIns="121900" rIns="121900" bIns="121900" anchor="t" anchorCtr="0">
            <a:noAutofit/>
          </a:bodyPr>
          <a:lstStyle/>
          <a:p>
            <a:endParaRPr sz="2133" b="1" dirty="0"/>
          </a:p>
        </p:txBody>
      </p:sp>
      <p:pic>
        <p:nvPicPr>
          <p:cNvPr id="8" name="Picture 2" descr="woman sitting on window">
            <a:extLst>
              <a:ext uri="{FF2B5EF4-FFF2-40B4-BE49-F238E27FC236}">
                <a16:creationId xmlns:a16="http://schemas.microsoft.com/office/drawing/2014/main" id="{E75FE72A-E5D3-A64C-A2FF-2489688868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52" r="-3868"/>
          <a:stretch/>
        </p:blipFill>
        <p:spPr bwMode="auto">
          <a:xfrm>
            <a:off x="244929" y="1647352"/>
            <a:ext cx="6552415" cy="409531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24165FD-06DA-FB17-4FC9-2C5C1CA76E7D}"/>
              </a:ext>
            </a:extLst>
          </p:cNvPr>
          <p:cNvPicPr>
            <a:picLocks noChangeAspect="1"/>
          </p:cNvPicPr>
          <p:nvPr/>
        </p:nvPicPr>
        <p:blipFill rotWithShape="1">
          <a:blip r:embed="rId4"/>
          <a:srcRect l="1976"/>
          <a:stretch/>
        </p:blipFill>
        <p:spPr>
          <a:xfrm>
            <a:off x="5607242" y="1647350"/>
            <a:ext cx="6450500" cy="4095317"/>
          </a:xfrm>
          <a:prstGeom prst="rect">
            <a:avLst/>
          </a:prstGeom>
        </p:spPr>
      </p:pic>
      <p:sp>
        <p:nvSpPr>
          <p:cNvPr id="4" name="TextBox 3">
            <a:extLst>
              <a:ext uri="{FF2B5EF4-FFF2-40B4-BE49-F238E27FC236}">
                <a16:creationId xmlns:a16="http://schemas.microsoft.com/office/drawing/2014/main" id="{A39F1864-6294-9416-67D9-017B9CB75F80}"/>
              </a:ext>
            </a:extLst>
          </p:cNvPr>
          <p:cNvSpPr txBox="1"/>
          <p:nvPr/>
        </p:nvSpPr>
        <p:spPr>
          <a:xfrm>
            <a:off x="5784492" y="5996135"/>
            <a:ext cx="6096000" cy="369332"/>
          </a:xfrm>
          <a:prstGeom prst="rect">
            <a:avLst/>
          </a:prstGeom>
          <a:noFill/>
        </p:spPr>
        <p:txBody>
          <a:bodyPr wrap="square">
            <a:spAutoFit/>
          </a:bodyPr>
          <a:lstStyle/>
          <a:p>
            <a:pPr algn="r"/>
            <a:r>
              <a:rPr lang="en-US" dirty="0">
                <a:solidFill>
                  <a:srgbClr val="020203"/>
                </a:solidFill>
                <a:effectLst/>
                <a:latin typeface="Baskerville" panose="02020502070401020303" pitchFamily="18" charset="0"/>
                <a:ea typeface="Baskerville" panose="02020502070401020303" pitchFamily="18" charset="0"/>
              </a:rPr>
              <a:t>Source: </a:t>
            </a:r>
            <a:r>
              <a:rPr lang="en-US" dirty="0" err="1">
                <a:solidFill>
                  <a:srgbClr val="020203"/>
                </a:solidFill>
                <a:effectLst/>
                <a:latin typeface="Baskerville" panose="02020502070401020303" pitchFamily="18" charset="0"/>
                <a:ea typeface="Baskerville" panose="02020502070401020303" pitchFamily="18" charset="0"/>
              </a:rPr>
              <a:t>Klepeis</a:t>
            </a:r>
            <a:r>
              <a:rPr lang="en-US" dirty="0">
                <a:solidFill>
                  <a:srgbClr val="020203"/>
                </a:solidFill>
                <a:effectLst/>
                <a:latin typeface="Baskerville" panose="02020502070401020303" pitchFamily="18" charset="0"/>
                <a:ea typeface="Baskerville" panose="02020502070401020303" pitchFamily="18" charset="0"/>
              </a:rPr>
              <a:t> et al. (2001)</a:t>
            </a:r>
          </a:p>
        </p:txBody>
      </p:sp>
      <p:sp>
        <p:nvSpPr>
          <p:cNvPr id="3" name="TextBox 2"/>
          <p:cNvSpPr txBox="1"/>
          <p:nvPr/>
        </p:nvSpPr>
        <p:spPr>
          <a:xfrm>
            <a:off x="3733131" y="6327519"/>
            <a:ext cx="8563563" cy="461665"/>
          </a:xfrm>
          <a:prstGeom prst="rect">
            <a:avLst/>
          </a:prstGeom>
          <a:noFill/>
        </p:spPr>
        <p:txBody>
          <a:bodyPr wrap="none" rtlCol="0">
            <a:spAutoFit/>
          </a:bodyPr>
          <a:lstStyle/>
          <a:p>
            <a:r>
              <a:rPr lang="en-US" sz="1200" dirty="0" smtClean="0">
                <a:latin typeface="Baskerville Old Face" panose="02020602080505020303" pitchFamily="18" charset="0"/>
              </a:rPr>
              <a:t>Left: </a:t>
            </a:r>
            <a:r>
              <a:rPr lang="en-US" sz="1200" dirty="0" smtClean="0">
                <a:latin typeface="Baskerville Old Face" panose="02020602080505020303" pitchFamily="18" charset="0"/>
              </a:rPr>
              <a:t>Image courtesy of </a:t>
            </a:r>
            <a:r>
              <a:rPr lang="en-US" sz="1200" dirty="0" err="1" smtClean="0">
                <a:latin typeface="Baskerville Old Face" panose="02020602080505020303" pitchFamily="18" charset="0"/>
              </a:rPr>
              <a:t>Pixabay</a:t>
            </a:r>
            <a:r>
              <a:rPr lang="en-US" sz="1200" dirty="0">
                <a:latin typeface="Baskerville Old Face" panose="02020602080505020303" pitchFamily="18" charset="0"/>
              </a:rPr>
              <a:t>. Image free for use under the </a:t>
            </a:r>
            <a:r>
              <a:rPr lang="en-US" sz="1200" dirty="0" err="1">
                <a:latin typeface="Baskerville Old Face" panose="02020602080505020303" pitchFamily="18" charset="0"/>
              </a:rPr>
              <a:t>Pixabay</a:t>
            </a:r>
            <a:r>
              <a:rPr lang="en-US" sz="1200" dirty="0">
                <a:latin typeface="Baskerville Old Face" panose="02020602080505020303" pitchFamily="18" charset="0"/>
              </a:rPr>
              <a:t> Content License</a:t>
            </a:r>
            <a:r>
              <a:rPr lang="en-US" sz="1200" dirty="0" smtClean="0">
                <a:latin typeface="Baskerville Old Face" panose="02020602080505020303" pitchFamily="18" charset="0"/>
              </a:rPr>
              <a:t>. Right</a:t>
            </a:r>
            <a:r>
              <a:rPr lang="en-US" sz="1200" dirty="0">
                <a:latin typeface="Baskerville Old Face" panose="02020602080505020303" pitchFamily="18" charset="0"/>
              </a:rPr>
              <a:t>: © Springer Nature Ltd. All rights reserved. </a:t>
            </a:r>
            <a:endParaRPr lang="en-US" sz="1200" dirty="0" smtClean="0">
              <a:latin typeface="Baskerville Old Face" panose="02020602080505020303" pitchFamily="18" charset="0"/>
            </a:endParaRPr>
          </a:p>
          <a:p>
            <a:r>
              <a:rPr lang="en-US" sz="1200" dirty="0" smtClean="0">
                <a:latin typeface="Baskerville Old Face" panose="02020602080505020303" pitchFamily="18" charset="0"/>
              </a:rPr>
              <a:t>This </a:t>
            </a:r>
            <a:r>
              <a:rPr lang="en-US" sz="1200" dirty="0">
                <a:latin typeface="Baskerville Old Face" panose="02020602080505020303" pitchFamily="18" charset="0"/>
              </a:rPr>
              <a:t>content is excluded from our </a:t>
            </a:r>
            <a:r>
              <a:rPr lang="en-US" sz="1200" dirty="0" smtClean="0">
                <a:latin typeface="Baskerville Old Face" panose="02020602080505020303" pitchFamily="18" charset="0"/>
              </a:rPr>
              <a:t>Creative </a:t>
            </a:r>
            <a:r>
              <a:rPr lang="en-US" sz="1200" dirty="0">
                <a:latin typeface="Baskerville Old Face" panose="02020602080505020303" pitchFamily="18" charset="0"/>
              </a:rPr>
              <a:t>Commons license. For more information, see </a:t>
            </a:r>
            <a:r>
              <a:rPr lang="en-US" sz="1200" dirty="0">
                <a:latin typeface="Baskerville Old Face" panose="02020602080505020303" pitchFamily="18" charset="0"/>
                <a:hlinkClick r:id="rId5"/>
              </a:rPr>
              <a:t>https://ocw.mit.edu/help/faq-fair-use</a:t>
            </a:r>
            <a:r>
              <a:rPr lang="en-US" sz="1200" dirty="0" smtClean="0">
                <a:latin typeface="Baskerville Old Face" panose="02020602080505020303" pitchFamily="18" charset="0"/>
                <a:hlinkClick r:id="rId5"/>
              </a:rPr>
              <a:t>/</a:t>
            </a:r>
            <a:r>
              <a:rPr lang="en-US" sz="1200" dirty="0" smtClean="0">
                <a:latin typeface="Baskerville Old Face" panose="02020602080505020303" pitchFamily="18" charset="0"/>
              </a:rPr>
              <a:t>. </a:t>
            </a:r>
            <a:endParaRPr lang="en-US" sz="1200" dirty="0">
              <a:latin typeface="Baskerville Old Face" panose="02020602080505020303" pitchFamily="18" charset="0"/>
            </a:endParaRPr>
          </a:p>
        </p:txBody>
      </p:sp>
    </p:spTree>
    <p:extLst>
      <p:ext uri="{BB962C8B-B14F-4D97-AF65-F5344CB8AC3E}">
        <p14:creationId xmlns:p14="http://schemas.microsoft.com/office/powerpoint/2010/main" val="4224979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08;p27">
            <a:extLst>
              <a:ext uri="{FF2B5EF4-FFF2-40B4-BE49-F238E27FC236}">
                <a16:creationId xmlns:a16="http://schemas.microsoft.com/office/drawing/2014/main" id="{4FBD9708-971C-3331-94CE-2D80DEF25F11}"/>
              </a:ext>
            </a:extLst>
          </p:cNvPr>
          <p:cNvSpPr txBox="1">
            <a:spLocks/>
          </p:cNvSpPr>
          <p:nvPr/>
        </p:nvSpPr>
        <p:spPr>
          <a:xfrm>
            <a:off x="244929" y="241300"/>
            <a:ext cx="11492146"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rgbClr val="1B4453"/>
                </a:solidFill>
                <a:latin typeface="Baskerville" panose="02020502070401020303"/>
              </a:rPr>
              <a:t>...and “indoor” isn’t always so great</a:t>
            </a:r>
          </a:p>
        </p:txBody>
      </p:sp>
      <p:graphicFrame>
        <p:nvGraphicFramePr>
          <p:cNvPr id="6" name="Chart 5">
            <a:extLst>
              <a:ext uri="{FF2B5EF4-FFF2-40B4-BE49-F238E27FC236}">
                <a16:creationId xmlns:a16="http://schemas.microsoft.com/office/drawing/2014/main" id="{1FB693A7-6009-DC12-AC8F-13BD2B51F3C9}"/>
              </a:ext>
            </a:extLst>
          </p:cNvPr>
          <p:cNvGraphicFramePr>
            <a:graphicFrameLocks/>
          </p:cNvGraphicFramePr>
          <p:nvPr>
            <p:extLst>
              <p:ext uri="{D42A27DB-BD31-4B8C-83A1-F6EECF244321}">
                <p14:modId xmlns:p14="http://schemas.microsoft.com/office/powerpoint/2010/main" val="195075386"/>
              </p:ext>
            </p:extLst>
          </p:nvPr>
        </p:nvGraphicFramePr>
        <p:xfrm>
          <a:off x="3048000" y="1560285"/>
          <a:ext cx="6096000" cy="437986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3A889F3E-ECB4-C88B-6D5E-FE1B549681EC}"/>
              </a:ext>
            </a:extLst>
          </p:cNvPr>
          <p:cNvSpPr txBox="1"/>
          <p:nvPr/>
        </p:nvSpPr>
        <p:spPr>
          <a:xfrm>
            <a:off x="6096000" y="6046839"/>
            <a:ext cx="6096000" cy="276999"/>
          </a:xfrm>
          <a:prstGeom prst="rect">
            <a:avLst/>
          </a:prstGeom>
          <a:noFill/>
        </p:spPr>
        <p:txBody>
          <a:bodyPr wrap="square">
            <a:spAutoFit/>
          </a:bodyPr>
          <a:lstStyle/>
          <a:p>
            <a:r>
              <a:rPr lang="en-US" sz="1200" dirty="0">
                <a:solidFill>
                  <a:srgbClr val="4A535B"/>
                </a:solidFill>
                <a:latin typeface="Baskerville" panose="02020502070401020303" pitchFamily="18" charset="0"/>
                <a:ea typeface="Baskerville" panose="02020502070401020303" pitchFamily="18" charset="0"/>
              </a:rPr>
              <a:t>Source: American Housing Survey</a:t>
            </a:r>
            <a:endParaRPr lang="en-US" sz="1200" dirty="0"/>
          </a:p>
        </p:txBody>
      </p:sp>
    </p:spTree>
    <p:extLst>
      <p:ext uri="{BB962C8B-B14F-4D97-AF65-F5344CB8AC3E}">
        <p14:creationId xmlns:p14="http://schemas.microsoft.com/office/powerpoint/2010/main" val="10844778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6">
            <a:extLst>
              <a:ext uri="{FF2B5EF4-FFF2-40B4-BE49-F238E27FC236}">
                <a16:creationId xmlns:a16="http://schemas.microsoft.com/office/drawing/2014/main" id="{D12311C0-69B9-3976-B3A7-7D5C4EE7E80D}"/>
              </a:ext>
            </a:extLst>
          </p:cNvPr>
          <p:cNvPicPr>
            <a:picLocks noChangeAspect="1"/>
          </p:cNvPicPr>
          <p:nvPr/>
        </p:nvPicPr>
        <p:blipFill>
          <a:blip r:embed="rId2"/>
          <a:stretch>
            <a:fillRect/>
          </a:stretch>
        </p:blipFill>
        <p:spPr>
          <a:xfrm>
            <a:off x="7418372" y="1435510"/>
            <a:ext cx="4151554" cy="4310396"/>
          </a:xfrm>
          <a:prstGeom prst="rect">
            <a:avLst/>
          </a:prstGeom>
        </p:spPr>
      </p:pic>
      <p:sp>
        <p:nvSpPr>
          <p:cNvPr id="3" name="Rectangle 2">
            <a:extLst>
              <a:ext uri="{FF2B5EF4-FFF2-40B4-BE49-F238E27FC236}">
                <a16:creationId xmlns:a16="http://schemas.microsoft.com/office/drawing/2014/main" id="{BF19598E-25E9-52FC-2A2A-BFC4D9928D88}"/>
              </a:ext>
            </a:extLst>
          </p:cNvPr>
          <p:cNvSpPr/>
          <p:nvPr/>
        </p:nvSpPr>
        <p:spPr>
          <a:xfrm>
            <a:off x="622074" y="1666979"/>
            <a:ext cx="6096000" cy="3524042"/>
          </a:xfrm>
          <a:prstGeom prst="rect">
            <a:avLst/>
          </a:prstGeom>
        </p:spPr>
        <p:txBody>
          <a:bodyPr>
            <a:spAutoFit/>
          </a:bodyPr>
          <a:lstStyle/>
          <a:p>
            <a:pPr marL="285750" indent="-285750">
              <a:spcBef>
                <a:spcPts val="0"/>
              </a:spcBef>
              <a:spcAft>
                <a:spcPts val="450"/>
              </a:spcAft>
              <a:buFont typeface="Arial" panose="020B0604020202020204" pitchFamily="34" charset="0"/>
              <a:buChar char="•"/>
            </a:pPr>
            <a:r>
              <a:rPr lang="en-US" dirty="0">
                <a:solidFill>
                  <a:srgbClr val="4A535B"/>
                </a:solidFill>
                <a:latin typeface="Baskerville" panose="02020502070401020303" pitchFamily="18" charset="0"/>
                <a:ea typeface="Baskerville" panose="02020502070401020303" pitchFamily="18" charset="0"/>
              </a:rPr>
              <a:t>13% of households in the European Union live if deficient dwellings</a:t>
            </a:r>
          </a:p>
          <a:p>
            <a:pPr marL="285750" indent="-285750">
              <a:spcBef>
                <a:spcPts val="0"/>
              </a:spcBef>
              <a:spcAft>
                <a:spcPts val="450"/>
              </a:spcAft>
              <a:buFont typeface="Arial" panose="020B0604020202020204" pitchFamily="34" charset="0"/>
              <a:buChar char="•"/>
            </a:pPr>
            <a:endParaRPr lang="en-US" dirty="0">
              <a:solidFill>
                <a:srgbClr val="4A535B"/>
              </a:solidFill>
              <a:latin typeface="Baskerville" panose="02020502070401020303" pitchFamily="18" charset="0"/>
              <a:ea typeface="Baskerville" panose="02020502070401020303" pitchFamily="18" charset="0"/>
            </a:endParaRPr>
          </a:p>
          <a:p>
            <a:pPr marL="285750" indent="-285750">
              <a:spcBef>
                <a:spcPts val="0"/>
              </a:spcBef>
              <a:spcAft>
                <a:spcPts val="450"/>
              </a:spcAft>
              <a:buFont typeface="Arial" panose="020B0604020202020204" pitchFamily="34" charset="0"/>
              <a:buChar char="•"/>
            </a:pPr>
            <a:r>
              <a:rPr lang="en-US" dirty="0">
                <a:solidFill>
                  <a:srgbClr val="4A535B"/>
                </a:solidFill>
                <a:latin typeface="Baskerville" panose="02020502070401020303" pitchFamily="18" charset="0"/>
                <a:ea typeface="Baskerville" panose="02020502070401020303" pitchFamily="18" charset="0"/>
              </a:rPr>
              <a:t>Energy poverty: ~ 34 million Europeans unable to afford to heat their homes properly (pre Ukraine crisis)</a:t>
            </a:r>
          </a:p>
          <a:p>
            <a:pPr marL="285750" indent="-285750">
              <a:spcBef>
                <a:spcPts val="0"/>
              </a:spcBef>
              <a:spcAft>
                <a:spcPts val="450"/>
              </a:spcAft>
              <a:buFont typeface="Arial" panose="020B0604020202020204" pitchFamily="34" charset="0"/>
              <a:buChar char="•"/>
            </a:pPr>
            <a:endParaRPr lang="en-US" dirty="0">
              <a:solidFill>
                <a:srgbClr val="4A535B"/>
              </a:solidFill>
              <a:latin typeface="Baskerville" panose="02020502070401020303" pitchFamily="18" charset="0"/>
              <a:ea typeface="Baskerville" panose="02020502070401020303" pitchFamily="18" charset="0"/>
            </a:endParaRPr>
          </a:p>
          <a:p>
            <a:pPr marL="285750" indent="-285750">
              <a:spcBef>
                <a:spcPts val="0"/>
              </a:spcBef>
              <a:spcAft>
                <a:spcPts val="450"/>
              </a:spcAft>
              <a:buFont typeface="Arial" panose="020B0604020202020204" pitchFamily="34" charset="0"/>
              <a:buChar char="•"/>
            </a:pPr>
            <a:r>
              <a:rPr lang="en-US" dirty="0">
                <a:solidFill>
                  <a:srgbClr val="4A535B"/>
                </a:solidFill>
                <a:latin typeface="Baskerville" panose="02020502070401020303" pitchFamily="18" charset="0"/>
                <a:ea typeface="Baskerville" panose="02020502070401020303" pitchFamily="18" charset="0"/>
              </a:rPr>
              <a:t>Large body of evidence associating temperature shocks to cardiovascular problems and other risk factors</a:t>
            </a:r>
          </a:p>
          <a:p>
            <a:pPr marL="285750" indent="-285750">
              <a:spcBef>
                <a:spcPts val="0"/>
              </a:spcBef>
              <a:spcAft>
                <a:spcPts val="450"/>
              </a:spcAft>
              <a:buFont typeface="Arial" panose="020B0604020202020204" pitchFamily="34" charset="0"/>
              <a:buChar char="•"/>
            </a:pPr>
            <a:endParaRPr lang="en-US" dirty="0">
              <a:solidFill>
                <a:srgbClr val="4A535B"/>
              </a:solidFill>
              <a:latin typeface="Baskerville" panose="02020502070401020303" pitchFamily="18" charset="0"/>
              <a:ea typeface="Baskerville" panose="02020502070401020303" pitchFamily="18" charset="0"/>
            </a:endParaRPr>
          </a:p>
          <a:p>
            <a:pPr marL="285750" indent="-285750">
              <a:spcBef>
                <a:spcPts val="0"/>
              </a:spcBef>
              <a:spcAft>
                <a:spcPts val="450"/>
              </a:spcAft>
              <a:buFont typeface="Arial" panose="020B0604020202020204" pitchFamily="34" charset="0"/>
              <a:buChar char="•"/>
            </a:pPr>
            <a:r>
              <a:rPr lang="en-US" dirty="0">
                <a:solidFill>
                  <a:srgbClr val="4A535B"/>
                </a:solidFill>
                <a:latin typeface="Baskerville" panose="02020502070401020303" pitchFamily="18" charset="0"/>
                <a:ea typeface="Baskerville" panose="02020502070401020303" pitchFamily="18" charset="0"/>
              </a:rPr>
              <a:t>Putting pressure on health care systems. Rising costs of health care in most OECD countries (~10% GDP)</a:t>
            </a:r>
          </a:p>
        </p:txBody>
      </p:sp>
      <p:sp>
        <p:nvSpPr>
          <p:cNvPr id="4" name="Google Shape;208;p27">
            <a:extLst>
              <a:ext uri="{FF2B5EF4-FFF2-40B4-BE49-F238E27FC236}">
                <a16:creationId xmlns:a16="http://schemas.microsoft.com/office/drawing/2014/main" id="{4FBD9708-971C-3331-94CE-2D80DEF25F11}"/>
              </a:ext>
            </a:extLst>
          </p:cNvPr>
          <p:cNvSpPr txBox="1">
            <a:spLocks/>
          </p:cNvSpPr>
          <p:nvPr/>
        </p:nvSpPr>
        <p:spPr>
          <a:xfrm>
            <a:off x="244929" y="241300"/>
            <a:ext cx="11492146" cy="763588"/>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rgbClr val="1B4453"/>
                </a:solidFill>
                <a:latin typeface="Baskerville" panose="02020502070401020303"/>
              </a:rPr>
              <a:t>...and “indoor” isn’t always so great</a:t>
            </a:r>
          </a:p>
        </p:txBody>
      </p:sp>
    </p:spTree>
    <p:extLst>
      <p:ext uri="{BB962C8B-B14F-4D97-AF65-F5344CB8AC3E}">
        <p14:creationId xmlns:p14="http://schemas.microsoft.com/office/powerpoint/2010/main" val="12125484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19599</TotalTime>
  <Words>4568</Words>
  <Application>Microsoft Office PowerPoint</Application>
  <PresentationFormat>Widescreen</PresentationFormat>
  <Paragraphs>461</Paragraphs>
  <Slides>34</Slides>
  <Notes>30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34</vt:i4>
      </vt:variant>
    </vt:vector>
  </HeadingPairs>
  <TitlesOfParts>
    <vt:vector size="49" baseType="lpstr">
      <vt:lpstr>Arial</vt:lpstr>
      <vt:lpstr>Baskerville</vt:lpstr>
      <vt:lpstr>Baskerville Old Face</vt:lpstr>
      <vt:lpstr>Calibri</vt:lpstr>
      <vt:lpstr>Calibri Light</vt:lpstr>
      <vt:lpstr>Cambria Math</vt:lpstr>
      <vt:lpstr>Courier New</vt:lpstr>
      <vt:lpstr>等线</vt:lpstr>
      <vt:lpstr>等线 Light</vt:lpstr>
      <vt:lpstr>DIN Alternate Bold</vt:lpstr>
      <vt:lpstr>Gill Sans MT</vt:lpstr>
      <vt:lpstr>Proxima Nova</vt:lpstr>
      <vt:lpstr>Roboto</vt:lpstr>
      <vt:lpstr>Wingdings</vt:lpstr>
      <vt:lpstr>Office Theme</vt:lpstr>
      <vt:lpstr>Lecture E3  The Economics of Healthy Buildings The role of buildings in shaping human health</vt:lpstr>
      <vt:lpstr>Triple Bottom Lines </vt:lpstr>
      <vt:lpstr>PowerPoint Presentation</vt:lpstr>
      <vt:lpstr>PowerPoint Presentation</vt:lpstr>
      <vt:lpstr>Environment &amp; Health: Air Pollution</vt:lpstr>
      <vt:lpstr>PowerPoint Presentation</vt:lpstr>
      <vt:lpstr>The Role of Buildings: 90% Time Indoors</vt:lpstr>
      <vt:lpstr>PowerPoint Presentation</vt:lpstr>
      <vt:lpstr>PowerPoint Presentation</vt:lpstr>
      <vt:lpstr>PowerPoint Presentation</vt:lpstr>
      <vt:lpstr>Role of Health for Public Sector and Business</vt:lpstr>
      <vt:lpstr>Learning Outcomes</vt:lpstr>
      <vt:lpstr>Healthy-Building Strategies</vt:lpstr>
      <vt:lpstr>Healthy-Building Strategies</vt:lpstr>
      <vt:lpstr>Healthy-Building Strategies</vt:lpstr>
      <vt:lpstr>PowerPoint Presentation</vt:lpstr>
      <vt:lpstr>Assessment: Smart &amp; Healthy Buildings</vt:lpstr>
      <vt:lpstr>Attribution: Challenge to Estimate Impact</vt:lpstr>
      <vt:lpstr>PowerPoint Presentation</vt:lpstr>
      <vt:lpstr>Indoor Air Quality &amp; Cognitive Performance</vt:lpstr>
      <vt:lpstr>Indoor Air Quality &amp; Decision Making</vt:lpstr>
      <vt:lpstr>Estimating Building Impacts on Health </vt:lpstr>
      <vt:lpstr>Estimating Building Impacts on Health </vt:lpstr>
      <vt:lpstr>Estimating Building Impacts on Health </vt:lpstr>
      <vt:lpstr>PowerPoint Presentation</vt:lpstr>
      <vt:lpstr>The Business Case for Corporate Tenants </vt:lpstr>
      <vt:lpstr>Impacts of Health on ﻿Income Statements </vt:lpstr>
      <vt:lpstr>Impacts of Health on ﻿Income Statements </vt:lpstr>
      <vt:lpstr>Impacts of Health on ﻿Income Statements </vt:lpstr>
      <vt:lpstr>Impacts of Health on ﻿Income Statements </vt:lpstr>
      <vt:lpstr>Impacts of Health on ﻿Income Statements </vt:lpstr>
      <vt:lpstr>Impacts of Health on ﻿Income Statements </vt:lpstr>
      <vt:lpstr>Impacts of Health on ﻿Income Statements </vt:lpstr>
      <vt:lpstr>Projected Costs and Benefits for US Offices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Juan Palacios</dc:creator>
  <cp:lastModifiedBy>Peter Chipman</cp:lastModifiedBy>
  <cp:revision>231</cp:revision>
  <dcterms:created xsi:type="dcterms:W3CDTF">2022-01-17T07:36:03Z</dcterms:created>
  <dcterms:modified xsi:type="dcterms:W3CDTF">2024-06-03T12:43:20Z</dcterms:modified>
</cp:coreProperties>
</file>