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1"/>
    <p:sldMasterId id="2147483699" r:id="rId2"/>
  </p:sldMasterIdLst>
  <p:notesMasterIdLst>
    <p:notesMasterId r:id="rId51"/>
  </p:notesMasterIdLst>
  <p:handoutMasterIdLst>
    <p:handoutMasterId r:id="rId52"/>
  </p:handoutMasterIdLst>
  <p:sldIdLst>
    <p:sldId id="256" r:id="rId3"/>
    <p:sldId id="1661" r:id="rId4"/>
    <p:sldId id="262" r:id="rId5"/>
    <p:sldId id="1598" r:id="rId6"/>
    <p:sldId id="1654" r:id="rId7"/>
    <p:sldId id="1644" r:id="rId8"/>
    <p:sldId id="1594" r:id="rId9"/>
    <p:sldId id="1445" r:id="rId10"/>
    <p:sldId id="1591" r:id="rId11"/>
    <p:sldId id="1468" r:id="rId12"/>
    <p:sldId id="1586" r:id="rId13"/>
    <p:sldId id="1592" r:id="rId14"/>
    <p:sldId id="1446" r:id="rId15"/>
    <p:sldId id="1656" r:id="rId16"/>
    <p:sldId id="1646" r:id="rId17"/>
    <p:sldId id="1647" r:id="rId18"/>
    <p:sldId id="1648" r:id="rId19"/>
    <p:sldId id="1660" r:id="rId20"/>
    <p:sldId id="258" r:id="rId21"/>
    <p:sldId id="1655" r:id="rId22"/>
    <p:sldId id="1649" r:id="rId23"/>
    <p:sldId id="1653" r:id="rId24"/>
    <p:sldId id="272" r:id="rId25"/>
    <p:sldId id="273" r:id="rId26"/>
    <p:sldId id="1650" r:id="rId27"/>
    <p:sldId id="1651" r:id="rId28"/>
    <p:sldId id="1600" r:id="rId29"/>
    <p:sldId id="1583" r:id="rId30"/>
    <p:sldId id="1393" r:id="rId31"/>
    <p:sldId id="1419" r:id="rId32"/>
    <p:sldId id="1470" r:id="rId33"/>
    <p:sldId id="1584" r:id="rId34"/>
    <p:sldId id="1587" r:id="rId35"/>
    <p:sldId id="1403" r:id="rId36"/>
    <p:sldId id="1405" r:id="rId37"/>
    <p:sldId id="1588" r:id="rId38"/>
    <p:sldId id="1411" r:id="rId39"/>
    <p:sldId id="1456" r:id="rId40"/>
    <p:sldId id="1413" r:id="rId41"/>
    <p:sldId id="1448" r:id="rId42"/>
    <p:sldId id="1457" r:id="rId43"/>
    <p:sldId id="1458" r:id="rId44"/>
    <p:sldId id="1462" r:id="rId45"/>
    <p:sldId id="1414" r:id="rId46"/>
    <p:sldId id="1431" r:id="rId47"/>
    <p:sldId id="1643" r:id="rId48"/>
    <p:sldId id="1642" r:id="rId49"/>
    <p:sldId id="1626" r:id="rId50"/>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BC0873A-7F23-403B-856B-9BB35D496FA1}">
          <p14:sldIdLst>
            <p14:sldId id="256"/>
          </p14:sldIdLst>
        </p14:section>
        <p14:section name="Untitled Section" id="{BAE9E806-8E3F-4B9D-AE06-6FB949C40E24}">
          <p14:sldIdLst>
            <p14:sldId id="1661"/>
            <p14:sldId id="262"/>
            <p14:sldId id="1598"/>
            <p14:sldId id="1654"/>
            <p14:sldId id="1644"/>
            <p14:sldId id="1594"/>
            <p14:sldId id="1445"/>
            <p14:sldId id="1591"/>
            <p14:sldId id="1468"/>
            <p14:sldId id="1586"/>
            <p14:sldId id="1592"/>
            <p14:sldId id="1446"/>
            <p14:sldId id="1656"/>
            <p14:sldId id="1646"/>
            <p14:sldId id="1647"/>
            <p14:sldId id="1648"/>
            <p14:sldId id="1660"/>
            <p14:sldId id="258"/>
            <p14:sldId id="1655"/>
            <p14:sldId id="1649"/>
            <p14:sldId id="1653"/>
            <p14:sldId id="272"/>
            <p14:sldId id="273"/>
            <p14:sldId id="1650"/>
            <p14:sldId id="1651"/>
            <p14:sldId id="1600"/>
            <p14:sldId id="1583"/>
            <p14:sldId id="1393"/>
            <p14:sldId id="1419"/>
            <p14:sldId id="1470"/>
            <p14:sldId id="1584"/>
            <p14:sldId id="1587"/>
            <p14:sldId id="1403"/>
            <p14:sldId id="1405"/>
            <p14:sldId id="1588"/>
            <p14:sldId id="1411"/>
            <p14:sldId id="1456"/>
            <p14:sldId id="1413"/>
            <p14:sldId id="1448"/>
            <p14:sldId id="1457"/>
            <p14:sldId id="1458"/>
            <p14:sldId id="1462"/>
            <p14:sldId id="1414"/>
            <p14:sldId id="1431"/>
            <p14:sldId id="1643"/>
            <p14:sldId id="1642"/>
            <p14:sldId id="162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CE638E3-38E8-7B5B-8847-0818828EE064}" name="Yichun Fan" initials="YF" userId="S::ycfan@mit.edu::08db8dfb-b8c9-4d4c-9ec9-07533594219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A28D"/>
    <a:srgbClr val="E7E7E6"/>
    <a:srgbClr val="0097A7"/>
    <a:srgbClr val="980000"/>
    <a:srgbClr val="47ABD0"/>
    <a:srgbClr val="1B4453"/>
    <a:srgbClr val="4B747B"/>
    <a:srgbClr val="47AA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28385D-88A7-4B86-BCA1-224B3EE5BA9A}" v="19" dt="2023-02-03T18:37:24.744"/>
    <p1510:client id="{6C23E9A5-B661-4FB9-AD96-8861E5D5C84C}" v="26" dt="2023-01-27T16:18:25.702"/>
    <p1510:client id="{863C8170-C18F-4D06-AE03-42792F7BB351}" v="297" dt="2023-02-05T02:00:08.702"/>
    <p1510:client id="{CD3E0221-EA1A-4942-93C4-3CF46BDAE347}" v="544" dt="2023-02-03T16:13:34.2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872" autoAdjust="0"/>
    <p:restoredTop sz="82800" autoAdjust="0"/>
  </p:normalViewPr>
  <p:slideViewPr>
    <p:cSldViewPr snapToGrid="0" snapToObjects="1">
      <p:cViewPr varScale="1">
        <p:scale>
          <a:sx n="57" d="100"/>
          <a:sy n="57" d="100"/>
        </p:scale>
        <p:origin x="1328" y="28"/>
      </p:cViewPr>
      <p:guideLst/>
    </p:cSldViewPr>
  </p:slideViewPr>
  <p:notesTextViewPr>
    <p:cViewPr>
      <p:scale>
        <a:sx n="340" d="100"/>
        <a:sy n="340" d="100"/>
      </p:scale>
      <p:origin x="0" y="0"/>
    </p:cViewPr>
  </p:notesTextViewPr>
  <p:notesViewPr>
    <p:cSldViewPr snapToGrid="0" snapToObjects="1">
      <p:cViewPr varScale="1">
        <p:scale>
          <a:sx n="120" d="100"/>
          <a:sy n="120" d="100"/>
        </p:scale>
        <p:origin x="1264"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FEA049-1E97-B84C-B228-2669A3F48433}" type="doc">
      <dgm:prSet loTypeId="urn:microsoft.com/office/officeart/2005/8/layout/arrow4" loCatId="" qsTypeId="urn:microsoft.com/office/officeart/2005/8/quickstyle/simple1" qsCatId="simple" csTypeId="urn:microsoft.com/office/officeart/2005/8/colors/accent2_2" csCatId="accent2" phldr="1"/>
      <dgm:spPr/>
      <dgm:t>
        <a:bodyPr/>
        <a:lstStyle/>
        <a:p>
          <a:endParaRPr lang="en-US"/>
        </a:p>
      </dgm:t>
    </dgm:pt>
    <dgm:pt modelId="{D8DBF162-6B10-5249-8B4B-34F91D1D9432}">
      <dgm:prSet phldrT="[Text]"/>
      <dgm:spPr/>
      <dgm:t>
        <a:bodyPr/>
        <a:lstStyle/>
        <a:p>
          <a:r>
            <a:rPr lang="en-US" altLang="zh-CN" b="1" i="0" dirty="0">
              <a:latin typeface="Baskerville" panose="02020502070401020303" pitchFamily="18" charset="0"/>
              <a:ea typeface="Baskerville" panose="02020502070401020303" pitchFamily="18" charset="0"/>
            </a:rPr>
            <a:t>Favorable</a:t>
          </a:r>
          <a:r>
            <a:rPr lang="zh-CN" altLang="en-US" b="1" i="0" dirty="0">
              <a:latin typeface="Baskerville" panose="02020502070401020303" pitchFamily="18" charset="0"/>
              <a:ea typeface="Baskerville" panose="02020502070401020303" pitchFamily="18" charset="0"/>
            </a:rPr>
            <a:t> </a:t>
          </a:r>
          <a:r>
            <a:rPr lang="en-US" altLang="zh-CN" b="1" i="0" dirty="0">
              <a:latin typeface="Baskerville" panose="02020502070401020303" pitchFamily="18" charset="0"/>
              <a:ea typeface="Baskerville" panose="02020502070401020303" pitchFamily="18" charset="0"/>
            </a:rPr>
            <a:t>conditions</a:t>
          </a:r>
          <a:r>
            <a:rPr lang="zh-CN" altLang="en-US" b="1" i="0" dirty="0">
              <a:latin typeface="Baskerville" panose="02020502070401020303" pitchFamily="18" charset="0"/>
              <a:ea typeface="Baskerville" panose="02020502070401020303" pitchFamily="18" charset="0"/>
            </a:rPr>
            <a:t> </a:t>
          </a:r>
          <a:r>
            <a:rPr lang="en-US" altLang="zh-CN" b="1" i="0" dirty="0">
              <a:latin typeface="Baskerville" panose="02020502070401020303" pitchFamily="18" charset="0"/>
              <a:ea typeface="Baskerville" panose="02020502070401020303" pitchFamily="18" charset="0"/>
            </a:rPr>
            <a:t>for</a:t>
          </a:r>
          <a:r>
            <a:rPr lang="zh-CN" altLang="en-US" b="1" i="0" dirty="0">
              <a:latin typeface="Baskerville" panose="02020502070401020303" pitchFamily="18" charset="0"/>
              <a:ea typeface="Baskerville" panose="02020502070401020303" pitchFamily="18" charset="0"/>
            </a:rPr>
            <a:t> </a:t>
          </a:r>
          <a:r>
            <a:rPr lang="en-US" b="1" i="0" dirty="0">
              <a:latin typeface="Baskerville" panose="02020502070401020303" pitchFamily="18" charset="0"/>
              <a:ea typeface="Baskerville" panose="02020502070401020303" pitchFamily="18" charset="0"/>
            </a:rPr>
            <a:t>heat</a:t>
          </a:r>
          <a:r>
            <a:rPr lang="en-US" b="0" i="0" dirty="0">
              <a:latin typeface="Baskerville" panose="02020502070401020303" pitchFamily="18" charset="0"/>
              <a:ea typeface="Baskerville" panose="02020502070401020303" pitchFamily="18" charset="0"/>
            </a:rPr>
            <a:t> </a:t>
          </a:r>
          <a:r>
            <a:rPr lang="en-US" b="1" i="0" dirty="0">
              <a:latin typeface="Baskerville" panose="02020502070401020303" pitchFamily="18" charset="0"/>
              <a:ea typeface="Baskerville" panose="02020502070401020303" pitchFamily="18" charset="0"/>
            </a:rPr>
            <a:t>pumps</a:t>
          </a:r>
        </a:p>
      </dgm:t>
    </dgm:pt>
    <dgm:pt modelId="{0481970F-A1C9-3C47-9D91-B57435E00C53}" type="parTrans" cxnId="{973ACC1A-6EA8-0E4E-992C-C17C005A6FA8}">
      <dgm:prSet/>
      <dgm:spPr/>
      <dgm:t>
        <a:bodyPr/>
        <a:lstStyle/>
        <a:p>
          <a:endParaRPr lang="en-US" b="0" i="0">
            <a:latin typeface="Baskerville" panose="02020502070401020303" pitchFamily="18" charset="0"/>
            <a:ea typeface="Baskerville" panose="02020502070401020303" pitchFamily="18" charset="0"/>
          </a:endParaRPr>
        </a:p>
      </dgm:t>
    </dgm:pt>
    <dgm:pt modelId="{03D86D60-13DA-1D4F-9201-F1C5B580DA57}" type="sibTrans" cxnId="{973ACC1A-6EA8-0E4E-992C-C17C005A6FA8}">
      <dgm:prSet/>
      <dgm:spPr/>
      <dgm:t>
        <a:bodyPr/>
        <a:lstStyle/>
        <a:p>
          <a:endParaRPr lang="en-US" b="0" i="0">
            <a:latin typeface="Baskerville" panose="02020502070401020303" pitchFamily="18" charset="0"/>
            <a:ea typeface="Baskerville" panose="02020502070401020303" pitchFamily="18" charset="0"/>
          </a:endParaRPr>
        </a:p>
      </dgm:t>
    </dgm:pt>
    <dgm:pt modelId="{6EF0CAEF-E69E-054D-9588-2C1BDC1F9117}">
      <dgm:prSet phldrT="[Text]"/>
      <dgm:spPr/>
      <dgm:t>
        <a:bodyPr/>
        <a:lstStyle/>
        <a:p>
          <a:r>
            <a:rPr lang="en-US" b="0" i="0" dirty="0">
              <a:latin typeface="Baskerville" panose="02020502070401020303" pitchFamily="18" charset="0"/>
              <a:ea typeface="Baskerville" panose="02020502070401020303" pitchFamily="18" charset="0"/>
            </a:rPr>
            <a:t>Technological improvement</a:t>
          </a:r>
        </a:p>
      </dgm:t>
    </dgm:pt>
    <dgm:pt modelId="{4DFC28F1-9930-8140-BC83-4FFB807495DE}" type="parTrans" cxnId="{AC2D1771-5E89-9D46-8C64-E6C366B69AB5}">
      <dgm:prSet/>
      <dgm:spPr/>
      <dgm:t>
        <a:bodyPr/>
        <a:lstStyle/>
        <a:p>
          <a:endParaRPr lang="en-US" b="0" i="0">
            <a:latin typeface="Baskerville" panose="02020502070401020303" pitchFamily="18" charset="0"/>
            <a:ea typeface="Baskerville" panose="02020502070401020303" pitchFamily="18" charset="0"/>
          </a:endParaRPr>
        </a:p>
      </dgm:t>
    </dgm:pt>
    <dgm:pt modelId="{DF510E18-4E35-254C-9261-A854D4353931}" type="sibTrans" cxnId="{AC2D1771-5E89-9D46-8C64-E6C366B69AB5}">
      <dgm:prSet/>
      <dgm:spPr/>
      <dgm:t>
        <a:bodyPr/>
        <a:lstStyle/>
        <a:p>
          <a:endParaRPr lang="en-US" b="0" i="0">
            <a:latin typeface="Baskerville" panose="02020502070401020303" pitchFamily="18" charset="0"/>
            <a:ea typeface="Baskerville" panose="02020502070401020303" pitchFamily="18" charset="0"/>
          </a:endParaRPr>
        </a:p>
      </dgm:t>
    </dgm:pt>
    <dgm:pt modelId="{D66F095B-D713-F14D-BC5B-078D25AC69C1}">
      <dgm:prSet phldrT="[Text]"/>
      <dgm:spPr/>
      <dgm:t>
        <a:bodyPr/>
        <a:lstStyle/>
        <a:p>
          <a:r>
            <a:rPr lang="en-US" altLang="zh-CN" b="1" i="0" dirty="0">
              <a:latin typeface="Baskerville" panose="02020502070401020303" pitchFamily="18" charset="0"/>
              <a:ea typeface="Baskerville" panose="02020502070401020303" pitchFamily="18" charset="0"/>
            </a:rPr>
            <a:t>Unfavorable</a:t>
          </a:r>
          <a:r>
            <a:rPr lang="zh-CN" altLang="en-US" b="1" i="0" dirty="0">
              <a:latin typeface="Baskerville" panose="02020502070401020303" pitchFamily="18" charset="0"/>
              <a:ea typeface="Baskerville" panose="02020502070401020303" pitchFamily="18" charset="0"/>
            </a:rPr>
            <a:t> </a:t>
          </a:r>
          <a:r>
            <a:rPr lang="en-US" altLang="zh-CN" b="1" i="0" dirty="0">
              <a:latin typeface="Baskerville" panose="02020502070401020303" pitchFamily="18" charset="0"/>
              <a:ea typeface="Baskerville" panose="02020502070401020303" pitchFamily="18" charset="0"/>
            </a:rPr>
            <a:t>conditions</a:t>
          </a:r>
          <a:r>
            <a:rPr lang="zh-CN" altLang="en-US" b="1" i="0" dirty="0">
              <a:latin typeface="Baskerville" panose="02020502070401020303" pitchFamily="18" charset="0"/>
              <a:ea typeface="Baskerville" panose="02020502070401020303" pitchFamily="18" charset="0"/>
            </a:rPr>
            <a:t> </a:t>
          </a:r>
          <a:r>
            <a:rPr lang="en-US" altLang="zh-CN" b="1" i="0" dirty="0">
              <a:latin typeface="Baskerville" panose="02020502070401020303" pitchFamily="18" charset="0"/>
              <a:ea typeface="Baskerville" panose="02020502070401020303" pitchFamily="18" charset="0"/>
            </a:rPr>
            <a:t>for</a:t>
          </a:r>
          <a:r>
            <a:rPr lang="en-US" b="0" i="0" dirty="0">
              <a:latin typeface="Baskerville" panose="02020502070401020303" pitchFamily="18" charset="0"/>
              <a:ea typeface="Baskerville" panose="02020502070401020303" pitchFamily="18" charset="0"/>
            </a:rPr>
            <a:t> </a:t>
          </a:r>
          <a:r>
            <a:rPr lang="en-US" b="1" i="0" dirty="0">
              <a:latin typeface="Baskerville" panose="02020502070401020303" pitchFamily="18" charset="0"/>
              <a:ea typeface="Baskerville" panose="02020502070401020303" pitchFamily="18" charset="0"/>
            </a:rPr>
            <a:t>heat</a:t>
          </a:r>
          <a:r>
            <a:rPr lang="en-US" b="0" i="0" dirty="0">
              <a:latin typeface="Baskerville" panose="02020502070401020303" pitchFamily="18" charset="0"/>
              <a:ea typeface="Baskerville" panose="02020502070401020303" pitchFamily="18" charset="0"/>
            </a:rPr>
            <a:t> </a:t>
          </a:r>
          <a:r>
            <a:rPr lang="en-US" b="1" i="0" dirty="0">
              <a:latin typeface="Baskerville" panose="02020502070401020303" pitchFamily="18" charset="0"/>
              <a:ea typeface="Baskerville" panose="02020502070401020303" pitchFamily="18" charset="0"/>
            </a:rPr>
            <a:t>pumps</a:t>
          </a:r>
        </a:p>
      </dgm:t>
    </dgm:pt>
    <dgm:pt modelId="{7AEA7A9D-535C-F74B-AA64-E226F0AA771C}" type="parTrans" cxnId="{92275A07-4D56-1E44-8829-757CFD21D20D}">
      <dgm:prSet/>
      <dgm:spPr/>
      <dgm:t>
        <a:bodyPr/>
        <a:lstStyle/>
        <a:p>
          <a:endParaRPr lang="en-US" b="0" i="0">
            <a:latin typeface="Baskerville" panose="02020502070401020303" pitchFamily="18" charset="0"/>
            <a:ea typeface="Baskerville" panose="02020502070401020303" pitchFamily="18" charset="0"/>
          </a:endParaRPr>
        </a:p>
      </dgm:t>
    </dgm:pt>
    <dgm:pt modelId="{E861B7A3-746F-9D4A-98CE-F83AF74D63B1}" type="sibTrans" cxnId="{92275A07-4D56-1E44-8829-757CFD21D20D}">
      <dgm:prSet/>
      <dgm:spPr/>
      <dgm:t>
        <a:bodyPr/>
        <a:lstStyle/>
        <a:p>
          <a:endParaRPr lang="en-US" b="0" i="0">
            <a:latin typeface="Baskerville" panose="02020502070401020303" pitchFamily="18" charset="0"/>
            <a:ea typeface="Baskerville" panose="02020502070401020303" pitchFamily="18" charset="0"/>
          </a:endParaRPr>
        </a:p>
      </dgm:t>
    </dgm:pt>
    <dgm:pt modelId="{2DBB7B34-7FF2-1643-90B6-36336FC75E01}">
      <dgm:prSet phldrT="[Text]"/>
      <dgm:spPr/>
      <dgm:t>
        <a:bodyPr/>
        <a:lstStyle/>
        <a:p>
          <a:r>
            <a:rPr lang="en-US" b="0" i="0" dirty="0">
              <a:latin typeface="Baskerville" panose="02020502070401020303" pitchFamily="18" charset="0"/>
              <a:ea typeface="Baskerville" panose="02020502070401020303" pitchFamily="18" charset="0"/>
            </a:rPr>
            <a:t>Cold climate / high heating loads</a:t>
          </a:r>
        </a:p>
      </dgm:t>
    </dgm:pt>
    <dgm:pt modelId="{B9986029-A4DA-8C45-9F4D-D5AE40F32980}" type="parTrans" cxnId="{473B2C07-0D77-7E44-8320-0A00478D252F}">
      <dgm:prSet/>
      <dgm:spPr/>
      <dgm:t>
        <a:bodyPr/>
        <a:lstStyle/>
        <a:p>
          <a:endParaRPr lang="en-US" b="0" i="0">
            <a:latin typeface="Baskerville" panose="02020502070401020303" pitchFamily="18" charset="0"/>
            <a:ea typeface="Baskerville" panose="02020502070401020303" pitchFamily="18" charset="0"/>
          </a:endParaRPr>
        </a:p>
      </dgm:t>
    </dgm:pt>
    <dgm:pt modelId="{B1087DB0-FE07-4E46-9DD3-60FCF72FDAB7}" type="sibTrans" cxnId="{473B2C07-0D77-7E44-8320-0A00478D252F}">
      <dgm:prSet/>
      <dgm:spPr/>
      <dgm:t>
        <a:bodyPr/>
        <a:lstStyle/>
        <a:p>
          <a:endParaRPr lang="en-US" b="0" i="0">
            <a:latin typeface="Baskerville" panose="02020502070401020303" pitchFamily="18" charset="0"/>
            <a:ea typeface="Baskerville" panose="02020502070401020303" pitchFamily="18" charset="0"/>
          </a:endParaRPr>
        </a:p>
      </dgm:t>
    </dgm:pt>
    <dgm:pt modelId="{B6A157C0-F2A0-1341-BEC4-1AD9FF6896B6}">
      <dgm:prSet phldrT="[Text]"/>
      <dgm:spPr/>
      <dgm:t>
        <a:bodyPr/>
        <a:lstStyle/>
        <a:p>
          <a:r>
            <a:rPr lang="en-US" b="0" i="0" dirty="0">
              <a:latin typeface="Baskerville" panose="02020502070401020303" pitchFamily="18" charset="0"/>
              <a:ea typeface="Baskerville" panose="02020502070401020303" pitchFamily="18" charset="0"/>
            </a:rPr>
            <a:t>High equipment / labor costs</a:t>
          </a:r>
        </a:p>
      </dgm:t>
    </dgm:pt>
    <dgm:pt modelId="{F3BF54FA-99CD-0741-8CEC-4BE7983546E2}" type="parTrans" cxnId="{9A0C2023-02D1-3E46-84F1-34538C918FE8}">
      <dgm:prSet/>
      <dgm:spPr/>
      <dgm:t>
        <a:bodyPr/>
        <a:lstStyle/>
        <a:p>
          <a:endParaRPr lang="en-US"/>
        </a:p>
      </dgm:t>
    </dgm:pt>
    <dgm:pt modelId="{4FDDD756-894C-A140-8BB1-191216F8AE76}" type="sibTrans" cxnId="{9A0C2023-02D1-3E46-84F1-34538C918FE8}">
      <dgm:prSet/>
      <dgm:spPr/>
      <dgm:t>
        <a:bodyPr/>
        <a:lstStyle/>
        <a:p>
          <a:endParaRPr lang="en-US"/>
        </a:p>
      </dgm:t>
    </dgm:pt>
    <dgm:pt modelId="{2259F766-4C2B-D940-8CB9-87761442C73A}">
      <dgm:prSet phldrT="[Text]"/>
      <dgm:spPr/>
      <dgm:t>
        <a:bodyPr/>
        <a:lstStyle/>
        <a:p>
          <a:r>
            <a:rPr lang="en-US" b="0" i="0" dirty="0">
              <a:latin typeface="Baskerville" panose="02020502070401020303" pitchFamily="18" charset="0"/>
              <a:ea typeface="Baskerville" panose="02020502070401020303" pitchFamily="18" charset="0"/>
            </a:rPr>
            <a:t>High electricity prices</a:t>
          </a:r>
        </a:p>
      </dgm:t>
    </dgm:pt>
    <dgm:pt modelId="{6CEB655E-9D02-7C48-BFF0-4ED553F6048E}" type="parTrans" cxnId="{595719AB-379D-0D4D-92BB-5D369806AF39}">
      <dgm:prSet/>
      <dgm:spPr/>
      <dgm:t>
        <a:bodyPr/>
        <a:lstStyle/>
        <a:p>
          <a:endParaRPr lang="en-US"/>
        </a:p>
      </dgm:t>
    </dgm:pt>
    <dgm:pt modelId="{B054BC29-A28E-754B-A21A-AC81348F2594}" type="sibTrans" cxnId="{595719AB-379D-0D4D-92BB-5D369806AF39}">
      <dgm:prSet/>
      <dgm:spPr/>
      <dgm:t>
        <a:bodyPr/>
        <a:lstStyle/>
        <a:p>
          <a:endParaRPr lang="en-US"/>
        </a:p>
      </dgm:t>
    </dgm:pt>
    <dgm:pt modelId="{461C426D-C964-174A-AE5C-4584328C1753}">
      <dgm:prSet phldrT="[Text]"/>
      <dgm:spPr/>
      <dgm:t>
        <a:bodyPr/>
        <a:lstStyle/>
        <a:p>
          <a:r>
            <a:rPr lang="en-US" b="0" i="0" dirty="0">
              <a:latin typeface="Baskerville" panose="02020502070401020303" pitchFamily="18" charset="0"/>
              <a:ea typeface="Baskerville" panose="02020502070401020303" pitchFamily="18" charset="0"/>
            </a:rPr>
            <a:t>Low natural gas prices</a:t>
          </a:r>
        </a:p>
      </dgm:t>
    </dgm:pt>
    <dgm:pt modelId="{DFFEADA5-0276-A349-B007-AC3D649902A8}" type="parTrans" cxnId="{1101F2C2-05F9-1448-ADF7-A894F29CE0BE}">
      <dgm:prSet/>
      <dgm:spPr/>
      <dgm:t>
        <a:bodyPr/>
        <a:lstStyle/>
        <a:p>
          <a:endParaRPr lang="en-US"/>
        </a:p>
      </dgm:t>
    </dgm:pt>
    <dgm:pt modelId="{472C3D45-3DE5-2043-B65F-7B1CF93453D4}" type="sibTrans" cxnId="{1101F2C2-05F9-1448-ADF7-A894F29CE0BE}">
      <dgm:prSet/>
      <dgm:spPr/>
      <dgm:t>
        <a:bodyPr/>
        <a:lstStyle/>
        <a:p>
          <a:endParaRPr lang="en-US"/>
        </a:p>
      </dgm:t>
    </dgm:pt>
    <dgm:pt modelId="{864DF1DF-CCBF-FE41-A96B-A8149B16D7A1}">
      <dgm:prSet phldrT="[Text]"/>
      <dgm:spPr/>
      <dgm:t>
        <a:bodyPr/>
        <a:lstStyle/>
        <a:p>
          <a:r>
            <a:rPr lang="en-US" b="0" i="0" dirty="0">
              <a:latin typeface="Baskerville" panose="02020502070401020303" pitchFamily="18" charset="0"/>
              <a:ea typeface="Baskerville" panose="02020502070401020303" pitchFamily="18" charset="0"/>
            </a:rPr>
            <a:t>Utility / govt subsidies</a:t>
          </a:r>
        </a:p>
      </dgm:t>
    </dgm:pt>
    <dgm:pt modelId="{CFF00DD4-684E-2A45-AA7D-6C04394AF751}" type="parTrans" cxnId="{0A0CC4B5-AFAA-5149-90CA-E155063152E8}">
      <dgm:prSet/>
      <dgm:spPr/>
      <dgm:t>
        <a:bodyPr/>
        <a:lstStyle/>
        <a:p>
          <a:endParaRPr lang="en-US"/>
        </a:p>
      </dgm:t>
    </dgm:pt>
    <dgm:pt modelId="{AED742B7-7675-124B-B879-B622EEE60FA9}" type="sibTrans" cxnId="{0A0CC4B5-AFAA-5149-90CA-E155063152E8}">
      <dgm:prSet/>
      <dgm:spPr/>
      <dgm:t>
        <a:bodyPr/>
        <a:lstStyle/>
        <a:p>
          <a:endParaRPr lang="en-US"/>
        </a:p>
      </dgm:t>
    </dgm:pt>
    <dgm:pt modelId="{BEE79B40-1A6C-B848-A59E-03E021170E63}">
      <dgm:prSet phldrT="[Text]"/>
      <dgm:spPr/>
      <dgm:t>
        <a:bodyPr/>
        <a:lstStyle/>
        <a:p>
          <a:r>
            <a:rPr lang="en-US" b="0" i="0" dirty="0">
              <a:latin typeface="Baskerville" panose="02020502070401020303" pitchFamily="18" charset="0"/>
              <a:ea typeface="Baskerville" panose="02020502070401020303" pitchFamily="18" charset="0"/>
            </a:rPr>
            <a:t>Building envelope improvements</a:t>
          </a:r>
        </a:p>
      </dgm:t>
    </dgm:pt>
    <dgm:pt modelId="{8E5EF9E5-E0E8-E248-B1B4-4922B7667825}" type="parTrans" cxnId="{47884E53-C3E8-BE44-A73B-9E2503BEE341}">
      <dgm:prSet/>
      <dgm:spPr/>
      <dgm:t>
        <a:bodyPr/>
        <a:lstStyle/>
        <a:p>
          <a:endParaRPr lang="en-US"/>
        </a:p>
      </dgm:t>
    </dgm:pt>
    <dgm:pt modelId="{2B67948A-C73D-9E49-909B-684C130A62F1}" type="sibTrans" cxnId="{47884E53-C3E8-BE44-A73B-9E2503BEE341}">
      <dgm:prSet/>
      <dgm:spPr/>
      <dgm:t>
        <a:bodyPr/>
        <a:lstStyle/>
        <a:p>
          <a:endParaRPr lang="en-US"/>
        </a:p>
      </dgm:t>
    </dgm:pt>
    <dgm:pt modelId="{1FBC88D7-9636-414B-AE8B-88A1ED631E43}">
      <dgm:prSet phldrT="[Text]"/>
      <dgm:spPr/>
      <dgm:t>
        <a:bodyPr/>
        <a:lstStyle/>
        <a:p>
          <a:r>
            <a:rPr lang="en-US" b="0" i="0" dirty="0">
              <a:latin typeface="Baskerville" panose="02020502070401020303" pitchFamily="18" charset="0"/>
              <a:ea typeface="Baskerville" panose="02020502070401020303" pitchFamily="18" charset="0"/>
            </a:rPr>
            <a:t>Tax credits / exemptions</a:t>
          </a:r>
          <a:endParaRPr lang="en-US" dirty="0"/>
        </a:p>
      </dgm:t>
    </dgm:pt>
    <dgm:pt modelId="{E87F47E7-E5FE-724C-8BC3-9286C7A527D3}" type="parTrans" cxnId="{A15718F2-B7C7-BE4F-BD86-0D9A282F3A4D}">
      <dgm:prSet/>
      <dgm:spPr/>
      <dgm:t>
        <a:bodyPr/>
        <a:lstStyle/>
        <a:p>
          <a:endParaRPr lang="en-US"/>
        </a:p>
      </dgm:t>
    </dgm:pt>
    <dgm:pt modelId="{3720F748-17D8-B846-B68E-E7284F39C863}" type="sibTrans" cxnId="{A15718F2-B7C7-BE4F-BD86-0D9A282F3A4D}">
      <dgm:prSet/>
      <dgm:spPr/>
      <dgm:t>
        <a:bodyPr/>
        <a:lstStyle/>
        <a:p>
          <a:endParaRPr lang="en-US"/>
        </a:p>
      </dgm:t>
    </dgm:pt>
    <dgm:pt modelId="{8C5F8CD5-C64A-AA4D-8C40-48E2C766A967}" type="pres">
      <dgm:prSet presAssocID="{61FEA049-1E97-B84C-B228-2669A3F48433}" presName="compositeShape" presStyleCnt="0">
        <dgm:presLayoutVars>
          <dgm:chMax val="2"/>
          <dgm:dir/>
          <dgm:resizeHandles val="exact"/>
        </dgm:presLayoutVars>
      </dgm:prSet>
      <dgm:spPr/>
      <dgm:t>
        <a:bodyPr/>
        <a:lstStyle/>
        <a:p>
          <a:endParaRPr lang="en-US"/>
        </a:p>
      </dgm:t>
    </dgm:pt>
    <dgm:pt modelId="{781A2CFC-ADA4-3543-853F-83EA03EE73BE}" type="pres">
      <dgm:prSet presAssocID="{D8DBF162-6B10-5249-8B4B-34F91D1D9432}" presName="upArrow" presStyleLbl="node1" presStyleIdx="0" presStyleCnt="2" custScaleX="31472" custScaleY="68860"/>
      <dgm:spPr>
        <a:solidFill>
          <a:srgbClr val="00B050"/>
        </a:solidFill>
      </dgm:spPr>
    </dgm:pt>
    <dgm:pt modelId="{802BF645-5D1D-9646-BD5E-D97D86C61D21}" type="pres">
      <dgm:prSet presAssocID="{D8DBF162-6B10-5249-8B4B-34F91D1D9432}" presName="upArrowText" presStyleLbl="revTx" presStyleIdx="0" presStyleCnt="2" custScaleX="126425">
        <dgm:presLayoutVars>
          <dgm:chMax val="0"/>
          <dgm:bulletEnabled val="1"/>
        </dgm:presLayoutVars>
      </dgm:prSet>
      <dgm:spPr/>
      <dgm:t>
        <a:bodyPr/>
        <a:lstStyle/>
        <a:p>
          <a:endParaRPr lang="en-US"/>
        </a:p>
      </dgm:t>
    </dgm:pt>
    <dgm:pt modelId="{ABB072E9-BC70-5444-8F96-7B482C147BEC}" type="pres">
      <dgm:prSet presAssocID="{D66F095B-D713-F14D-BC5B-078D25AC69C1}" presName="downArrow" presStyleLbl="node1" presStyleIdx="1" presStyleCnt="2" custScaleX="29994" custScaleY="62981" custLinFactNeighborX="975" custLinFactNeighborY="-4286"/>
      <dgm:spPr>
        <a:solidFill>
          <a:srgbClr val="C00000"/>
        </a:solidFill>
      </dgm:spPr>
    </dgm:pt>
    <dgm:pt modelId="{CE5F3C87-A417-BC4E-A869-D43D1B20E3E6}" type="pres">
      <dgm:prSet presAssocID="{D66F095B-D713-F14D-BC5B-078D25AC69C1}" presName="downArrowText" presStyleLbl="revTx" presStyleIdx="1" presStyleCnt="2" custScaleX="116336">
        <dgm:presLayoutVars>
          <dgm:chMax val="0"/>
          <dgm:bulletEnabled val="1"/>
        </dgm:presLayoutVars>
      </dgm:prSet>
      <dgm:spPr/>
      <dgm:t>
        <a:bodyPr/>
        <a:lstStyle/>
        <a:p>
          <a:endParaRPr lang="en-US"/>
        </a:p>
      </dgm:t>
    </dgm:pt>
  </dgm:ptLst>
  <dgm:cxnLst>
    <dgm:cxn modelId="{AABE3CCD-719A-9743-8445-B4B3E61B6EA2}" type="presOf" srcId="{D66F095B-D713-F14D-BC5B-078D25AC69C1}" destId="{CE5F3C87-A417-BC4E-A869-D43D1B20E3E6}" srcOrd="0" destOrd="0" presId="urn:microsoft.com/office/officeart/2005/8/layout/arrow4"/>
    <dgm:cxn modelId="{EAC94A0E-A40C-5742-9409-F76ACF0064E7}" type="presOf" srcId="{1FBC88D7-9636-414B-AE8B-88A1ED631E43}" destId="{802BF645-5D1D-9646-BD5E-D97D86C61D21}" srcOrd="0" destOrd="4" presId="urn:microsoft.com/office/officeart/2005/8/layout/arrow4"/>
    <dgm:cxn modelId="{F3FD605E-356A-5F44-BBD8-16404B5A46A7}" type="presOf" srcId="{D8DBF162-6B10-5249-8B4B-34F91D1D9432}" destId="{802BF645-5D1D-9646-BD5E-D97D86C61D21}" srcOrd="0" destOrd="0" presId="urn:microsoft.com/office/officeart/2005/8/layout/arrow4"/>
    <dgm:cxn modelId="{78E693A6-27DD-3E41-A515-1E6F91EA14B5}" type="presOf" srcId="{6EF0CAEF-E69E-054D-9588-2C1BDC1F9117}" destId="{802BF645-5D1D-9646-BD5E-D97D86C61D21}" srcOrd="0" destOrd="1" presId="urn:microsoft.com/office/officeart/2005/8/layout/arrow4"/>
    <dgm:cxn modelId="{1101F2C2-05F9-1448-ADF7-A894F29CE0BE}" srcId="{D66F095B-D713-F14D-BC5B-078D25AC69C1}" destId="{461C426D-C964-174A-AE5C-4584328C1753}" srcOrd="3" destOrd="0" parTransId="{DFFEADA5-0276-A349-B007-AC3D649902A8}" sibTransId="{472C3D45-3DE5-2043-B65F-7B1CF93453D4}"/>
    <dgm:cxn modelId="{AB611D0F-F81E-6C45-A1A0-662DABA71434}" type="presOf" srcId="{461C426D-C964-174A-AE5C-4584328C1753}" destId="{CE5F3C87-A417-BC4E-A869-D43D1B20E3E6}" srcOrd="0" destOrd="4" presId="urn:microsoft.com/office/officeart/2005/8/layout/arrow4"/>
    <dgm:cxn modelId="{07EC492A-6FEF-B642-B1E7-B58E9C7C294E}" type="presOf" srcId="{B6A157C0-F2A0-1341-BEC4-1AD9FF6896B6}" destId="{CE5F3C87-A417-BC4E-A869-D43D1B20E3E6}" srcOrd="0" destOrd="2" presId="urn:microsoft.com/office/officeart/2005/8/layout/arrow4"/>
    <dgm:cxn modelId="{5011714E-797B-1745-AC48-0411139CCA95}" type="presOf" srcId="{2259F766-4C2B-D940-8CB9-87761442C73A}" destId="{CE5F3C87-A417-BC4E-A869-D43D1B20E3E6}" srcOrd="0" destOrd="3" presId="urn:microsoft.com/office/officeart/2005/8/layout/arrow4"/>
    <dgm:cxn modelId="{0A0CC4B5-AFAA-5149-90CA-E155063152E8}" srcId="{D8DBF162-6B10-5249-8B4B-34F91D1D9432}" destId="{864DF1DF-CCBF-FE41-A96B-A8149B16D7A1}" srcOrd="1" destOrd="0" parTransId="{CFF00DD4-684E-2A45-AA7D-6C04394AF751}" sibTransId="{AED742B7-7675-124B-B879-B622EEE60FA9}"/>
    <dgm:cxn modelId="{595719AB-379D-0D4D-92BB-5D369806AF39}" srcId="{D66F095B-D713-F14D-BC5B-078D25AC69C1}" destId="{2259F766-4C2B-D940-8CB9-87761442C73A}" srcOrd="2" destOrd="0" parTransId="{6CEB655E-9D02-7C48-BFF0-4ED553F6048E}" sibTransId="{B054BC29-A28E-754B-A21A-AC81348F2594}"/>
    <dgm:cxn modelId="{202DC0AF-5C01-0842-B173-01B16AB4B6A5}" type="presOf" srcId="{BEE79B40-1A6C-B848-A59E-03E021170E63}" destId="{802BF645-5D1D-9646-BD5E-D97D86C61D21}" srcOrd="0" destOrd="3" presId="urn:microsoft.com/office/officeart/2005/8/layout/arrow4"/>
    <dgm:cxn modelId="{473B2C07-0D77-7E44-8320-0A00478D252F}" srcId="{D66F095B-D713-F14D-BC5B-078D25AC69C1}" destId="{2DBB7B34-7FF2-1643-90B6-36336FC75E01}" srcOrd="0" destOrd="0" parTransId="{B9986029-A4DA-8C45-9F4D-D5AE40F32980}" sibTransId="{B1087DB0-FE07-4E46-9DD3-60FCF72FDAB7}"/>
    <dgm:cxn modelId="{973ACC1A-6EA8-0E4E-992C-C17C005A6FA8}" srcId="{61FEA049-1E97-B84C-B228-2669A3F48433}" destId="{D8DBF162-6B10-5249-8B4B-34F91D1D9432}" srcOrd="0" destOrd="0" parTransId="{0481970F-A1C9-3C47-9D91-B57435E00C53}" sibTransId="{03D86D60-13DA-1D4F-9201-F1C5B580DA57}"/>
    <dgm:cxn modelId="{92275A07-4D56-1E44-8829-757CFD21D20D}" srcId="{61FEA049-1E97-B84C-B228-2669A3F48433}" destId="{D66F095B-D713-F14D-BC5B-078D25AC69C1}" srcOrd="1" destOrd="0" parTransId="{7AEA7A9D-535C-F74B-AA64-E226F0AA771C}" sibTransId="{E861B7A3-746F-9D4A-98CE-F83AF74D63B1}"/>
    <dgm:cxn modelId="{7ED919AA-70A6-6B41-95D3-53E1E41DF3F7}" type="presOf" srcId="{2DBB7B34-7FF2-1643-90B6-36336FC75E01}" destId="{CE5F3C87-A417-BC4E-A869-D43D1B20E3E6}" srcOrd="0" destOrd="1" presId="urn:microsoft.com/office/officeart/2005/8/layout/arrow4"/>
    <dgm:cxn modelId="{A15718F2-B7C7-BE4F-BD86-0D9A282F3A4D}" srcId="{D8DBF162-6B10-5249-8B4B-34F91D1D9432}" destId="{1FBC88D7-9636-414B-AE8B-88A1ED631E43}" srcOrd="3" destOrd="0" parTransId="{E87F47E7-E5FE-724C-8BC3-9286C7A527D3}" sibTransId="{3720F748-17D8-B846-B68E-E7284F39C863}"/>
    <dgm:cxn modelId="{AC2D1771-5E89-9D46-8C64-E6C366B69AB5}" srcId="{D8DBF162-6B10-5249-8B4B-34F91D1D9432}" destId="{6EF0CAEF-E69E-054D-9588-2C1BDC1F9117}" srcOrd="0" destOrd="0" parTransId="{4DFC28F1-9930-8140-BC83-4FFB807495DE}" sibTransId="{DF510E18-4E35-254C-9261-A854D4353931}"/>
    <dgm:cxn modelId="{47884E53-C3E8-BE44-A73B-9E2503BEE341}" srcId="{D8DBF162-6B10-5249-8B4B-34F91D1D9432}" destId="{BEE79B40-1A6C-B848-A59E-03E021170E63}" srcOrd="2" destOrd="0" parTransId="{8E5EF9E5-E0E8-E248-B1B4-4922B7667825}" sibTransId="{2B67948A-C73D-9E49-909B-684C130A62F1}"/>
    <dgm:cxn modelId="{9A0C2023-02D1-3E46-84F1-34538C918FE8}" srcId="{D66F095B-D713-F14D-BC5B-078D25AC69C1}" destId="{B6A157C0-F2A0-1341-BEC4-1AD9FF6896B6}" srcOrd="1" destOrd="0" parTransId="{F3BF54FA-99CD-0741-8CEC-4BE7983546E2}" sibTransId="{4FDDD756-894C-A140-8BB1-191216F8AE76}"/>
    <dgm:cxn modelId="{0922EDE6-E7D6-B942-89B7-49CDE9737F6D}" type="presOf" srcId="{61FEA049-1E97-B84C-B228-2669A3F48433}" destId="{8C5F8CD5-C64A-AA4D-8C40-48E2C766A967}" srcOrd="0" destOrd="0" presId="urn:microsoft.com/office/officeart/2005/8/layout/arrow4"/>
    <dgm:cxn modelId="{BD5655AE-ED68-B34F-9014-3FACECD48679}" type="presOf" srcId="{864DF1DF-CCBF-FE41-A96B-A8149B16D7A1}" destId="{802BF645-5D1D-9646-BD5E-D97D86C61D21}" srcOrd="0" destOrd="2" presId="urn:microsoft.com/office/officeart/2005/8/layout/arrow4"/>
    <dgm:cxn modelId="{BEDAE7C2-859F-C448-8885-430553F99DB8}" type="presParOf" srcId="{8C5F8CD5-C64A-AA4D-8C40-48E2C766A967}" destId="{781A2CFC-ADA4-3543-853F-83EA03EE73BE}" srcOrd="0" destOrd="0" presId="urn:microsoft.com/office/officeart/2005/8/layout/arrow4"/>
    <dgm:cxn modelId="{2043C5B0-658E-4740-99C3-70FFA4FC3127}" type="presParOf" srcId="{8C5F8CD5-C64A-AA4D-8C40-48E2C766A967}" destId="{802BF645-5D1D-9646-BD5E-D97D86C61D21}" srcOrd="1" destOrd="0" presId="urn:microsoft.com/office/officeart/2005/8/layout/arrow4"/>
    <dgm:cxn modelId="{5F4F0D30-D235-3E4B-99D3-EA893FE890FE}" type="presParOf" srcId="{8C5F8CD5-C64A-AA4D-8C40-48E2C766A967}" destId="{ABB072E9-BC70-5444-8F96-7B482C147BEC}" srcOrd="2" destOrd="0" presId="urn:microsoft.com/office/officeart/2005/8/layout/arrow4"/>
    <dgm:cxn modelId="{0828564C-22FC-BF41-A998-CF6762A56FA6}" type="presParOf" srcId="{8C5F8CD5-C64A-AA4D-8C40-48E2C766A967}" destId="{CE5F3C87-A417-BC4E-A869-D43D1B20E3E6}" srcOrd="3" destOrd="0" presId="urn:microsoft.com/office/officeart/2005/8/layout/arrow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1A2CFC-ADA4-3543-853F-83EA03EE73BE}">
      <dsp:nvSpPr>
        <dsp:cNvPr id="0" name=""/>
        <dsp:cNvSpPr/>
      </dsp:nvSpPr>
      <dsp:spPr>
        <a:xfrm>
          <a:off x="167394" y="346746"/>
          <a:ext cx="508113" cy="1533522"/>
        </a:xfrm>
        <a:prstGeom prst="upArrow">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2BF645-5D1D-9646-BD5E-D97D86C61D21}">
      <dsp:nvSpPr>
        <dsp:cNvPr id="0" name=""/>
        <dsp:cNvSpPr/>
      </dsp:nvSpPr>
      <dsp:spPr>
        <a:xfrm>
          <a:off x="915144" y="0"/>
          <a:ext cx="3463725" cy="2227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0" rIns="149352" bIns="149352" numCol="1" spcCol="1270" anchor="ctr" anchorCtr="0">
          <a:noAutofit/>
        </a:bodyPr>
        <a:lstStyle/>
        <a:p>
          <a:pPr lvl="0" algn="l" defTabSz="933450">
            <a:lnSpc>
              <a:spcPct val="90000"/>
            </a:lnSpc>
            <a:spcBef>
              <a:spcPct val="0"/>
            </a:spcBef>
            <a:spcAft>
              <a:spcPct val="35000"/>
            </a:spcAft>
          </a:pPr>
          <a:r>
            <a:rPr lang="en-US" altLang="zh-CN" sz="2100" b="1" i="0" kern="1200" dirty="0">
              <a:latin typeface="Baskerville" panose="02020502070401020303" pitchFamily="18" charset="0"/>
              <a:ea typeface="Baskerville" panose="02020502070401020303" pitchFamily="18" charset="0"/>
            </a:rPr>
            <a:t>Favorable</a:t>
          </a:r>
          <a:r>
            <a:rPr lang="zh-CN" altLang="en-US" sz="2100" b="1" i="0" kern="1200" dirty="0">
              <a:latin typeface="Baskerville" panose="02020502070401020303" pitchFamily="18" charset="0"/>
              <a:ea typeface="Baskerville" panose="02020502070401020303" pitchFamily="18" charset="0"/>
            </a:rPr>
            <a:t> </a:t>
          </a:r>
          <a:r>
            <a:rPr lang="en-US" altLang="zh-CN" sz="2100" b="1" i="0" kern="1200" dirty="0">
              <a:latin typeface="Baskerville" panose="02020502070401020303" pitchFamily="18" charset="0"/>
              <a:ea typeface="Baskerville" panose="02020502070401020303" pitchFamily="18" charset="0"/>
            </a:rPr>
            <a:t>conditions</a:t>
          </a:r>
          <a:r>
            <a:rPr lang="zh-CN" altLang="en-US" sz="2100" b="1" i="0" kern="1200" dirty="0">
              <a:latin typeface="Baskerville" panose="02020502070401020303" pitchFamily="18" charset="0"/>
              <a:ea typeface="Baskerville" panose="02020502070401020303" pitchFamily="18" charset="0"/>
            </a:rPr>
            <a:t> </a:t>
          </a:r>
          <a:r>
            <a:rPr lang="en-US" altLang="zh-CN" sz="2100" b="1" i="0" kern="1200" dirty="0">
              <a:latin typeface="Baskerville" panose="02020502070401020303" pitchFamily="18" charset="0"/>
              <a:ea typeface="Baskerville" panose="02020502070401020303" pitchFamily="18" charset="0"/>
            </a:rPr>
            <a:t>for</a:t>
          </a:r>
          <a:r>
            <a:rPr lang="zh-CN" altLang="en-US" sz="2100" b="1" i="0" kern="1200" dirty="0">
              <a:latin typeface="Baskerville" panose="02020502070401020303" pitchFamily="18" charset="0"/>
              <a:ea typeface="Baskerville" panose="02020502070401020303" pitchFamily="18" charset="0"/>
            </a:rPr>
            <a:t> </a:t>
          </a:r>
          <a:r>
            <a:rPr lang="en-US" sz="2100" b="1" i="0" kern="1200" dirty="0">
              <a:latin typeface="Baskerville" panose="02020502070401020303" pitchFamily="18" charset="0"/>
              <a:ea typeface="Baskerville" panose="02020502070401020303" pitchFamily="18" charset="0"/>
            </a:rPr>
            <a:t>heat</a:t>
          </a:r>
          <a:r>
            <a:rPr lang="en-US" sz="2100" b="0" i="0" kern="1200" dirty="0">
              <a:latin typeface="Baskerville" panose="02020502070401020303" pitchFamily="18" charset="0"/>
              <a:ea typeface="Baskerville" panose="02020502070401020303" pitchFamily="18" charset="0"/>
            </a:rPr>
            <a:t> </a:t>
          </a:r>
          <a:r>
            <a:rPr lang="en-US" sz="2100" b="1" i="0" kern="1200" dirty="0">
              <a:latin typeface="Baskerville" panose="02020502070401020303" pitchFamily="18" charset="0"/>
              <a:ea typeface="Baskerville" panose="02020502070401020303" pitchFamily="18" charset="0"/>
            </a:rPr>
            <a:t>pumps</a:t>
          </a:r>
        </a:p>
        <a:p>
          <a:pPr marL="171450" lvl="1" indent="-171450" algn="l" defTabSz="711200">
            <a:lnSpc>
              <a:spcPct val="90000"/>
            </a:lnSpc>
            <a:spcBef>
              <a:spcPct val="0"/>
            </a:spcBef>
            <a:spcAft>
              <a:spcPct val="15000"/>
            </a:spcAft>
            <a:buChar char="••"/>
          </a:pPr>
          <a:r>
            <a:rPr lang="en-US" sz="1600" b="0" i="0" kern="1200" dirty="0">
              <a:latin typeface="Baskerville" panose="02020502070401020303" pitchFamily="18" charset="0"/>
              <a:ea typeface="Baskerville" panose="02020502070401020303" pitchFamily="18" charset="0"/>
            </a:rPr>
            <a:t>Technological improvement</a:t>
          </a:r>
        </a:p>
        <a:p>
          <a:pPr marL="171450" lvl="1" indent="-171450" algn="l" defTabSz="711200">
            <a:lnSpc>
              <a:spcPct val="90000"/>
            </a:lnSpc>
            <a:spcBef>
              <a:spcPct val="0"/>
            </a:spcBef>
            <a:spcAft>
              <a:spcPct val="15000"/>
            </a:spcAft>
            <a:buChar char="••"/>
          </a:pPr>
          <a:r>
            <a:rPr lang="en-US" sz="1600" b="0" i="0" kern="1200" dirty="0">
              <a:latin typeface="Baskerville" panose="02020502070401020303" pitchFamily="18" charset="0"/>
              <a:ea typeface="Baskerville" panose="02020502070401020303" pitchFamily="18" charset="0"/>
            </a:rPr>
            <a:t>Utility / govt subsidies</a:t>
          </a:r>
        </a:p>
        <a:p>
          <a:pPr marL="171450" lvl="1" indent="-171450" algn="l" defTabSz="711200">
            <a:lnSpc>
              <a:spcPct val="90000"/>
            </a:lnSpc>
            <a:spcBef>
              <a:spcPct val="0"/>
            </a:spcBef>
            <a:spcAft>
              <a:spcPct val="15000"/>
            </a:spcAft>
            <a:buChar char="••"/>
          </a:pPr>
          <a:r>
            <a:rPr lang="en-US" sz="1600" b="0" i="0" kern="1200" dirty="0">
              <a:latin typeface="Baskerville" panose="02020502070401020303" pitchFamily="18" charset="0"/>
              <a:ea typeface="Baskerville" panose="02020502070401020303" pitchFamily="18" charset="0"/>
            </a:rPr>
            <a:t>Building envelope improvements</a:t>
          </a:r>
        </a:p>
        <a:p>
          <a:pPr marL="171450" lvl="1" indent="-171450" algn="l" defTabSz="711200">
            <a:lnSpc>
              <a:spcPct val="90000"/>
            </a:lnSpc>
            <a:spcBef>
              <a:spcPct val="0"/>
            </a:spcBef>
            <a:spcAft>
              <a:spcPct val="15000"/>
            </a:spcAft>
            <a:buChar char="••"/>
          </a:pPr>
          <a:r>
            <a:rPr lang="en-US" sz="1600" b="0" i="0" kern="1200" dirty="0">
              <a:latin typeface="Baskerville" panose="02020502070401020303" pitchFamily="18" charset="0"/>
              <a:ea typeface="Baskerville" panose="02020502070401020303" pitchFamily="18" charset="0"/>
            </a:rPr>
            <a:t>Tax credits / exemptions</a:t>
          </a:r>
          <a:endParaRPr lang="en-US" sz="1600" kern="1200" dirty="0"/>
        </a:p>
      </dsp:txBody>
      <dsp:txXfrm>
        <a:off x="915144" y="0"/>
        <a:ext cx="3463725" cy="2227015"/>
      </dsp:txXfrm>
    </dsp:sp>
    <dsp:sp modelId="{ABB072E9-BC70-5444-8F96-7B482C147BEC}">
      <dsp:nvSpPr>
        <dsp:cNvPr id="0" name=""/>
        <dsp:cNvSpPr/>
      </dsp:nvSpPr>
      <dsp:spPr>
        <a:xfrm>
          <a:off x="679415" y="2729359"/>
          <a:ext cx="484251" cy="1402596"/>
        </a:xfrm>
        <a:prstGeom prst="downArrow">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5F3C87-A417-BC4E-A869-D43D1B20E3E6}">
      <dsp:nvSpPr>
        <dsp:cNvPr id="0" name=""/>
        <dsp:cNvSpPr/>
      </dsp:nvSpPr>
      <dsp:spPr>
        <a:xfrm>
          <a:off x="1537698" y="2412599"/>
          <a:ext cx="3187312" cy="2227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0" rIns="149352" bIns="149352" numCol="1" spcCol="1270" anchor="ctr" anchorCtr="0">
          <a:noAutofit/>
        </a:bodyPr>
        <a:lstStyle/>
        <a:p>
          <a:pPr lvl="0" algn="l" defTabSz="933450">
            <a:lnSpc>
              <a:spcPct val="90000"/>
            </a:lnSpc>
            <a:spcBef>
              <a:spcPct val="0"/>
            </a:spcBef>
            <a:spcAft>
              <a:spcPct val="35000"/>
            </a:spcAft>
          </a:pPr>
          <a:r>
            <a:rPr lang="en-US" altLang="zh-CN" sz="2100" b="1" i="0" kern="1200" dirty="0">
              <a:latin typeface="Baskerville" panose="02020502070401020303" pitchFamily="18" charset="0"/>
              <a:ea typeface="Baskerville" panose="02020502070401020303" pitchFamily="18" charset="0"/>
            </a:rPr>
            <a:t>Unfavorable</a:t>
          </a:r>
          <a:r>
            <a:rPr lang="zh-CN" altLang="en-US" sz="2100" b="1" i="0" kern="1200" dirty="0">
              <a:latin typeface="Baskerville" panose="02020502070401020303" pitchFamily="18" charset="0"/>
              <a:ea typeface="Baskerville" panose="02020502070401020303" pitchFamily="18" charset="0"/>
            </a:rPr>
            <a:t> </a:t>
          </a:r>
          <a:r>
            <a:rPr lang="en-US" altLang="zh-CN" sz="2100" b="1" i="0" kern="1200" dirty="0">
              <a:latin typeface="Baskerville" panose="02020502070401020303" pitchFamily="18" charset="0"/>
              <a:ea typeface="Baskerville" panose="02020502070401020303" pitchFamily="18" charset="0"/>
            </a:rPr>
            <a:t>conditions</a:t>
          </a:r>
          <a:r>
            <a:rPr lang="zh-CN" altLang="en-US" sz="2100" b="1" i="0" kern="1200" dirty="0">
              <a:latin typeface="Baskerville" panose="02020502070401020303" pitchFamily="18" charset="0"/>
              <a:ea typeface="Baskerville" panose="02020502070401020303" pitchFamily="18" charset="0"/>
            </a:rPr>
            <a:t> </a:t>
          </a:r>
          <a:r>
            <a:rPr lang="en-US" altLang="zh-CN" sz="2100" b="1" i="0" kern="1200" dirty="0">
              <a:latin typeface="Baskerville" panose="02020502070401020303" pitchFamily="18" charset="0"/>
              <a:ea typeface="Baskerville" panose="02020502070401020303" pitchFamily="18" charset="0"/>
            </a:rPr>
            <a:t>for</a:t>
          </a:r>
          <a:r>
            <a:rPr lang="en-US" sz="2100" b="0" i="0" kern="1200" dirty="0">
              <a:latin typeface="Baskerville" panose="02020502070401020303" pitchFamily="18" charset="0"/>
              <a:ea typeface="Baskerville" panose="02020502070401020303" pitchFamily="18" charset="0"/>
            </a:rPr>
            <a:t> </a:t>
          </a:r>
          <a:r>
            <a:rPr lang="en-US" sz="2100" b="1" i="0" kern="1200" dirty="0">
              <a:latin typeface="Baskerville" panose="02020502070401020303" pitchFamily="18" charset="0"/>
              <a:ea typeface="Baskerville" panose="02020502070401020303" pitchFamily="18" charset="0"/>
            </a:rPr>
            <a:t>heat</a:t>
          </a:r>
          <a:r>
            <a:rPr lang="en-US" sz="2100" b="0" i="0" kern="1200" dirty="0">
              <a:latin typeface="Baskerville" panose="02020502070401020303" pitchFamily="18" charset="0"/>
              <a:ea typeface="Baskerville" panose="02020502070401020303" pitchFamily="18" charset="0"/>
            </a:rPr>
            <a:t> </a:t>
          </a:r>
          <a:r>
            <a:rPr lang="en-US" sz="2100" b="1" i="0" kern="1200" dirty="0">
              <a:latin typeface="Baskerville" panose="02020502070401020303" pitchFamily="18" charset="0"/>
              <a:ea typeface="Baskerville" panose="02020502070401020303" pitchFamily="18" charset="0"/>
            </a:rPr>
            <a:t>pumps</a:t>
          </a:r>
        </a:p>
        <a:p>
          <a:pPr marL="171450" lvl="1" indent="-171450" algn="l" defTabSz="711200">
            <a:lnSpc>
              <a:spcPct val="90000"/>
            </a:lnSpc>
            <a:spcBef>
              <a:spcPct val="0"/>
            </a:spcBef>
            <a:spcAft>
              <a:spcPct val="15000"/>
            </a:spcAft>
            <a:buChar char="••"/>
          </a:pPr>
          <a:r>
            <a:rPr lang="en-US" sz="1600" b="0" i="0" kern="1200" dirty="0">
              <a:latin typeface="Baskerville" panose="02020502070401020303" pitchFamily="18" charset="0"/>
              <a:ea typeface="Baskerville" panose="02020502070401020303" pitchFamily="18" charset="0"/>
            </a:rPr>
            <a:t>Cold climate / high heating loads</a:t>
          </a:r>
        </a:p>
        <a:p>
          <a:pPr marL="171450" lvl="1" indent="-171450" algn="l" defTabSz="711200">
            <a:lnSpc>
              <a:spcPct val="90000"/>
            </a:lnSpc>
            <a:spcBef>
              <a:spcPct val="0"/>
            </a:spcBef>
            <a:spcAft>
              <a:spcPct val="15000"/>
            </a:spcAft>
            <a:buChar char="••"/>
          </a:pPr>
          <a:r>
            <a:rPr lang="en-US" sz="1600" b="0" i="0" kern="1200" dirty="0">
              <a:latin typeface="Baskerville" panose="02020502070401020303" pitchFamily="18" charset="0"/>
              <a:ea typeface="Baskerville" panose="02020502070401020303" pitchFamily="18" charset="0"/>
            </a:rPr>
            <a:t>High equipment / labor costs</a:t>
          </a:r>
        </a:p>
        <a:p>
          <a:pPr marL="171450" lvl="1" indent="-171450" algn="l" defTabSz="711200">
            <a:lnSpc>
              <a:spcPct val="90000"/>
            </a:lnSpc>
            <a:spcBef>
              <a:spcPct val="0"/>
            </a:spcBef>
            <a:spcAft>
              <a:spcPct val="15000"/>
            </a:spcAft>
            <a:buChar char="••"/>
          </a:pPr>
          <a:r>
            <a:rPr lang="en-US" sz="1600" b="0" i="0" kern="1200" dirty="0">
              <a:latin typeface="Baskerville" panose="02020502070401020303" pitchFamily="18" charset="0"/>
              <a:ea typeface="Baskerville" panose="02020502070401020303" pitchFamily="18" charset="0"/>
            </a:rPr>
            <a:t>High electricity prices</a:t>
          </a:r>
        </a:p>
        <a:p>
          <a:pPr marL="171450" lvl="1" indent="-171450" algn="l" defTabSz="711200">
            <a:lnSpc>
              <a:spcPct val="90000"/>
            </a:lnSpc>
            <a:spcBef>
              <a:spcPct val="0"/>
            </a:spcBef>
            <a:spcAft>
              <a:spcPct val="15000"/>
            </a:spcAft>
            <a:buChar char="••"/>
          </a:pPr>
          <a:r>
            <a:rPr lang="en-US" sz="1600" b="0" i="0" kern="1200" dirty="0">
              <a:latin typeface="Baskerville" panose="02020502070401020303" pitchFamily="18" charset="0"/>
              <a:ea typeface="Baskerville" panose="02020502070401020303" pitchFamily="18" charset="0"/>
            </a:rPr>
            <a:t>Low natural gas prices</a:t>
          </a:r>
        </a:p>
      </dsp:txBody>
      <dsp:txXfrm>
        <a:off x="1537698" y="2412599"/>
        <a:ext cx="3187312" cy="2227015"/>
      </dsp:txXfrm>
    </dsp:sp>
  </dsp:spTree>
</dsp:drawing>
</file>

<file path=ppt/diagrams/layout1.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71EC722-E72A-277C-5E52-59D5D29D59F2}"/>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94D6605-B28A-EACA-2C84-02294C6DCF9C}"/>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8F6DD506-03C6-6D45-9813-F530BDF077E4}" type="datetimeFigureOut">
              <a:rPr lang="en-US" smtClean="0"/>
              <a:t>6/3/2024</a:t>
            </a:fld>
            <a:endParaRPr lang="en-US"/>
          </a:p>
        </p:txBody>
      </p:sp>
      <p:sp>
        <p:nvSpPr>
          <p:cNvPr id="4" name="Footer Placeholder 3">
            <a:extLst>
              <a:ext uri="{FF2B5EF4-FFF2-40B4-BE49-F238E27FC236}">
                <a16:creationId xmlns:a16="http://schemas.microsoft.com/office/drawing/2014/main" id="{3CC40BF7-0F79-2F65-6752-030D66E9BD05}"/>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EFDED7D-DCE8-D33D-70EF-7FC45D9A33D9}"/>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A4704C43-229F-3E41-A377-A5B1A7BE78E0}" type="slidenum">
              <a:rPr lang="en-US" smtClean="0"/>
              <a:t>‹#›</a:t>
            </a:fld>
            <a:endParaRPr lang="en-US"/>
          </a:p>
        </p:txBody>
      </p:sp>
    </p:spTree>
    <p:extLst>
      <p:ext uri="{BB962C8B-B14F-4D97-AF65-F5344CB8AC3E}">
        <p14:creationId xmlns:p14="http://schemas.microsoft.com/office/powerpoint/2010/main" val="21640680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E14593BF-FBE9-424C-A1AF-611EAF024696}" type="datetimeFigureOut">
              <a:rPr lang="en-US" smtClean="0"/>
              <a:t>6/3/2024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308B3BEE-1558-374E-8A88-8A25651309F3}" type="slidenum">
              <a:rPr lang="en-US" smtClean="0"/>
              <a:t>‹#›</a:t>
            </a:fld>
            <a:endParaRPr lang="en-US"/>
          </a:p>
        </p:txBody>
      </p:sp>
    </p:spTree>
    <p:extLst>
      <p:ext uri="{BB962C8B-B14F-4D97-AF65-F5344CB8AC3E}">
        <p14:creationId xmlns:p14="http://schemas.microsoft.com/office/powerpoint/2010/main" val="4218312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imt.org/wp-content/uploads/2018/02/brandywine_case_study_10-15-12.pdf"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a50b2e0081_0_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a50b2e0081_0_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99222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4381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1219200" y="2443163"/>
            <a:ext cx="9753600" cy="2314575"/>
          </a:xfrm>
          <a:prstGeom prst="rect">
            <a:avLst/>
          </a:prstGeom>
        </p:spPr>
        <p:txBody>
          <a:bodyPr spcFirstLastPara="1" wrap="square" lIns="91425" tIns="91425" rIns="91425" bIns="91425" anchor="t" anchorCtr="0">
            <a:noAutofit/>
          </a:bodyPr>
          <a:lstStyle/>
          <a:p>
            <a:r>
              <a:rPr lang="en-US" altLang="zh-CN" dirty="0"/>
              <a:t>USGBC:</a:t>
            </a:r>
            <a:r>
              <a:rPr lang="zh-CN" altLang="en-US" dirty="0"/>
              <a:t> </a:t>
            </a:r>
            <a:r>
              <a:rPr lang="en-US" altLang="zh-CN" dirty="0"/>
              <a:t>A</a:t>
            </a:r>
            <a:r>
              <a:rPr lang="zh-CN" altLang="en-US" dirty="0"/>
              <a:t> </a:t>
            </a:r>
            <a:r>
              <a:rPr lang="en-US" altLang="zh-CN" dirty="0"/>
              <a:t>private</a:t>
            </a:r>
            <a:r>
              <a:rPr lang="zh-CN" altLang="en-US" dirty="0"/>
              <a:t> </a:t>
            </a:r>
            <a:r>
              <a:rPr lang="en-US" altLang="zh-CN" dirty="0"/>
              <a:t>non-profit</a:t>
            </a:r>
            <a:r>
              <a:rPr lang="zh-CN" altLang="en-US" dirty="0"/>
              <a:t> </a:t>
            </a:r>
            <a:r>
              <a:rPr lang="en-US" altLang="zh-CN" dirty="0"/>
              <a:t>organization.</a:t>
            </a:r>
            <a:r>
              <a:rPr lang="zh-CN" altLang="en-US" dirty="0"/>
              <a:t> </a:t>
            </a:r>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SAT</a:t>
            </a:r>
            <a:r>
              <a:rPr lang="en-US" sz="1200" b="0" i="0" kern="1200" dirty="0">
                <a:solidFill>
                  <a:schemeClr val="tx1"/>
                </a:solidFill>
                <a:effectLst/>
                <a:latin typeface="+mn-lt"/>
                <a:ea typeface="+mn-ea"/>
                <a:cs typeface="+mn-cs"/>
              </a:rPr>
              <a:t> is wholly </a:t>
            </a:r>
            <a:r>
              <a:rPr lang="en-US" sz="1200" b="1" i="0" kern="1200" dirty="0">
                <a:solidFill>
                  <a:schemeClr val="tx1"/>
                </a:solidFill>
                <a:effectLst/>
                <a:latin typeface="+mn-lt"/>
                <a:ea typeface="+mn-ea"/>
                <a:cs typeface="+mn-cs"/>
              </a:rPr>
              <a:t>owned</a:t>
            </a:r>
            <a:r>
              <a:rPr lang="en-US" sz="1200" b="0" i="0" kern="1200" dirty="0">
                <a:solidFill>
                  <a:schemeClr val="tx1"/>
                </a:solidFill>
                <a:effectLst/>
                <a:latin typeface="+mn-lt"/>
                <a:ea typeface="+mn-ea"/>
                <a:cs typeface="+mn-cs"/>
              </a:rPr>
              <a:t>, developed, and published by the College Board, a private, not-for-profit organization in the United States. </a:t>
            </a:r>
          </a:p>
          <a:p>
            <a:endParaRPr lang="en-US" altLang="zh-CN"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GRE</a:t>
            </a:r>
            <a:r>
              <a:rPr lang="en-US" sz="1200" b="0" i="0" kern="1200" dirty="0">
                <a:solidFill>
                  <a:schemeClr val="tx1"/>
                </a:solidFill>
                <a:effectLst/>
                <a:latin typeface="+mn-lt"/>
                <a:ea typeface="+mn-ea"/>
                <a:cs typeface="+mn-cs"/>
              </a:rPr>
              <a:t> is </a:t>
            </a:r>
            <a:r>
              <a:rPr lang="en-US" sz="1200" b="1" i="0" kern="1200" dirty="0">
                <a:solidFill>
                  <a:schemeClr val="tx1"/>
                </a:solidFill>
                <a:effectLst/>
                <a:latin typeface="+mn-lt"/>
                <a:ea typeface="+mn-ea"/>
                <a:cs typeface="+mn-cs"/>
              </a:rPr>
              <a:t>owned</a:t>
            </a:r>
            <a:r>
              <a:rPr lang="en-US" sz="1200" b="0" i="0" kern="1200" dirty="0">
                <a:solidFill>
                  <a:schemeClr val="tx1"/>
                </a:solidFill>
                <a:effectLst/>
                <a:latin typeface="+mn-lt"/>
                <a:ea typeface="+mn-ea"/>
                <a:cs typeface="+mn-cs"/>
              </a:rPr>
              <a:t> and administered by Educational Testing Service (ETS). </a:t>
            </a:r>
            <a:endParaRPr lang="zh-CN" altLang="en-US" dirty="0"/>
          </a:p>
        </p:txBody>
      </p:sp>
    </p:spTree>
    <p:extLst>
      <p:ext uri="{BB962C8B-B14F-4D97-AF65-F5344CB8AC3E}">
        <p14:creationId xmlns:p14="http://schemas.microsoft.com/office/powerpoint/2010/main" val="2898747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You are not living in a plastic bag! Heat recovery ventilation (HRV) is a key. </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dirty="0"/>
              <a:t>HRV: conditioning the air before the air comes in (for example, in the winter it heats up the cold air before letting the air in the room)</a:t>
            </a:r>
            <a:endParaRPr dirty="0"/>
          </a:p>
        </p:txBody>
      </p:sp>
    </p:spTree>
    <p:extLst>
      <p:ext uri="{BB962C8B-B14F-4D97-AF65-F5344CB8AC3E}">
        <p14:creationId xmlns:p14="http://schemas.microsoft.com/office/powerpoint/2010/main" val="3869832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Passive House is a high level of building energy performance. It has never been done on the scale of Winthrop before. THIS IS THE FIRST ONE. </a:t>
            </a:r>
            <a:endParaRPr dirty="0"/>
          </a:p>
        </p:txBody>
      </p:sp>
    </p:spTree>
    <p:extLst>
      <p:ext uri="{BB962C8B-B14F-4D97-AF65-F5344CB8AC3E}">
        <p14:creationId xmlns:p14="http://schemas.microsoft.com/office/powerpoint/2010/main" val="2247233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Reconcile with the Healthy Building section and the case.</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Passive House is a high level of building energy performance. It has never been done on the scale of Winthrop before. THIS IS THE FIRST 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Our office leases are triple net leases, so any Landlord utility savings is passed back to the Tenant.  However, when we did a quick model on this back in 2017 and comparing a 'code' building to our Passive House building resulted in a total utility savings of about $300,000, roughly $120k of that being on the Landlord side.</a:t>
            </a:r>
            <a:endParaRPr lang="en-US" altLang="zh-CN"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180690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06013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Passive House is a high level of building energy performance. It has never been done on the scale of Winthrop before. THIS IS THE FIRST ONE. </a:t>
            </a:r>
            <a:endParaRPr dirty="0"/>
          </a:p>
        </p:txBody>
      </p:sp>
    </p:spTree>
    <p:extLst>
      <p:ext uri="{BB962C8B-B14F-4D97-AF65-F5344CB8AC3E}">
        <p14:creationId xmlns:p14="http://schemas.microsoft.com/office/powerpoint/2010/main" val="3953004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Passive House is a high level of building energy performance. It has never been done on the scale of Winthrop before. THIS IS THE FIRST ONE. </a:t>
            </a:r>
            <a:endParaRPr dirty="0"/>
          </a:p>
        </p:txBody>
      </p:sp>
    </p:spTree>
    <p:extLst>
      <p:ext uri="{BB962C8B-B14F-4D97-AF65-F5344CB8AC3E}">
        <p14:creationId xmlns:p14="http://schemas.microsoft.com/office/powerpoint/2010/main" val="1725768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Passive House is a high level of building energy performance. It has never been done on the scale of Winthrop before. THIS IS THE FIRST ONE. </a:t>
            </a:r>
            <a:endParaRPr dirty="0"/>
          </a:p>
        </p:txBody>
      </p:sp>
    </p:spTree>
    <p:extLst>
      <p:ext uri="{BB962C8B-B14F-4D97-AF65-F5344CB8AC3E}">
        <p14:creationId xmlns:p14="http://schemas.microsoft.com/office/powerpoint/2010/main" val="2671828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870378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d86df09ace_0_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1d86df09ace_0_0: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be1410361a_0_271:notes"/>
          <p:cNvSpPr>
            <a:spLocks noGrp="1" noRot="1" noChangeAspect="1"/>
          </p:cNvSpPr>
          <p:nvPr>
            <p:ph type="sldImg" idx="2"/>
          </p:nvPr>
        </p:nvSpPr>
        <p:spPr>
          <a:xfrm>
            <a:off x="4381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gbe1410361a_0_271:notes"/>
          <p:cNvSpPr txBox="1">
            <a:spLocks noGrp="1"/>
          </p:cNvSpPr>
          <p:nvPr>
            <p:ph type="body" idx="1"/>
          </p:nvPr>
        </p:nvSpPr>
        <p:spPr>
          <a:xfrm>
            <a:off x="1219200" y="2443163"/>
            <a:ext cx="9753600" cy="23145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1bf8c6d72f7_0_39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1bf8c6d72f7_0_39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dirty="0"/>
              <a:t>Heat pumps can provide energy efficiency benefits in not just moderate and cold climates.</a:t>
            </a:r>
            <a:endParaRPr dirty="0"/>
          </a:p>
          <a:p>
            <a:pPr marL="457200" lvl="0" indent="-298450" algn="l" rtl="0">
              <a:spcBef>
                <a:spcPts val="0"/>
              </a:spcBef>
              <a:spcAft>
                <a:spcPts val="0"/>
              </a:spcAft>
              <a:buSzPts val="1100"/>
              <a:buChar char="●"/>
            </a:pPr>
            <a:r>
              <a:rPr lang="en" dirty="0"/>
              <a:t>Heat pumps also provide efficient cooling (as efficient as the top-performing ACs on the market)</a:t>
            </a:r>
            <a:endParaRPr dirty="0"/>
          </a:p>
          <a:p>
            <a:pPr marL="914400" lvl="1" indent="-298450" algn="l" rtl="0">
              <a:spcBef>
                <a:spcPts val="0"/>
              </a:spcBef>
              <a:spcAft>
                <a:spcPts val="0"/>
              </a:spcAft>
              <a:buSzPts val="1100"/>
              <a:buChar char="○"/>
            </a:pPr>
            <a:r>
              <a:rPr lang="en" dirty="0"/>
              <a:t>Compared to central cooling systems, heat pumps provide similar AC performance</a:t>
            </a:r>
            <a:endParaRPr dirty="0"/>
          </a:p>
          <a:p>
            <a:pPr marL="914400" lvl="1" indent="-298450" algn="l" rtl="0">
              <a:spcBef>
                <a:spcPts val="0"/>
              </a:spcBef>
              <a:spcAft>
                <a:spcPts val="0"/>
              </a:spcAft>
              <a:buSzPts val="1100"/>
              <a:buChar char="○"/>
            </a:pPr>
            <a:r>
              <a:rPr lang="en" dirty="0"/>
              <a:t>Compared to window ACs, heat pumps provide significantly higher AC performance (as much as 40%)</a:t>
            </a:r>
            <a:endParaRPr dirty="0"/>
          </a:p>
          <a:p>
            <a:pPr marL="457200" lvl="0" indent="-298450" algn="l" rtl="0">
              <a:spcBef>
                <a:spcPts val="0"/>
              </a:spcBef>
              <a:spcAft>
                <a:spcPts val="0"/>
              </a:spcAft>
              <a:buSzPts val="1100"/>
              <a:buChar char="●"/>
            </a:pPr>
            <a:r>
              <a:rPr lang="en" dirty="0"/>
              <a:t>In continental / polar climates:</a:t>
            </a:r>
            <a:endParaRPr dirty="0"/>
          </a:p>
          <a:p>
            <a:pPr marL="914400" lvl="1" indent="-298450" algn="l" rtl="0">
              <a:spcBef>
                <a:spcPts val="0"/>
              </a:spcBef>
              <a:spcAft>
                <a:spcPts val="0"/>
              </a:spcAft>
              <a:buSzPts val="1100"/>
              <a:buChar char="○"/>
            </a:pPr>
            <a:r>
              <a:rPr lang="en" dirty="0"/>
              <a:t>Heat pumps can significantly reduce cost of heating compared to natural gas furnaces</a:t>
            </a:r>
            <a:endParaRPr dirty="0"/>
          </a:p>
          <a:p>
            <a:pPr marL="914400" lvl="1" indent="-298450" algn="l" rtl="0">
              <a:spcBef>
                <a:spcPts val="0"/>
              </a:spcBef>
              <a:spcAft>
                <a:spcPts val="0"/>
              </a:spcAft>
              <a:buSzPts val="1100"/>
              <a:buChar char="○"/>
            </a:pPr>
            <a:r>
              <a:rPr lang="en" dirty="0"/>
              <a:t>They also provide health benefits from reducing the burning of natural gas</a:t>
            </a:r>
            <a:endParaRPr dirty="0"/>
          </a:p>
          <a:p>
            <a:pPr marL="914400" lvl="1" indent="-298450" algn="l" rtl="0">
              <a:spcBef>
                <a:spcPts val="0"/>
              </a:spcBef>
              <a:spcAft>
                <a:spcPts val="0"/>
              </a:spcAft>
              <a:buSzPts val="1100"/>
              <a:buChar char="○"/>
            </a:pPr>
            <a:r>
              <a:rPr lang="en" dirty="0"/>
              <a:t>In very cold climates, current heat pump technology is not as efficient, and may need to be paired with a natural gas system (hybrid system)</a:t>
            </a:r>
            <a:endParaRPr dirty="0"/>
          </a:p>
          <a:p>
            <a:pPr marL="1371600" lvl="2" indent="-298450" algn="l" rtl="0">
              <a:spcBef>
                <a:spcPts val="0"/>
              </a:spcBef>
              <a:spcAft>
                <a:spcPts val="0"/>
              </a:spcAft>
              <a:buSzPts val="1100"/>
              <a:buChar char="■"/>
            </a:pPr>
            <a:r>
              <a:rPr lang="en" dirty="0"/>
              <a:t>But technology is advancing to make heat pumps perform better in very cold climates</a:t>
            </a:r>
            <a:endParaRPr dirty="0"/>
          </a:p>
          <a:p>
            <a:pPr marL="457200" lvl="0" indent="-298450" algn="l" rtl="0">
              <a:spcBef>
                <a:spcPts val="0"/>
              </a:spcBef>
              <a:spcAft>
                <a:spcPts val="0"/>
              </a:spcAft>
              <a:buSzPts val="1100"/>
              <a:buChar char="●"/>
            </a:pPr>
            <a:r>
              <a:rPr lang="en" dirty="0"/>
              <a:t>In temperate / dry climates:</a:t>
            </a:r>
            <a:endParaRPr dirty="0"/>
          </a:p>
          <a:p>
            <a:pPr marL="914400" lvl="1" indent="-298450" algn="l" rtl="0">
              <a:spcBef>
                <a:spcPts val="0"/>
              </a:spcBef>
              <a:spcAft>
                <a:spcPts val="0"/>
              </a:spcAft>
              <a:buSzPts val="1100"/>
              <a:buChar char="○"/>
            </a:pPr>
            <a:r>
              <a:rPr lang="en" dirty="0">
                <a:solidFill>
                  <a:schemeClr val="dk1"/>
                </a:solidFill>
              </a:rPr>
              <a:t>Heat pumps can significantly reduce cost of heating compared to natural gas furnaces</a:t>
            </a:r>
            <a:endParaRPr dirty="0">
              <a:solidFill>
                <a:schemeClr val="dk1"/>
              </a:solidFill>
            </a:endParaRPr>
          </a:p>
          <a:p>
            <a:pPr marL="914400" lvl="1" indent="-298450" algn="l" rtl="0">
              <a:spcBef>
                <a:spcPts val="0"/>
              </a:spcBef>
              <a:spcAft>
                <a:spcPts val="0"/>
              </a:spcAft>
              <a:buClr>
                <a:schemeClr val="dk1"/>
              </a:buClr>
              <a:buSzPts val="1100"/>
              <a:buChar char="○"/>
            </a:pPr>
            <a:r>
              <a:rPr lang="en" dirty="0">
                <a:solidFill>
                  <a:schemeClr val="dk1"/>
                </a:solidFill>
              </a:rPr>
              <a:t>Many buildings in moderate climates also rely on electric resistance heating, which is significantly more expensive than heat pump heating</a:t>
            </a:r>
            <a:endParaRPr dirty="0">
              <a:solidFill>
                <a:schemeClr val="dk1"/>
              </a:solidFill>
            </a:endParaRPr>
          </a:p>
          <a:p>
            <a:pPr marL="914400" lvl="1" indent="-298450" algn="l" rtl="0">
              <a:spcBef>
                <a:spcPts val="0"/>
              </a:spcBef>
              <a:spcAft>
                <a:spcPts val="0"/>
              </a:spcAft>
              <a:buClr>
                <a:schemeClr val="dk1"/>
              </a:buClr>
              <a:buSzPts val="1100"/>
              <a:buChar char="○"/>
            </a:pPr>
            <a:r>
              <a:rPr lang="en" dirty="0">
                <a:solidFill>
                  <a:schemeClr val="dk1"/>
                </a:solidFill>
              </a:rPr>
              <a:t>Eliminate need for separate cooling and heating systems</a:t>
            </a:r>
            <a:endParaRPr dirty="0">
              <a:solidFill>
                <a:schemeClr val="dk1"/>
              </a:solidFill>
            </a:endParaRPr>
          </a:p>
          <a:p>
            <a:pPr marL="914400" lvl="1" indent="-298450" algn="l" rtl="0">
              <a:spcBef>
                <a:spcPts val="0"/>
              </a:spcBef>
              <a:spcAft>
                <a:spcPts val="0"/>
              </a:spcAft>
              <a:buClr>
                <a:schemeClr val="dk1"/>
              </a:buClr>
              <a:buSzPts val="1100"/>
              <a:buChar char="○"/>
            </a:pPr>
            <a:r>
              <a:rPr lang="en" dirty="0">
                <a:solidFill>
                  <a:schemeClr val="dk1"/>
                </a:solidFill>
              </a:rPr>
              <a:t>Provide health benefits from reducing the burning of natural gas</a:t>
            </a:r>
            <a:endParaRPr dirty="0">
              <a:solidFill>
                <a:schemeClr val="dk1"/>
              </a:solidFill>
            </a:endParaRPr>
          </a:p>
          <a:p>
            <a:pPr marL="914400" lvl="1" indent="-298450" algn="l" rtl="0">
              <a:spcBef>
                <a:spcPts val="0"/>
              </a:spcBef>
              <a:spcAft>
                <a:spcPts val="0"/>
              </a:spcAft>
              <a:buClr>
                <a:schemeClr val="dk1"/>
              </a:buClr>
              <a:buSzPts val="1100"/>
              <a:buChar char="○"/>
            </a:pPr>
            <a:r>
              <a:rPr lang="en" dirty="0">
                <a:solidFill>
                  <a:schemeClr val="dk1"/>
                </a:solidFill>
              </a:rPr>
              <a:t>Reduce noise compared to window AC units</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In tropical climates:</a:t>
            </a:r>
            <a:endParaRPr dirty="0">
              <a:solidFill>
                <a:schemeClr val="dk1"/>
              </a:solidFill>
            </a:endParaRPr>
          </a:p>
          <a:p>
            <a:pPr marL="914400" lvl="1" indent="-298450" algn="l" rtl="0">
              <a:spcBef>
                <a:spcPts val="0"/>
              </a:spcBef>
              <a:spcAft>
                <a:spcPts val="0"/>
              </a:spcAft>
              <a:buClr>
                <a:schemeClr val="dk1"/>
              </a:buClr>
              <a:buSzPts val="1100"/>
              <a:buChar char="○"/>
            </a:pPr>
            <a:r>
              <a:rPr lang="en" dirty="0">
                <a:solidFill>
                  <a:schemeClr val="dk1"/>
                </a:solidFill>
              </a:rPr>
              <a:t>Heat pumps provide cooling as efficiently as the most efficient ACs on the market</a:t>
            </a:r>
            <a:endParaRPr dirty="0">
              <a:solidFill>
                <a:schemeClr val="dk1"/>
              </a:solidFill>
            </a:endParaRPr>
          </a:p>
          <a:p>
            <a:pPr marL="914400" lvl="1" indent="-298450" algn="l" rtl="0">
              <a:spcBef>
                <a:spcPts val="0"/>
              </a:spcBef>
              <a:spcAft>
                <a:spcPts val="0"/>
              </a:spcAft>
              <a:buClr>
                <a:schemeClr val="dk1"/>
              </a:buClr>
              <a:buSzPts val="1100"/>
              <a:buChar char="○"/>
            </a:pPr>
            <a:r>
              <a:rPr lang="en" dirty="0">
                <a:solidFill>
                  <a:schemeClr val="dk1"/>
                </a:solidFill>
              </a:rPr>
              <a:t>Heat pump systems are significantly more efficient than window AC units</a:t>
            </a:r>
            <a:endParaRPr dirty="0">
              <a:solidFill>
                <a:schemeClr val="dk1"/>
              </a:solidFill>
            </a:endParaRPr>
          </a:p>
          <a:p>
            <a:pPr marL="914400" lvl="1" indent="-298450" algn="l" rtl="0">
              <a:spcBef>
                <a:spcPts val="0"/>
              </a:spcBef>
              <a:spcAft>
                <a:spcPts val="0"/>
              </a:spcAft>
              <a:buClr>
                <a:schemeClr val="dk1"/>
              </a:buClr>
              <a:buSzPts val="1100"/>
              <a:buChar char="○"/>
            </a:pPr>
            <a:r>
              <a:rPr lang="en" dirty="0">
                <a:solidFill>
                  <a:schemeClr val="dk1"/>
                </a:solidFill>
              </a:rPr>
              <a:t>Compared to window ACs, heat pumps are better at dehumidifying air, and thus improving comfort</a:t>
            </a:r>
            <a:endParaRPr dirty="0">
              <a:solidFill>
                <a:schemeClr val="dk1"/>
              </a:solidFill>
            </a:endParaRPr>
          </a:p>
          <a:p>
            <a:pPr marL="914400" lvl="1" indent="-298450" algn="l" rtl="0">
              <a:spcBef>
                <a:spcPts val="0"/>
              </a:spcBef>
              <a:spcAft>
                <a:spcPts val="0"/>
              </a:spcAft>
              <a:buClr>
                <a:schemeClr val="dk1"/>
              </a:buClr>
              <a:buSzPts val="1100"/>
              <a:buChar char="○"/>
            </a:pPr>
            <a:r>
              <a:rPr lang="en" dirty="0">
                <a:solidFill>
                  <a:schemeClr val="dk1"/>
                </a:solidFill>
              </a:rPr>
              <a:t>Heat pumps are less noisy than window AC units</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Cities</a:t>
            </a:r>
            <a:endParaRPr dirty="0">
              <a:solidFill>
                <a:schemeClr val="dk1"/>
              </a:solidFill>
            </a:endParaRPr>
          </a:p>
          <a:p>
            <a:pPr marL="914400" lvl="1" indent="-298450" algn="l" rtl="0">
              <a:spcBef>
                <a:spcPts val="0"/>
              </a:spcBef>
              <a:spcAft>
                <a:spcPts val="0"/>
              </a:spcAft>
              <a:buClr>
                <a:schemeClr val="dk1"/>
              </a:buClr>
              <a:buSzPts val="1100"/>
              <a:buChar char="○"/>
            </a:pPr>
            <a:r>
              <a:rPr lang="en" dirty="0">
                <a:solidFill>
                  <a:schemeClr val="dk1"/>
                </a:solidFill>
              </a:rPr>
              <a:t>Beijing: temperate</a:t>
            </a:r>
            <a:endParaRPr dirty="0">
              <a:solidFill>
                <a:schemeClr val="dk1"/>
              </a:solidFill>
            </a:endParaRPr>
          </a:p>
          <a:p>
            <a:pPr marL="914400" lvl="1" indent="-298450" algn="l" rtl="0">
              <a:spcBef>
                <a:spcPts val="0"/>
              </a:spcBef>
              <a:spcAft>
                <a:spcPts val="0"/>
              </a:spcAft>
              <a:buClr>
                <a:schemeClr val="dk1"/>
              </a:buClr>
              <a:buSzPts val="1100"/>
              <a:buChar char="○"/>
            </a:pPr>
            <a:r>
              <a:rPr lang="en" dirty="0">
                <a:solidFill>
                  <a:schemeClr val="dk1"/>
                </a:solidFill>
              </a:rPr>
              <a:t>Mumbai: tropical</a:t>
            </a:r>
            <a:endParaRPr dirty="0">
              <a:solidFill>
                <a:schemeClr val="dk1"/>
              </a:solidFill>
            </a:endParaRPr>
          </a:p>
          <a:p>
            <a:pPr marL="914400" lvl="1" indent="-298450" algn="l" rtl="0">
              <a:spcBef>
                <a:spcPts val="0"/>
              </a:spcBef>
              <a:spcAft>
                <a:spcPts val="0"/>
              </a:spcAft>
              <a:buClr>
                <a:schemeClr val="dk1"/>
              </a:buClr>
              <a:buSzPts val="1100"/>
              <a:buChar char="○"/>
            </a:pPr>
            <a:r>
              <a:rPr lang="en" dirty="0">
                <a:solidFill>
                  <a:schemeClr val="dk1"/>
                </a:solidFill>
              </a:rPr>
              <a:t>NYC, Boston: temperate</a:t>
            </a:r>
            <a:endParaRPr dirty="0">
              <a:solidFill>
                <a:schemeClr val="dk1"/>
              </a:solidFill>
            </a:endParaRPr>
          </a:p>
          <a:p>
            <a:pPr marL="914400" lvl="1" indent="-298450" algn="l" rtl="0">
              <a:spcBef>
                <a:spcPts val="0"/>
              </a:spcBef>
              <a:spcAft>
                <a:spcPts val="0"/>
              </a:spcAft>
              <a:buClr>
                <a:schemeClr val="dk1"/>
              </a:buClr>
              <a:buSzPts val="1100"/>
              <a:buChar char="○"/>
            </a:pPr>
            <a:r>
              <a:rPr lang="en" dirty="0">
                <a:solidFill>
                  <a:schemeClr val="dk1"/>
                </a:solidFill>
              </a:rPr>
              <a:t>New Orleans: subtropical</a:t>
            </a:r>
          </a:p>
          <a:p>
            <a:pPr marL="457200" lvl="0" indent="-298450" algn="l" rtl="0">
              <a:spcBef>
                <a:spcPts val="0"/>
              </a:spcBef>
              <a:spcAft>
                <a:spcPts val="0"/>
              </a:spcAft>
              <a:buClr>
                <a:schemeClr val="dk1"/>
              </a:buClr>
              <a:buSzPts val="1100"/>
              <a:buChar char="○"/>
            </a:pPr>
            <a:endParaRPr lang="en-US" dirty="0">
              <a:solidFill>
                <a:schemeClr val="dk1"/>
              </a:solidFill>
            </a:endParaRPr>
          </a:p>
          <a:p>
            <a:pPr marL="457200" lvl="0" indent="-298450" algn="l" rtl="0">
              <a:spcBef>
                <a:spcPts val="0"/>
              </a:spcBef>
              <a:spcAft>
                <a:spcPts val="0"/>
              </a:spcAft>
              <a:buClr>
                <a:schemeClr val="dk1"/>
              </a:buClr>
              <a:buSzPts val="1100"/>
              <a:buChar char="○"/>
            </a:pPr>
            <a:endParaRPr lang="en-US" dirty="0">
              <a:solidFill>
                <a:schemeClr val="dk1"/>
              </a:solidFill>
            </a:endParaRPr>
          </a:p>
          <a:p>
            <a:pPr algn="l"/>
            <a:r>
              <a:rPr lang="en-US" b="1" i="0" u="none" strike="noStrike" dirty="0">
                <a:solidFill>
                  <a:srgbClr val="212121"/>
                </a:solidFill>
                <a:effectLst/>
                <a:latin typeface="Calibri" panose="020F0502020204030204" pitchFamily="34" charset="0"/>
              </a:rPr>
              <a:t>Cooling:</a:t>
            </a:r>
            <a:endParaRPr lang="en-US" b="0" i="0" u="none" strike="noStrike" dirty="0">
              <a:solidFill>
                <a:srgbClr val="212121"/>
              </a:solidFill>
              <a:effectLst/>
              <a:latin typeface="Calibri" panose="020F0502020204030204" pitchFamily="34" charset="0"/>
            </a:endParaRPr>
          </a:p>
          <a:p>
            <a:pPr algn="l">
              <a:buFont typeface="+mj-lt"/>
              <a:buAutoNum type="arabicPeriod"/>
            </a:pPr>
            <a:r>
              <a:rPr lang="en-US" b="0" i="0" u="none" strike="noStrike" dirty="0">
                <a:solidFill>
                  <a:srgbClr val="212121"/>
                </a:solidFill>
                <a:effectLst/>
                <a:latin typeface="Calibri" panose="020F0502020204030204" pitchFamily="34" charset="0"/>
              </a:rPr>
              <a:t>Hot air from inside the home is blown through the coil heat exchanger, which contains a cold liquid refrigerant, providing cold air into the home.</a:t>
            </a:r>
          </a:p>
          <a:p>
            <a:pPr algn="l">
              <a:buFont typeface="+mj-lt"/>
              <a:buAutoNum type="arabicPeriod"/>
            </a:pPr>
            <a:r>
              <a:rPr lang="en-US" b="0" i="0" u="none" strike="noStrike" dirty="0">
                <a:solidFill>
                  <a:srgbClr val="212121"/>
                </a:solidFill>
                <a:effectLst/>
                <a:latin typeface="Calibri" panose="020F0502020204030204" pitchFamily="34" charset="0"/>
              </a:rPr>
              <a:t>Since heat was removed from the air and transferred into the liquid refrigerant, the refrigerant now becomes warmer.</a:t>
            </a:r>
          </a:p>
          <a:p>
            <a:pPr algn="l">
              <a:buFont typeface="+mj-lt"/>
              <a:buAutoNum type="arabicPeriod"/>
            </a:pPr>
            <a:r>
              <a:rPr lang="en-US" b="0" i="0" u="none" strike="noStrike" dirty="0">
                <a:solidFill>
                  <a:srgbClr val="212121"/>
                </a:solidFill>
                <a:effectLst/>
                <a:latin typeface="Calibri" panose="020F0502020204030204" pitchFamily="34" charset="0"/>
              </a:rPr>
              <a:t>The refrigerant then moves through a compressor to get even warmer, at which point it is hotter than the outdoor air. </a:t>
            </a:r>
          </a:p>
          <a:p>
            <a:pPr algn="l">
              <a:buFont typeface="+mj-lt"/>
              <a:buAutoNum type="arabicPeriod"/>
            </a:pPr>
            <a:r>
              <a:rPr lang="en-US" b="0" i="0" u="none" strike="noStrike" dirty="0">
                <a:solidFill>
                  <a:srgbClr val="212121"/>
                </a:solidFill>
                <a:effectLst/>
                <a:latin typeface="Calibri" panose="020F0502020204030204" pitchFamily="34" charset="0"/>
              </a:rPr>
              <a:t>Since the refrigerant is now hotter than the outdoor air, it becomes cooler once it comes into contact with the outdoor air.</a:t>
            </a:r>
          </a:p>
          <a:p>
            <a:pPr algn="l">
              <a:buFont typeface="+mj-lt"/>
              <a:buAutoNum type="arabicPeriod"/>
            </a:pPr>
            <a:r>
              <a:rPr lang="en-US" b="0" i="0" u="none" strike="noStrike" dirty="0">
                <a:solidFill>
                  <a:srgbClr val="212121"/>
                </a:solidFill>
                <a:effectLst/>
                <a:latin typeface="Calibri" panose="020F0502020204030204" pitchFamily="34" charset="0"/>
              </a:rPr>
              <a:t>Now the refrigerant is a bit cooler, and then it gets even colder when it passes through the expansion valve.</a:t>
            </a:r>
          </a:p>
          <a:p>
            <a:pPr algn="l">
              <a:buFont typeface="+mj-lt"/>
              <a:buAutoNum type="arabicPeriod"/>
            </a:pPr>
            <a:r>
              <a:rPr lang="en-US" b="0" i="0" u="none" strike="noStrike" dirty="0">
                <a:solidFill>
                  <a:srgbClr val="212121"/>
                </a:solidFill>
                <a:effectLst/>
                <a:latin typeface="Calibri" panose="020F0502020204030204" pitchFamily="34" charset="0"/>
              </a:rPr>
              <a:t>The cycle is complete, and the cold refrigerant is used to cool the air in the home, as described in Step 1.</a:t>
            </a:r>
          </a:p>
          <a:p>
            <a:pPr algn="l"/>
            <a:r>
              <a:rPr lang="en-US" b="0" i="0" u="none" strike="noStrike" dirty="0">
                <a:solidFill>
                  <a:srgbClr val="212121"/>
                </a:solidFill>
                <a:effectLst/>
                <a:latin typeface="Calibri" panose="020F0502020204030204" pitchFamily="34" charset="0"/>
              </a:rPr>
              <a:t/>
            </a:r>
            <a:br>
              <a:rPr lang="en-US" b="0" i="0" u="none" strike="noStrike" dirty="0">
                <a:solidFill>
                  <a:srgbClr val="212121"/>
                </a:solidFill>
                <a:effectLst/>
                <a:latin typeface="Calibri" panose="020F0502020204030204" pitchFamily="34" charset="0"/>
              </a:rPr>
            </a:br>
            <a:endParaRPr lang="en-US" b="0" i="0" u="none" strike="noStrike" dirty="0">
              <a:solidFill>
                <a:srgbClr val="212121"/>
              </a:solidFill>
              <a:effectLst/>
              <a:latin typeface="Calibri" panose="020F0502020204030204" pitchFamily="34" charset="0"/>
            </a:endParaRPr>
          </a:p>
          <a:p>
            <a:pPr algn="l"/>
            <a:r>
              <a:rPr lang="en-US" b="1" i="0" u="none" strike="noStrike" dirty="0">
                <a:solidFill>
                  <a:srgbClr val="212121"/>
                </a:solidFill>
                <a:effectLst/>
                <a:latin typeface="Calibri" panose="020F0502020204030204" pitchFamily="34" charset="0"/>
              </a:rPr>
              <a:t>Heating:</a:t>
            </a:r>
            <a:endParaRPr lang="en-US" b="0" i="0" u="none" strike="noStrike" dirty="0">
              <a:solidFill>
                <a:srgbClr val="212121"/>
              </a:solidFill>
              <a:effectLst/>
              <a:latin typeface="Calibri" panose="020F0502020204030204" pitchFamily="34" charset="0"/>
            </a:endParaRPr>
          </a:p>
          <a:p>
            <a:pPr algn="l">
              <a:buFont typeface="+mj-lt"/>
              <a:buAutoNum type="arabicPeriod"/>
            </a:pPr>
            <a:r>
              <a:rPr lang="en-US" b="0" i="0" u="none" strike="noStrike" dirty="0">
                <a:solidFill>
                  <a:srgbClr val="212121"/>
                </a:solidFill>
                <a:effectLst/>
                <a:latin typeface="Calibri" panose="020F0502020204030204" pitchFamily="34" charset="0"/>
              </a:rPr>
              <a:t>Cold air from inside the home is blown through the coil heat exchanger, which contains a warm liquid refrigerant, providing warm air into the home.</a:t>
            </a:r>
          </a:p>
          <a:p>
            <a:pPr algn="l">
              <a:buFont typeface="+mj-lt"/>
              <a:buAutoNum type="arabicPeriod"/>
            </a:pPr>
            <a:r>
              <a:rPr lang="en-US" b="0" i="0" u="none" strike="noStrike" dirty="0">
                <a:solidFill>
                  <a:srgbClr val="212121"/>
                </a:solidFill>
                <a:effectLst/>
                <a:latin typeface="Calibri" panose="020F0502020204030204" pitchFamily="34" charset="0"/>
              </a:rPr>
              <a:t>Since heat was removed from the refrigerant and transferred into the air , the refrigerant now becomes cooler. </a:t>
            </a:r>
          </a:p>
          <a:p>
            <a:pPr algn="l">
              <a:buFont typeface="+mj-lt"/>
              <a:buAutoNum type="arabicPeriod"/>
            </a:pPr>
            <a:r>
              <a:rPr lang="en-US" b="0" i="0" u="none" strike="noStrike" dirty="0">
                <a:solidFill>
                  <a:srgbClr val="212121"/>
                </a:solidFill>
                <a:effectLst/>
                <a:latin typeface="Calibri" panose="020F0502020204030204" pitchFamily="34" charset="0"/>
              </a:rPr>
              <a:t>The refrigerant then moves through an expansion valve to get even cooler, at which point it is colder than the outdoor air.</a:t>
            </a:r>
          </a:p>
          <a:p>
            <a:pPr algn="l">
              <a:buFont typeface="+mj-lt"/>
              <a:buAutoNum type="arabicPeriod"/>
            </a:pPr>
            <a:r>
              <a:rPr lang="en-US" b="0" i="0" u="none" strike="noStrike" dirty="0">
                <a:solidFill>
                  <a:srgbClr val="212121"/>
                </a:solidFill>
                <a:effectLst/>
                <a:latin typeface="Calibri" panose="020F0502020204030204" pitchFamily="34" charset="0"/>
              </a:rPr>
              <a:t>Since the refrigerant is now colder than the outdoor air, it becomes warmer once it comes into contact with the outdoor air.</a:t>
            </a:r>
          </a:p>
          <a:p>
            <a:pPr algn="l">
              <a:buFont typeface="+mj-lt"/>
              <a:buAutoNum type="arabicPeriod"/>
            </a:pPr>
            <a:r>
              <a:rPr lang="en-US" b="0" i="0" u="none" strike="noStrike" dirty="0">
                <a:solidFill>
                  <a:srgbClr val="212121"/>
                </a:solidFill>
                <a:effectLst/>
                <a:latin typeface="Calibri" panose="020F0502020204030204" pitchFamily="34" charset="0"/>
              </a:rPr>
              <a:t>Now the refrigerant is a bit warmer, and then it gets even warmer when it passes through the compressor.</a:t>
            </a:r>
          </a:p>
          <a:p>
            <a:pPr algn="l">
              <a:buFont typeface="+mj-lt"/>
              <a:buAutoNum type="arabicPeriod"/>
            </a:pPr>
            <a:r>
              <a:rPr lang="en-US" b="0" i="0" u="none" strike="noStrike" dirty="0">
                <a:solidFill>
                  <a:srgbClr val="212121"/>
                </a:solidFill>
                <a:effectLst/>
                <a:latin typeface="Calibri" panose="020F0502020204030204" pitchFamily="34" charset="0"/>
              </a:rPr>
              <a:t>The cycle is complete, and the warm refrigerant is used to heat the air in the home, as described in Step 1.</a:t>
            </a:r>
          </a:p>
          <a:p>
            <a:pPr marL="457200" lvl="0" indent="-298450" algn="l" rtl="0">
              <a:spcBef>
                <a:spcPts val="0"/>
              </a:spcBef>
              <a:spcAft>
                <a:spcPts val="0"/>
              </a:spcAft>
              <a:buClr>
                <a:schemeClr val="dk1"/>
              </a:buClr>
              <a:buSzPts val="1100"/>
              <a:buChar char="○"/>
            </a:pPr>
            <a:endParaRPr lang="en-US" dirty="0">
              <a:solidFill>
                <a:schemeClr val="dk1"/>
              </a:solidFill>
            </a:endParaRPr>
          </a:p>
        </p:txBody>
      </p:sp>
    </p:spTree>
    <p:extLst>
      <p:ext uri="{BB962C8B-B14F-4D97-AF65-F5344CB8AC3E}">
        <p14:creationId xmlns:p14="http://schemas.microsoft.com/office/powerpoint/2010/main" val="2570184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1bf8c6d72f7_0_39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1bf8c6d72f7_0_39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en-US" dirty="0">
                <a:latin typeface="Baskerville" panose="02020502070401020303" pitchFamily="18" charset="0"/>
                <a:ea typeface="Baskerville" panose="02020502070401020303" pitchFamily="18" charset="0"/>
              </a:rPr>
              <a:t>The economics of electrifying homes in MA depends on energy prices, technological performance and costs, and government incentives</a:t>
            </a:r>
          </a:p>
          <a:p>
            <a:pPr marL="457200" lvl="0" indent="-298450" algn="l" rtl="0">
              <a:spcBef>
                <a:spcPts val="0"/>
              </a:spcBef>
              <a:spcAft>
                <a:spcPts val="0"/>
              </a:spcAft>
              <a:buSzPts val="1100"/>
              <a:buChar char="●"/>
            </a:pPr>
            <a:r>
              <a:rPr lang="en-US" dirty="0">
                <a:solidFill>
                  <a:schemeClr val="dk1"/>
                </a:solidFill>
              </a:rPr>
              <a:t>Due to its cold climate, high heating requirements, and high electricity prices, heat pumps are not as cost-effective in the northeast as they are in other places in the US, particularly in the South.</a:t>
            </a:r>
          </a:p>
          <a:p>
            <a:pPr marL="914400" lvl="1" indent="-298450" algn="l" rtl="0">
              <a:spcBef>
                <a:spcPts val="0"/>
              </a:spcBef>
              <a:spcAft>
                <a:spcPts val="0"/>
              </a:spcAft>
              <a:buSzPts val="1100"/>
              <a:buChar char="●"/>
            </a:pPr>
            <a:r>
              <a:rPr lang="en-US" dirty="0">
                <a:solidFill>
                  <a:schemeClr val="dk1"/>
                </a:solidFill>
              </a:rPr>
              <a:t>Cold climate double whammy – heat pumps perform less efficiently at colder temperatures, and also colder temperatures require higher heating loads.</a:t>
            </a:r>
          </a:p>
          <a:p>
            <a:pPr marL="457200" lvl="0" indent="-298450" algn="l" rtl="0">
              <a:spcBef>
                <a:spcPts val="0"/>
              </a:spcBef>
              <a:spcAft>
                <a:spcPts val="0"/>
              </a:spcAft>
              <a:buSzPts val="1100"/>
              <a:buChar char="●"/>
            </a:pPr>
            <a:r>
              <a:rPr lang="en-US" dirty="0">
                <a:solidFill>
                  <a:schemeClr val="dk1"/>
                </a:solidFill>
              </a:rPr>
              <a:t>In states where heat pumps are more difficult to adopt, subsidies are needed from utilities and governments to help offset the capital costs of installing a heat pump.</a:t>
            </a:r>
          </a:p>
          <a:p>
            <a:pPr marL="914400" lvl="1" indent="-298450" algn="l" rtl="0">
              <a:spcBef>
                <a:spcPts val="0"/>
              </a:spcBef>
              <a:spcAft>
                <a:spcPts val="0"/>
              </a:spcAft>
              <a:buSzPts val="1100"/>
              <a:buChar char="●"/>
            </a:pPr>
            <a:r>
              <a:rPr lang="en-US" dirty="0">
                <a:solidFill>
                  <a:schemeClr val="dk1"/>
                </a:solidFill>
              </a:rPr>
              <a:t>In MA, the state awards up to $10,000 per home for installing a heat pump</a:t>
            </a:r>
          </a:p>
          <a:p>
            <a:pPr marL="914400" lvl="1" indent="-298450" algn="l" rtl="0">
              <a:spcBef>
                <a:spcPts val="0"/>
              </a:spcBef>
              <a:spcAft>
                <a:spcPts val="0"/>
              </a:spcAft>
              <a:buSzPts val="1100"/>
              <a:buChar char="●"/>
            </a:pPr>
            <a:r>
              <a:rPr lang="en-US" dirty="0">
                <a:solidFill>
                  <a:schemeClr val="dk1"/>
                </a:solidFill>
              </a:rPr>
              <a:t>Federally, the Inflation Reduction act provides up to $3,200 in tax credits for implementing energy conservation measures such as adopting heat pumps</a:t>
            </a:r>
          </a:p>
          <a:p>
            <a:pPr marL="457200" lvl="0" indent="-298450" algn="l" rtl="0">
              <a:spcBef>
                <a:spcPts val="0"/>
              </a:spcBef>
              <a:spcAft>
                <a:spcPts val="0"/>
              </a:spcAft>
              <a:buSzPts val="1100"/>
              <a:buChar char="●"/>
            </a:pPr>
            <a:r>
              <a:rPr lang="en-US" dirty="0">
                <a:solidFill>
                  <a:schemeClr val="dk1"/>
                </a:solidFill>
              </a:rPr>
              <a:t>For commercial buildings, there are less of these subsidies, making it even more difficult to adopt heat pumps</a:t>
            </a:r>
          </a:p>
        </p:txBody>
      </p:sp>
    </p:spTree>
    <p:extLst>
      <p:ext uri="{BB962C8B-B14F-4D97-AF65-F5344CB8AC3E}">
        <p14:creationId xmlns:p14="http://schemas.microsoft.com/office/powerpoint/2010/main" val="1251148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500" dirty="0"/>
              <a:t>Each point represents a contracting company’s estimated added cost, with 95% confidence intervals. </a:t>
            </a:r>
          </a:p>
          <a:p>
            <a:pPr marL="171450" indent="-171450">
              <a:buFont typeface="Arial" panose="020B0604020202020204" pitchFamily="34" charset="0"/>
              <a:buChar char="•"/>
            </a:pPr>
            <a:r>
              <a:rPr lang="en-US" sz="500" dirty="0"/>
              <a:t>Contractors colored in blue indicate a significant added cost above or below the mean.</a:t>
            </a:r>
          </a:p>
          <a:p>
            <a:pPr marL="171450" indent="-171450">
              <a:buFont typeface="Arial" panose="020B0604020202020204" pitchFamily="34" charset="0"/>
              <a:buChar char="•"/>
            </a:pPr>
            <a:r>
              <a:rPr lang="en-US" sz="500" dirty="0"/>
              <a:t>Majority of contractors significantly deviate from the mean (491 versus 136)</a:t>
            </a:r>
          </a:p>
          <a:p>
            <a:pPr marL="171450" indent="-171450">
              <a:buFont typeface="Arial" panose="020B0604020202020204" pitchFamily="34" charset="0"/>
              <a:buChar char="•"/>
            </a:pPr>
            <a:r>
              <a:rPr lang="en-US" sz="500" dirty="0"/>
              <a:t>One </a:t>
            </a:r>
            <a:r>
              <a:rPr lang="en-US" sz="400" dirty="0"/>
              <a:t>standard </a:t>
            </a:r>
            <a:r>
              <a:rPr lang="en-US" sz="500" dirty="0"/>
              <a:t>deviation here represents $2,777 in added costs, with the average heat pump installation in the home being $10,132.</a:t>
            </a:r>
          </a:p>
        </p:txBody>
      </p:sp>
      <p:sp>
        <p:nvSpPr>
          <p:cNvPr id="4" name="Slide Number Placeholder 3"/>
          <p:cNvSpPr>
            <a:spLocks noGrp="1"/>
          </p:cNvSpPr>
          <p:nvPr>
            <p:ph type="sldNum" sz="quarter" idx="5"/>
          </p:nvPr>
        </p:nvSpPr>
        <p:spPr/>
        <p:txBody>
          <a:bodyPr/>
          <a:lstStyle/>
          <a:p>
            <a:fld id="{308B3BEE-1558-374E-8A88-8A25651309F3}" type="slidenum">
              <a:rPr lang="en-US" smtClean="0"/>
              <a:t>22</a:t>
            </a:fld>
            <a:endParaRPr lang="en-US"/>
          </a:p>
        </p:txBody>
      </p:sp>
    </p:spTree>
    <p:extLst>
      <p:ext uri="{BB962C8B-B14F-4D97-AF65-F5344CB8AC3E}">
        <p14:creationId xmlns:p14="http://schemas.microsoft.com/office/powerpoint/2010/main" val="3966620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c626d8940e_1_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c626d8940e_1_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1c626d8940e_1_10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1c626d8940e_1_10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1c626d8940e_1_10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1c626d8940e_1_10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endParaRPr/>
          </a:p>
        </p:txBody>
      </p:sp>
    </p:spTree>
    <p:extLst>
      <p:ext uri="{BB962C8B-B14F-4D97-AF65-F5344CB8AC3E}">
        <p14:creationId xmlns:p14="http://schemas.microsoft.com/office/powerpoint/2010/main" val="28475891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1c626d8940e_1_10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1c626d8940e_1_10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endParaRPr/>
          </a:p>
        </p:txBody>
      </p:sp>
    </p:spTree>
    <p:extLst>
      <p:ext uri="{BB962C8B-B14F-4D97-AF65-F5344CB8AC3E}">
        <p14:creationId xmlns:p14="http://schemas.microsoft.com/office/powerpoint/2010/main" val="13511525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8B3BEE-1558-374E-8A88-8A25651309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86554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8969033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sz="1200" b="0" i="0" kern="1200" dirty="0">
                <a:solidFill>
                  <a:schemeClr val="tx1"/>
                </a:solidFill>
                <a:effectLst/>
                <a:latin typeface="+mn-lt"/>
                <a:ea typeface="+mn-ea"/>
                <a:cs typeface="+mn-cs"/>
              </a:rPr>
              <a:t>Ask</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students.</a:t>
            </a: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r>
              <a:rPr lang="en-US" sz="1200" b="0" i="0" kern="1200" dirty="0">
                <a:solidFill>
                  <a:schemeClr val="tx1"/>
                </a:solidFill>
                <a:effectLst/>
                <a:latin typeface="+mn-lt"/>
                <a:ea typeface="+mn-ea"/>
                <a:cs typeface="+mn-cs"/>
              </a:rPr>
              <a:t>When the Bank of America Tower opened in 2010, the press praised it as one of the world’s “most environmentally responsible high-rise office building.” LEED Platinum certification—the first ever for a skyscraper</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 </a:t>
            </a:r>
            <a:endParaRPr lang="en-US" altLang="zh-CN" sz="1200" b="0" i="0" kern="1200" dirty="0">
              <a:solidFill>
                <a:schemeClr val="tx1"/>
              </a:solidFill>
              <a:effectLst/>
              <a:latin typeface="+mn-lt"/>
              <a:ea typeface="+mn-ea"/>
              <a:cs typeface="+mn-cs"/>
            </a:endParaRPr>
          </a:p>
          <a:p>
            <a:pPr marL="0" lvl="0" indent="0" algn="l" rtl="0">
              <a:spcBef>
                <a:spcPts val="0"/>
              </a:spcBef>
              <a:spcAft>
                <a:spcPts val="0"/>
              </a:spcAft>
              <a:buNone/>
            </a:pPr>
            <a:r>
              <a:rPr lang="en-US" sz="1200" b="0" i="0" kern="1200" dirty="0">
                <a:solidFill>
                  <a:schemeClr val="tx1"/>
                </a:solidFill>
                <a:effectLst/>
                <a:latin typeface="+mn-lt"/>
                <a:ea typeface="+mn-ea"/>
                <a:cs typeface="+mn-cs"/>
              </a:rPr>
              <a:t>the Bank of America Tower produces more greenhouse gases and uses more energy per square foot than any comparably sized office building in Manhattan. It uses more than twice as much energy per square foot as the 80-year-old Empire State Building. It also performs worse than the Goldman Sachs headquarters, maybe the most similar building in New York—and one with a lower LEED rating.</a:t>
            </a:r>
          </a:p>
          <a:p>
            <a:pPr marL="0" lvl="0" indent="0" algn="l" rtl="0">
              <a:spcBef>
                <a:spcPts val="0"/>
              </a:spcBef>
              <a:spcAft>
                <a:spcPts val="0"/>
              </a:spcAft>
              <a:buNone/>
            </a:pP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r>
              <a:rPr lang="en-US" altLang="zh-CN" sz="1200" b="0" i="0" kern="1200" dirty="0">
                <a:solidFill>
                  <a:schemeClr val="tx1"/>
                </a:solidFill>
                <a:effectLst/>
                <a:latin typeface="+mn-lt"/>
                <a:ea typeface="+mn-ea"/>
                <a:cs typeface="+mn-cs"/>
              </a:rPr>
              <a:t>LEED</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is</a:t>
            </a:r>
            <a:r>
              <a:rPr lang="zh-CN" alt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designed for developers who have either no clue or no control over what their tenants might do inside the building</a:t>
            </a:r>
            <a:r>
              <a:rPr lang="en-US" altLang="zh-CN" sz="1200" b="0" i="0" kern="1200" dirty="0">
                <a:solidFill>
                  <a:schemeClr val="tx1"/>
                </a:solidFill>
                <a:effectLst/>
                <a:latin typeface="+mn-lt"/>
                <a:ea typeface="+mn-ea"/>
                <a:cs typeface="+mn-cs"/>
              </a:rPr>
              <a:t>.</a:t>
            </a:r>
          </a:p>
          <a:p>
            <a:pPr marL="0" lvl="0" indent="0" algn="l" rtl="0">
              <a:spcBef>
                <a:spcPts val="0"/>
              </a:spcBef>
              <a:spcAft>
                <a:spcPts val="0"/>
              </a:spcAft>
              <a:buNone/>
            </a:pP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r>
              <a:rPr lang="en-US" sz="1200" b="0" i="0" kern="1200" dirty="0">
                <a:solidFill>
                  <a:schemeClr val="tx1"/>
                </a:solidFill>
                <a:effectLst/>
                <a:latin typeface="+mn-lt"/>
                <a:ea typeface="+mn-ea"/>
                <a:cs typeface="+mn-cs"/>
              </a:rPr>
              <a:t>The biggest drain on energy in the Bank of America Tower is its trading floors, those giant fields of workstations with five computer monitors to a desk. Assuming no one turns these computers off, in a year one of these desks uses roughly the energy it takes a 25-mile-per-gallon car engine to travel more than 4,500 miles. The servers supporting all those desks also require enormous energy, as do the systems that heat, cool, and light the massive trading floors beyond normal business hours. These spaces take up nearly a third of the Bank of America Tower’s 2.2 million total square feet, yet the building’s developer and architect had no control over how much energy would be required to keep them operational.</a:t>
            </a:r>
          </a:p>
          <a:p>
            <a:pPr marL="0" lvl="0" indent="0" algn="l" rtl="0">
              <a:spcBef>
                <a:spcPts val="0"/>
              </a:spcBef>
              <a:spcAft>
                <a:spcPts val="0"/>
              </a:spcAft>
              <a:buNone/>
            </a:pP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r>
              <a:rPr lang="en-US" altLang="zh-CN" sz="1200" b="0" i="0" kern="1200" dirty="0">
                <a:solidFill>
                  <a:schemeClr val="tx1"/>
                </a:solidFill>
                <a:effectLst/>
                <a:latin typeface="+mn-lt"/>
                <a:ea typeface="+mn-ea"/>
                <a:cs typeface="+mn-cs"/>
              </a:rPr>
              <a:t>Split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incentive: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If</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lease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not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net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lease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tenants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have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no</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incentive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to</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save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energy.</a:t>
            </a:r>
            <a:endParaRPr dirty="0"/>
          </a:p>
        </p:txBody>
      </p:sp>
    </p:spTree>
    <p:extLst>
      <p:ext uri="{BB962C8B-B14F-4D97-AF65-F5344CB8AC3E}">
        <p14:creationId xmlns:p14="http://schemas.microsoft.com/office/powerpoint/2010/main" val="4052674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bf8c6d72f7_0_405: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g1bf8c6d72f7_0_405: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dirty="0"/>
              <a:t>Many nations and cities around the world are introducing legislation and incentive programs to accelerate building decarbonization</a:t>
            </a:r>
            <a:endParaRPr dirty="0"/>
          </a:p>
          <a:p>
            <a:pPr marL="457200" lvl="0" indent="-298450" algn="l" rtl="0">
              <a:lnSpc>
                <a:spcPct val="100000"/>
              </a:lnSpc>
              <a:spcBef>
                <a:spcPts val="0"/>
              </a:spcBef>
              <a:spcAft>
                <a:spcPts val="0"/>
              </a:spcAft>
              <a:buSzPts val="1100"/>
              <a:buChar char="●"/>
            </a:pPr>
            <a:r>
              <a:rPr lang="en" dirty="0"/>
              <a:t>In colder climates such as the northeastern US, heating is a major source of greenhouse gas emissions and policies are aggressively targeting the decarbonization of heating</a:t>
            </a:r>
            <a:endParaRPr dirty="0"/>
          </a:p>
          <a:p>
            <a:pPr marL="457200" lvl="0" indent="-298450" algn="l" rtl="0">
              <a:lnSpc>
                <a:spcPct val="100000"/>
              </a:lnSpc>
              <a:spcBef>
                <a:spcPts val="0"/>
              </a:spcBef>
              <a:spcAft>
                <a:spcPts val="0"/>
              </a:spcAft>
              <a:buSzPts val="1100"/>
              <a:buChar char="●"/>
            </a:pPr>
            <a:r>
              <a:rPr lang="en" dirty="0"/>
              <a:t>In other climates, policies are aiming to further decarbonize activities such as cooling, cooking, and heating water through energy efficiency improvements</a:t>
            </a:r>
            <a:endParaRPr dirty="0"/>
          </a:p>
          <a:p>
            <a:pPr marL="457200" lvl="0" indent="-298450" algn="l" rtl="0">
              <a:lnSpc>
                <a:spcPct val="100000"/>
              </a:lnSpc>
              <a:spcBef>
                <a:spcPts val="0"/>
              </a:spcBef>
              <a:spcAft>
                <a:spcPts val="0"/>
              </a:spcAft>
              <a:buSzPts val="1100"/>
              <a:buChar char="●"/>
            </a:pPr>
            <a:r>
              <a:rPr lang="en" dirty="0"/>
              <a:t>Moreover, in countries with developing infrastructure, improving the energy efficiency of buildings can avoid the need to build additional power plants and transmission and distribution infrastructure</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308B3BEE-1558-374E-8A88-8A25651309F3}" type="slidenum">
              <a:rPr lang="en-US" smtClean="0"/>
              <a:t>30</a:t>
            </a:fld>
            <a:endParaRPr lang="en-US"/>
          </a:p>
        </p:txBody>
      </p:sp>
    </p:spTree>
    <p:extLst>
      <p:ext uri="{BB962C8B-B14F-4D97-AF65-F5344CB8AC3E}">
        <p14:creationId xmlns:p14="http://schemas.microsoft.com/office/powerpoint/2010/main" val="39638478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308B3BEE-1558-374E-8A88-8A25651309F3}" type="slidenum">
              <a:rPr lang="en-US" smtClean="0"/>
              <a:t>31</a:t>
            </a:fld>
            <a:endParaRPr lang="en-US"/>
          </a:p>
        </p:txBody>
      </p:sp>
    </p:spTree>
    <p:extLst>
      <p:ext uri="{BB962C8B-B14F-4D97-AF65-F5344CB8AC3E}">
        <p14:creationId xmlns:p14="http://schemas.microsoft.com/office/powerpoint/2010/main" val="42004077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It would be a good activity to let the students work with the excel to understand the case thoroughly. </a:t>
            </a:r>
          </a:p>
          <a:p>
            <a:pPr marL="0" lvl="0" indent="0" algn="l" rtl="0">
              <a:spcBef>
                <a:spcPts val="0"/>
              </a:spcBef>
              <a:spcAft>
                <a:spcPts val="0"/>
              </a:spcAft>
              <a:buNone/>
            </a:pPr>
            <a:r>
              <a:rPr lang="en-US" altLang="zh-CN" dirty="0">
                <a:sym typeface="Wingdings" panose="05000000000000000000" pitchFamily="2" charset="2"/>
              </a:rPr>
              <a:t> If not going to teach in class, I will guide them through the excel sheet in recitation. </a:t>
            </a:r>
            <a:endParaRPr dirty="0"/>
          </a:p>
        </p:txBody>
      </p:sp>
    </p:spTree>
    <p:extLst>
      <p:ext uri="{BB962C8B-B14F-4D97-AF65-F5344CB8AC3E}">
        <p14:creationId xmlns:p14="http://schemas.microsoft.com/office/powerpoint/2010/main" val="29211154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705782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Let the students open the excel sheet and walk them through the real cash flow.</a:t>
            </a:r>
          </a:p>
          <a:p>
            <a:pPr marL="0" lvl="0" indent="0" algn="l" rtl="0">
              <a:spcBef>
                <a:spcPts val="0"/>
              </a:spcBef>
              <a:spcAft>
                <a:spcPts val="0"/>
              </a:spcAft>
              <a:buNone/>
            </a:pPr>
            <a:r>
              <a:rPr lang="en-US" dirty="0"/>
              <a:t>First the input needed: </a:t>
            </a:r>
          </a:p>
          <a:p>
            <a:pPr marL="0" lvl="0" indent="0" algn="l" rtl="0">
              <a:spcBef>
                <a:spcPts val="0"/>
              </a:spcBef>
              <a:spcAft>
                <a:spcPts val="0"/>
              </a:spcAft>
              <a:buNone/>
            </a:pPr>
            <a:r>
              <a:rPr lang="en-US" dirty="0"/>
              <a:t>Red:</a:t>
            </a:r>
            <a:r>
              <a:rPr lang="zh-CN" altLang="en-US" dirty="0"/>
              <a:t> </a:t>
            </a:r>
            <a:r>
              <a:rPr lang="en-US" altLang="zh-CN" dirty="0"/>
              <a:t>Key</a:t>
            </a:r>
            <a:r>
              <a:rPr lang="zh-CN" altLang="en-US" dirty="0"/>
              <a:t> </a:t>
            </a:r>
            <a:r>
              <a:rPr lang="en-US" altLang="zh-CN" dirty="0"/>
              <a:t>projections about the retrofit cost and benefit.</a:t>
            </a:r>
          </a:p>
          <a:p>
            <a:pPr marL="0" lvl="0" indent="0" algn="l" rtl="0">
              <a:spcBef>
                <a:spcPts val="0"/>
              </a:spcBef>
              <a:spcAft>
                <a:spcPts val="0"/>
              </a:spcAft>
              <a:buNone/>
            </a:pPr>
            <a:r>
              <a:rPr lang="en-US" dirty="0"/>
              <a:t>Blue: Key assumptions on energy price and demand.</a:t>
            </a:r>
            <a:endParaRPr dirty="0"/>
          </a:p>
        </p:txBody>
      </p:sp>
    </p:spTree>
    <p:extLst>
      <p:ext uri="{BB962C8B-B14F-4D97-AF65-F5344CB8AC3E}">
        <p14:creationId xmlns:p14="http://schemas.microsoft.com/office/powerpoint/2010/main" val="28125210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Traditional cash flow analysis: work the students through the key elements.</a:t>
            </a:r>
            <a:endParaRPr dirty="0"/>
          </a:p>
        </p:txBody>
      </p:sp>
    </p:spTree>
    <p:extLst>
      <p:ext uri="{BB962C8B-B14F-4D97-AF65-F5344CB8AC3E}">
        <p14:creationId xmlns:p14="http://schemas.microsoft.com/office/powerpoint/2010/main" val="24420530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Let the students open the excel sheet and walk them through.</a:t>
            </a:r>
            <a:endParaRPr dirty="0"/>
          </a:p>
        </p:txBody>
      </p:sp>
    </p:spTree>
    <p:extLst>
      <p:ext uri="{BB962C8B-B14F-4D97-AF65-F5344CB8AC3E}">
        <p14:creationId xmlns:p14="http://schemas.microsoft.com/office/powerpoint/2010/main" val="10059711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altLang="zh-CN" dirty="0"/>
          </a:p>
          <a:p>
            <a:pPr marL="0" lvl="0" indent="0" algn="l" rtl="0">
              <a:spcBef>
                <a:spcPts val="0"/>
              </a:spcBef>
              <a:spcAft>
                <a:spcPts val="0"/>
              </a:spcAft>
              <a:buNone/>
            </a:pPr>
            <a:r>
              <a:rPr lang="en-US" dirty="0"/>
              <a:t>Capital finance challenge: due to the uncertainty of energy savings from a retrofit, future energy saving projections cannot be used as collateral. </a:t>
            </a:r>
            <a:endParaRPr dirty="0"/>
          </a:p>
        </p:txBody>
      </p:sp>
    </p:spTree>
    <p:extLst>
      <p:ext uri="{BB962C8B-B14F-4D97-AF65-F5344CB8AC3E}">
        <p14:creationId xmlns:p14="http://schemas.microsoft.com/office/powerpoint/2010/main" val="7170684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00677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83190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8B3BEE-1558-374E-8A88-8A25651309F3}" type="slidenum">
              <a:rPr lang="en-US" smtClean="0"/>
              <a:t>4</a:t>
            </a:fld>
            <a:endParaRPr lang="en-US"/>
          </a:p>
        </p:txBody>
      </p:sp>
    </p:spTree>
    <p:extLst>
      <p:ext uri="{BB962C8B-B14F-4D97-AF65-F5344CB8AC3E}">
        <p14:creationId xmlns:p14="http://schemas.microsoft.com/office/powerpoint/2010/main" val="16663256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308B3BEE-1558-374E-8A88-8A25651309F3}" type="slidenum">
              <a:rPr lang="en-US" smtClean="0"/>
              <a:t>40</a:t>
            </a:fld>
            <a:endParaRPr lang="en-US"/>
          </a:p>
        </p:txBody>
      </p:sp>
    </p:spTree>
    <p:extLst>
      <p:ext uri="{BB962C8B-B14F-4D97-AF65-F5344CB8AC3E}">
        <p14:creationId xmlns:p14="http://schemas.microsoft.com/office/powerpoint/2010/main" val="23199455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Before displaying this: Can let the students play with the rent increase percentage in the excel to come up with the best rent setting strategy.</a:t>
            </a:r>
            <a:endParaRPr dirty="0"/>
          </a:p>
        </p:txBody>
      </p:sp>
    </p:spTree>
    <p:extLst>
      <p:ext uri="{BB962C8B-B14F-4D97-AF65-F5344CB8AC3E}">
        <p14:creationId xmlns:p14="http://schemas.microsoft.com/office/powerpoint/2010/main" val="7083275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831901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In normal leases, leasing and capital expenditure (i.e., expenditures for anything beyond normal wear and tear) are more likely to benefit the landlord and should not be paid by tenants. </a:t>
            </a:r>
          </a:p>
          <a:p>
            <a:endParaRPr lang="en-US" altLang="zh-CN" dirty="0"/>
          </a:p>
          <a:p>
            <a:r>
              <a:rPr lang="en-US" altLang="zh-CN" dirty="0"/>
              <a:t>The key for cost pass-through green lease: turn certain types of capital improvement expenditure (which intended to improve energy efficiency) into the reimbursable expenses. </a:t>
            </a:r>
          </a:p>
          <a:p>
            <a:endParaRPr lang="en-US" altLang="zh-CN" dirty="0"/>
          </a:p>
          <a:p>
            <a:r>
              <a:rPr lang="en-US" altLang="zh-CN" dirty="0"/>
              <a:t>Can add underperformance buffer the clause. </a:t>
            </a:r>
          </a:p>
          <a:p>
            <a:endParaRPr lang="en-US" altLang="zh-CN" dirty="0"/>
          </a:p>
          <a:p>
            <a:pPr marL="971550" lvl="1" indent="-514350">
              <a:buFont typeface="+mj-lt"/>
              <a:buAutoNum type="arabicPeriod"/>
            </a:pPr>
            <a:r>
              <a:rPr lang="en-US" altLang="zh-CN" sz="3200" dirty="0">
                <a:latin typeface="Baskerville" panose="02020502070401020303" pitchFamily="18" charset="0"/>
                <a:ea typeface="Baskerville" panose="02020502070401020303" pitchFamily="18" charset="0"/>
              </a:rPr>
              <a:t>What are the uncertainties in the current cash flow analysis? </a:t>
            </a:r>
          </a:p>
          <a:p>
            <a:pPr lvl="1"/>
            <a:r>
              <a:rPr lang="en-US" altLang="zh-CN" sz="2800" dirty="0">
                <a:latin typeface="Baskerville" panose="02020502070401020303" pitchFamily="18" charset="0"/>
                <a:ea typeface="Baskerville" panose="02020502070401020303" pitchFamily="18" charset="0"/>
              </a:rPr>
              <a:t>Energy cost (e.g., policies like carbon tax)</a:t>
            </a:r>
          </a:p>
          <a:p>
            <a:pPr lvl="1"/>
            <a:r>
              <a:rPr lang="en-US" altLang="zh-CN" sz="2800" dirty="0">
                <a:latin typeface="Baskerville" panose="02020502070401020303" pitchFamily="18" charset="0"/>
                <a:ea typeface="Baskerville" panose="02020502070401020303" pitchFamily="18" charset="0"/>
              </a:rPr>
              <a:t>Achieved energy saving of the retrofit</a:t>
            </a:r>
          </a:p>
          <a:p>
            <a:pPr lvl="1"/>
            <a:r>
              <a:rPr lang="en-US" altLang="zh-CN" sz="2800" dirty="0">
                <a:latin typeface="Baskerville" panose="02020502070401020303" pitchFamily="18" charset="0"/>
                <a:ea typeface="Baskerville" panose="02020502070401020303" pitchFamily="18" charset="0"/>
              </a:rPr>
              <a:t>Tenants willingness-to-pay for rent (e.g., demand for green; risk aversion) </a:t>
            </a:r>
          </a:p>
          <a:p>
            <a:pPr lvl="1"/>
            <a:r>
              <a:rPr lang="en-US" altLang="zh-CN" sz="2800" dirty="0">
                <a:latin typeface="Baskerville" panose="02020502070401020303" pitchFamily="18" charset="0"/>
                <a:ea typeface="Baskerville" panose="02020502070401020303" pitchFamily="18" charset="0"/>
              </a:rPr>
              <a:t>Policy mandates on energy efficiency</a:t>
            </a:r>
          </a:p>
          <a:p>
            <a:pPr lvl="1"/>
            <a:r>
              <a:rPr lang="en-US" altLang="zh-CN" sz="2800" dirty="0">
                <a:latin typeface="Baskerville" panose="02020502070401020303" pitchFamily="18" charset="0"/>
                <a:ea typeface="Baskerville" panose="02020502070401020303" pitchFamily="18" charset="0"/>
              </a:rPr>
              <a:t>……</a:t>
            </a:r>
            <a:br>
              <a:rPr lang="en-US" altLang="zh-CN" sz="2800" dirty="0">
                <a:latin typeface="Baskerville" panose="02020502070401020303" pitchFamily="18" charset="0"/>
                <a:ea typeface="Baskerville" panose="02020502070401020303" pitchFamily="18" charset="0"/>
              </a:rPr>
            </a:br>
            <a:endParaRPr lang="en-US" altLang="zh-CN" sz="3200" dirty="0">
              <a:latin typeface="Baskerville" panose="02020502070401020303" pitchFamily="18" charset="0"/>
              <a:ea typeface="Baskerville" panose="02020502070401020303" pitchFamily="18" charset="0"/>
            </a:endParaRPr>
          </a:p>
          <a:p>
            <a:pPr marL="457200" lvl="1" indent="0">
              <a:buNone/>
            </a:pPr>
            <a:r>
              <a:rPr lang="en-US" altLang="zh-CN" sz="3200" dirty="0">
                <a:latin typeface="Baskerville" panose="02020502070401020303" pitchFamily="18" charset="0"/>
                <a:ea typeface="Baskerville" panose="02020502070401020303" pitchFamily="18" charset="0"/>
              </a:rPr>
              <a:t>2. Are there alternative leasing strategies to pass-through the cost?</a:t>
            </a:r>
            <a:r>
              <a:rPr lang="zh-CN" altLang="en-US" sz="3200" dirty="0">
                <a:latin typeface="Baskerville" panose="02020502070401020303" pitchFamily="18" charset="0"/>
                <a:ea typeface="Baskerville" panose="02020502070401020303" pitchFamily="18" charset="0"/>
              </a:rPr>
              <a:t> </a:t>
            </a:r>
            <a:r>
              <a:rPr lang="en-US" altLang="zh-CN" sz="3200" dirty="0">
                <a:latin typeface="Baskerville" panose="02020502070401020303" pitchFamily="18" charset="0"/>
                <a:ea typeface="Baskerville" panose="02020502070401020303" pitchFamily="18" charset="0"/>
              </a:rPr>
              <a:t>What are the pros and cons? </a:t>
            </a:r>
          </a:p>
          <a:p>
            <a:endParaRPr lang="zh-CN" altLang="en-US" dirty="0"/>
          </a:p>
          <a:p>
            <a:endParaRPr lang="zh-CN" altLang="en-US" dirty="0"/>
          </a:p>
        </p:txBody>
      </p:sp>
      <p:sp>
        <p:nvSpPr>
          <p:cNvPr id="4" name="Slide Number Placeholder 3"/>
          <p:cNvSpPr>
            <a:spLocks noGrp="1"/>
          </p:cNvSpPr>
          <p:nvPr>
            <p:ph type="sldNum" sz="quarter" idx="5"/>
          </p:nvPr>
        </p:nvSpPr>
        <p:spPr/>
        <p:txBody>
          <a:bodyPr/>
          <a:lstStyle/>
          <a:p>
            <a:fld id="{308B3BEE-1558-374E-8A88-8A25651309F3}" type="slidenum">
              <a:rPr lang="en-US" smtClean="0"/>
              <a:t>43</a:t>
            </a:fld>
            <a:endParaRPr lang="en-US"/>
          </a:p>
        </p:txBody>
      </p:sp>
    </p:spTree>
    <p:extLst>
      <p:ext uri="{BB962C8B-B14F-4D97-AF65-F5344CB8AC3E}">
        <p14:creationId xmlns:p14="http://schemas.microsoft.com/office/powerpoint/2010/main" val="37124144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Baskerville" panose="02020502070401020303" pitchFamily="18" charset="0"/>
                <a:ea typeface="Baskerville" panose="02020502070401020303" pitchFamily="18" charset="0"/>
              </a:rPr>
              <a:t>This case addresses how to get tenants on board through making sure they gain from this deal. </a:t>
            </a:r>
            <a:endParaRPr lang="en-US" altLang="zh-CN" dirty="0"/>
          </a:p>
          <a:p>
            <a:endParaRPr lang="en-US" altLang="zh-CN" dirty="0"/>
          </a:p>
          <a:p>
            <a:r>
              <a:rPr lang="en-US" altLang="zh-CN" dirty="0"/>
              <a:t>Case:</a:t>
            </a:r>
          </a:p>
          <a:p>
            <a:r>
              <a:rPr lang="zh-CN" altLang="en-US" dirty="0">
                <a:hlinkClick r:id="rId3"/>
              </a:rPr>
              <a:t>https://www.imt.org/wp-content/uploads/2018/02/brandywine_case_study_10-15-12.pdf</a:t>
            </a:r>
            <a:endParaRPr lang="en-US" altLang="zh-CN" dirty="0"/>
          </a:p>
          <a:p>
            <a:endParaRPr lang="en-US" altLang="zh-CN" dirty="0"/>
          </a:p>
        </p:txBody>
      </p:sp>
      <p:sp>
        <p:nvSpPr>
          <p:cNvPr id="4" name="Slide Number Placeholder 3"/>
          <p:cNvSpPr>
            <a:spLocks noGrp="1"/>
          </p:cNvSpPr>
          <p:nvPr>
            <p:ph type="sldNum" sz="quarter" idx="5"/>
          </p:nvPr>
        </p:nvSpPr>
        <p:spPr/>
        <p:txBody>
          <a:bodyPr/>
          <a:lstStyle/>
          <a:p>
            <a:fld id="{308B3BEE-1558-374E-8A88-8A25651309F3}" type="slidenum">
              <a:rPr lang="en-US" smtClean="0"/>
              <a:t>44</a:t>
            </a:fld>
            <a:endParaRPr lang="en-US"/>
          </a:p>
        </p:txBody>
      </p:sp>
    </p:spTree>
    <p:extLst>
      <p:ext uri="{BB962C8B-B14F-4D97-AF65-F5344CB8AC3E}">
        <p14:creationId xmlns:p14="http://schemas.microsoft.com/office/powerpoint/2010/main" val="40004809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Baskerville" panose="02020502070401020303" pitchFamily="18" charset="0"/>
                <a:ea typeface="Baskerville" panose="02020502070401020303" pitchFamily="18" charset="0"/>
              </a:rPr>
              <a:t>Landlords can work with renewable energy companies to achieve the upgrades.</a:t>
            </a:r>
            <a:endParaRPr lang="en-US" altLang="zh-CN" dirty="0"/>
          </a:p>
          <a:p>
            <a:endParaRPr lang="en-US" altLang="zh-CN" sz="2400" dirty="0"/>
          </a:p>
          <a:p>
            <a:r>
              <a:rPr lang="en-US" altLang="zh-CN" dirty="0"/>
              <a:t>Case:</a:t>
            </a:r>
          </a:p>
          <a:p>
            <a:r>
              <a:rPr lang="en-US" altLang="zh-CN" dirty="0"/>
              <a:t>https://www.dropbox.com/s/cdwxca2k74o8gqm/Green-Lease-Leaders-Using-the-Lease-to-Drive-Innovation-and-Clean-Energy.pdf?dl=0</a:t>
            </a:r>
          </a:p>
          <a:p>
            <a:endParaRPr lang="en-US" altLang="zh-CN" dirty="0"/>
          </a:p>
          <a:p>
            <a:endParaRPr lang="en-US" altLang="zh-CN" dirty="0"/>
          </a:p>
        </p:txBody>
      </p:sp>
      <p:sp>
        <p:nvSpPr>
          <p:cNvPr id="4" name="Slide Number Placeholder 3"/>
          <p:cNvSpPr>
            <a:spLocks noGrp="1"/>
          </p:cNvSpPr>
          <p:nvPr>
            <p:ph type="sldNum" sz="quarter" idx="5"/>
          </p:nvPr>
        </p:nvSpPr>
        <p:spPr/>
        <p:txBody>
          <a:bodyPr/>
          <a:lstStyle/>
          <a:p>
            <a:fld id="{308B3BEE-1558-374E-8A88-8A25651309F3}" type="slidenum">
              <a:rPr lang="en-US" smtClean="0"/>
              <a:t>45</a:t>
            </a:fld>
            <a:endParaRPr lang="en-US"/>
          </a:p>
        </p:txBody>
      </p:sp>
    </p:spTree>
    <p:extLst>
      <p:ext uri="{BB962C8B-B14F-4D97-AF65-F5344CB8AC3E}">
        <p14:creationId xmlns:p14="http://schemas.microsoft.com/office/powerpoint/2010/main" val="30964612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8B3BEE-1558-374E-8A88-8A25651309F3}" type="slidenum">
              <a:rPr lang="en-US" smtClean="0"/>
              <a:t>46</a:t>
            </a:fld>
            <a:endParaRPr lang="en-US"/>
          </a:p>
        </p:txBody>
      </p:sp>
    </p:spTree>
    <p:extLst>
      <p:ext uri="{BB962C8B-B14F-4D97-AF65-F5344CB8AC3E}">
        <p14:creationId xmlns:p14="http://schemas.microsoft.com/office/powerpoint/2010/main" val="29033598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8B3BEE-1558-374E-8A88-8A25651309F3}" type="slidenum">
              <a:rPr lang="en-US" smtClean="0"/>
              <a:t>47</a:t>
            </a:fld>
            <a:endParaRPr lang="en-US"/>
          </a:p>
        </p:txBody>
      </p:sp>
    </p:spTree>
    <p:extLst>
      <p:ext uri="{BB962C8B-B14F-4D97-AF65-F5344CB8AC3E}">
        <p14:creationId xmlns:p14="http://schemas.microsoft.com/office/powerpoint/2010/main" val="24632248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8B3BEE-1558-374E-8A88-8A25651309F3}" type="slidenum">
              <a:rPr lang="en-US" smtClean="0"/>
              <a:t>48</a:t>
            </a:fld>
            <a:endParaRPr lang="en-US"/>
          </a:p>
        </p:txBody>
      </p:sp>
    </p:spTree>
    <p:extLst>
      <p:ext uri="{BB962C8B-B14F-4D97-AF65-F5344CB8AC3E}">
        <p14:creationId xmlns:p14="http://schemas.microsoft.com/office/powerpoint/2010/main" val="2326265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8B3BEE-1558-374E-8A88-8A25651309F3}" type="slidenum">
              <a:rPr lang="en-US" smtClean="0"/>
              <a:t>5</a:t>
            </a:fld>
            <a:endParaRPr lang="en-US"/>
          </a:p>
        </p:txBody>
      </p:sp>
    </p:spTree>
    <p:extLst>
      <p:ext uri="{BB962C8B-B14F-4D97-AF65-F5344CB8AC3E}">
        <p14:creationId xmlns:p14="http://schemas.microsoft.com/office/powerpoint/2010/main" val="3926101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Main challenge with carbon offsets is the issue of additionality</a:t>
            </a:r>
          </a:p>
          <a:p>
            <a:pPr marL="628650" lvl="1" indent="-171450" algn="l" rtl="0">
              <a:spcBef>
                <a:spcPts val="0"/>
              </a:spcBef>
              <a:spcAft>
                <a:spcPts val="0"/>
              </a:spcAf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E.g.: if you pay someone to preserve a grove, but they were never actually planning to cut it down, then you are not offsetting emissions. </a:t>
            </a:r>
          </a:p>
          <a:p>
            <a:pPr marL="628650" lvl="1" indent="-171450" algn="l" rtl="0">
              <a:spcBef>
                <a:spcPts val="0"/>
              </a:spcBef>
              <a:spcAft>
                <a:spcPts val="0"/>
              </a:spcAf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https://</a:t>
            </a:r>
            <a:r>
              <a:rPr lang="en-US" sz="1200" dirty="0" err="1">
                <a:latin typeface="Times New Roman" panose="02020603050405020304" pitchFamily="18" charset="0"/>
                <a:cs typeface="Times New Roman" panose="02020603050405020304" pitchFamily="18" charset="0"/>
              </a:rPr>
              <a:t>www.nytimes.com</a:t>
            </a:r>
            <a:r>
              <a:rPr lang="en-US" sz="1200" dirty="0">
                <a:latin typeface="Times New Roman" panose="02020603050405020304" pitchFamily="18" charset="0"/>
                <a:cs typeface="Times New Roman" panose="02020603050405020304" pitchFamily="18" charset="0"/>
              </a:rPr>
              <a:t>/2022/05/18/climate/offset-carbon-footprint-air-</a:t>
            </a:r>
            <a:r>
              <a:rPr lang="en-US" sz="1200" dirty="0" err="1">
                <a:latin typeface="Times New Roman" panose="02020603050405020304" pitchFamily="18" charset="0"/>
                <a:cs typeface="Times New Roman" panose="02020603050405020304" pitchFamily="18" charset="0"/>
              </a:rPr>
              <a:t>travel.html</a:t>
            </a:r>
            <a:endParaRPr lang="en-US" sz="1200" dirty="0">
              <a:latin typeface="Times New Roman" panose="02020603050405020304" pitchFamily="18" charset="0"/>
              <a:cs typeface="Times New Roman" panose="02020603050405020304" pitchFamily="18" charset="0"/>
            </a:endParaRPr>
          </a:p>
          <a:p>
            <a:pPr marL="171450" lvl="0" indent="-171450" algn="l" rtl="0">
              <a:spcBef>
                <a:spcPts val="0"/>
              </a:spcBef>
              <a:spcAft>
                <a:spcPts val="0"/>
              </a:spcAf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A Berkeley study found that 82% of carbon credits issued by the California Air Resources Board do not represent true emissions reductions </a:t>
            </a:r>
          </a:p>
          <a:p>
            <a:pPr marL="628650" lvl="1" indent="-171450" algn="l" rtl="0">
              <a:spcBef>
                <a:spcPts val="0"/>
              </a:spcBef>
              <a:spcAft>
                <a:spcPts val="0"/>
              </a:spcAf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These offsets reduced timber harvesting in CA, but this causes an increase in timber harvesting elsewhere to meet timber demand. This effect was not considered. </a:t>
            </a:r>
          </a:p>
          <a:p>
            <a:pPr marL="628650" lvl="1" indent="-171450" algn="l" rtl="0">
              <a:spcBef>
                <a:spcPts val="0"/>
              </a:spcBef>
              <a:spcAft>
                <a:spcPts val="0"/>
              </a:spcAf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https://</a:t>
            </a:r>
            <a:r>
              <a:rPr lang="en-US" sz="1200" dirty="0" err="1">
                <a:latin typeface="Times New Roman" panose="02020603050405020304" pitchFamily="18" charset="0"/>
                <a:cs typeface="Times New Roman" panose="02020603050405020304" pitchFamily="18" charset="0"/>
              </a:rPr>
              <a:t>gspp.berkeley.edu</a:t>
            </a:r>
            <a:r>
              <a:rPr lang="en-US" sz="1200" dirty="0">
                <a:latin typeface="Times New Roman" panose="02020603050405020304" pitchFamily="18" charset="0"/>
                <a:cs typeface="Times New Roman" panose="02020603050405020304" pitchFamily="18" charset="0"/>
              </a:rPr>
              <a:t>/assets/uploads/research/pdf/Policy_Brief-US_Forest_Projects-Leakage-Haya_4.pdf </a:t>
            </a:r>
          </a:p>
          <a:p>
            <a:pPr marL="171450" lvl="0" indent="-171450" algn="l" rtl="0">
              <a:spcBef>
                <a:spcPts val="0"/>
              </a:spcBef>
              <a:spcAft>
                <a:spcPts val="0"/>
              </a:spcAf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In a 2016 study by the EU commission, it found that 85% of carbon reduction offset projects were unlikely to meet their reduction claims</a:t>
            </a:r>
          </a:p>
          <a:p>
            <a:pPr marL="628650" lvl="1" indent="-171450" algn="l" rtl="0">
              <a:spcBef>
                <a:spcPts val="0"/>
              </a:spcBef>
              <a:spcAft>
                <a:spcPts val="0"/>
              </a:spcAf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https://</a:t>
            </a:r>
            <a:r>
              <a:rPr lang="en-US" sz="1200" dirty="0" err="1">
                <a:latin typeface="Times New Roman" panose="02020603050405020304" pitchFamily="18" charset="0"/>
                <a:cs typeface="Times New Roman" panose="02020603050405020304" pitchFamily="18" charset="0"/>
              </a:rPr>
              <a:t>web.archive.org</a:t>
            </a:r>
            <a:r>
              <a:rPr lang="en-US" sz="1200" dirty="0">
                <a:latin typeface="Times New Roman" panose="02020603050405020304" pitchFamily="18" charset="0"/>
                <a:cs typeface="Times New Roman" panose="02020603050405020304" pitchFamily="18" charset="0"/>
              </a:rPr>
              <a:t>/web/20171101130231/https://</a:t>
            </a:r>
            <a:r>
              <a:rPr lang="en-US" sz="1200" dirty="0" err="1">
                <a:latin typeface="Times New Roman" panose="02020603050405020304" pitchFamily="18" charset="0"/>
                <a:cs typeface="Times New Roman" panose="02020603050405020304" pitchFamily="18" charset="0"/>
              </a:rPr>
              <a:t>ec.europa.eu</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clima</a:t>
            </a:r>
            <a:r>
              <a:rPr lang="en-US" sz="1200" dirty="0">
                <a:latin typeface="Times New Roman" panose="02020603050405020304" pitchFamily="18" charset="0"/>
                <a:cs typeface="Times New Roman" panose="02020603050405020304" pitchFamily="18" charset="0"/>
              </a:rPr>
              <a:t>/sites/</a:t>
            </a:r>
            <a:r>
              <a:rPr lang="en-US" sz="1200" dirty="0" err="1">
                <a:latin typeface="Times New Roman" panose="02020603050405020304" pitchFamily="18" charset="0"/>
                <a:cs typeface="Times New Roman" panose="02020603050405020304" pitchFamily="18" charset="0"/>
              </a:rPr>
              <a:t>clima</a:t>
            </a:r>
            <a:r>
              <a:rPr lang="en-US" sz="1200" dirty="0">
                <a:latin typeface="Times New Roman" panose="02020603050405020304" pitchFamily="18" charset="0"/>
                <a:cs typeface="Times New Roman" panose="02020603050405020304" pitchFamily="18" charset="0"/>
              </a:rPr>
              <a:t>/files/</a:t>
            </a:r>
            <a:r>
              <a:rPr lang="en-US" sz="1200" dirty="0" err="1">
                <a:latin typeface="Times New Roman" panose="02020603050405020304" pitchFamily="18" charset="0"/>
                <a:cs typeface="Times New Roman" panose="02020603050405020304" pitchFamily="18" charset="0"/>
              </a:rPr>
              <a:t>ets</a:t>
            </a:r>
            <a:r>
              <a:rPr lang="en-US" sz="1200" dirty="0">
                <a:latin typeface="Times New Roman" panose="02020603050405020304" pitchFamily="18" charset="0"/>
                <a:cs typeface="Times New Roman" panose="02020603050405020304" pitchFamily="18" charset="0"/>
              </a:rPr>
              <a:t>/docs/</a:t>
            </a:r>
            <a:r>
              <a:rPr lang="en-US" sz="1200" dirty="0" err="1">
                <a:latin typeface="Times New Roman" panose="02020603050405020304" pitchFamily="18" charset="0"/>
                <a:cs typeface="Times New Roman" panose="02020603050405020304" pitchFamily="18" charset="0"/>
              </a:rPr>
              <a:t>clean_dev_mechanism_en.pdf</a:t>
            </a:r>
            <a:r>
              <a:rPr lang="en-US" sz="1200" dirty="0">
                <a:latin typeface="Times New Roman" panose="02020603050405020304" pitchFamily="18" charset="0"/>
                <a:cs typeface="Times New Roman" panose="02020603050405020304" pitchFamily="18" charset="0"/>
              </a:rPr>
              <a:t>  </a:t>
            </a:r>
          </a:p>
          <a:p>
            <a:pPr marL="171450" lvl="0" indent="-171450" algn="l" rtl="0">
              <a:spcBef>
                <a:spcPts val="0"/>
              </a:spcBef>
              <a:spcAft>
                <a:spcPts val="0"/>
              </a:spcAf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Credit Suisse</a:t>
            </a:r>
          </a:p>
          <a:p>
            <a:pPr marL="628650" lvl="1" indent="-171450" algn="l" rtl="0">
              <a:spcBef>
                <a:spcPts val="0"/>
              </a:spcBef>
              <a:spcAft>
                <a:spcPts val="0"/>
              </a:spcAf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Has claimed to be “carbon neutral” for more than a decade</a:t>
            </a:r>
          </a:p>
          <a:p>
            <a:pPr marL="628650" lvl="1" indent="-171450" algn="l" rtl="0">
              <a:spcBef>
                <a:spcPts val="0"/>
              </a:spcBef>
              <a:spcAft>
                <a:spcPts val="0"/>
              </a:spcAf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An analysis by Bloomberg on more than Credit Suisse’s carbon offset transactions found that most offsets were based on carbon offsets that experts rate as “useless”</a:t>
            </a:r>
          </a:p>
          <a:p>
            <a:pPr marL="628650" lvl="1" indent="-171450" algn="l" rtl="0">
              <a:spcBef>
                <a:spcPts val="0"/>
              </a:spcBef>
              <a:spcAft>
                <a:spcPts val="0"/>
              </a:spcAf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https://</a:t>
            </a:r>
            <a:r>
              <a:rPr lang="en-US" sz="1200" dirty="0" err="1">
                <a:latin typeface="Times New Roman" panose="02020603050405020304" pitchFamily="18" charset="0"/>
                <a:cs typeface="Times New Roman" panose="02020603050405020304" pitchFamily="18" charset="0"/>
              </a:rPr>
              <a:t>www.bloomberg.com</a:t>
            </a:r>
            <a:r>
              <a:rPr lang="en-US" sz="1200" dirty="0">
                <a:latin typeface="Times New Roman" panose="02020603050405020304" pitchFamily="18" charset="0"/>
                <a:cs typeface="Times New Roman" panose="02020603050405020304" pitchFamily="18" charset="0"/>
              </a:rPr>
              <a:t>/graphics/2022-carbon-offsets-renewable-energy/#xj4y7vzkg </a:t>
            </a:r>
          </a:p>
          <a:p>
            <a:pPr marL="171450" lvl="0" indent="-171450" algn="l" rtl="0">
              <a:spcBef>
                <a:spcPts val="0"/>
              </a:spcBef>
              <a:spcAft>
                <a:spcPts val="0"/>
              </a:spcAf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Delta Airlines</a:t>
            </a:r>
          </a:p>
          <a:p>
            <a:pPr marL="628650" lvl="1" indent="-171450" algn="l" rtl="0">
              <a:spcBef>
                <a:spcPts val="0"/>
              </a:spcBef>
              <a:spcAft>
                <a:spcPts val="0"/>
              </a:spcAf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Claimed to be ”carbon neutral” since 2020.</a:t>
            </a:r>
          </a:p>
          <a:p>
            <a:pPr marL="628650" lvl="1" indent="-171450" algn="l" rtl="0">
              <a:spcBef>
                <a:spcPts val="0"/>
              </a:spcBef>
              <a:spcAft>
                <a:spcPts val="0"/>
              </a:spcAf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Largest source of offsets came from investing in a wind farm in the Dominican Republic.</a:t>
            </a:r>
          </a:p>
          <a:p>
            <a:pPr marL="628650" lvl="1" indent="-171450" algn="l" rtl="0">
              <a:spcBef>
                <a:spcPts val="0"/>
              </a:spcBef>
              <a:spcAft>
                <a:spcPts val="0"/>
              </a:spcAf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Experts found that the wind farm would have been built anyways. So it is not really offsetting emissions since the wind farm would have been built without the help of the offsets. </a:t>
            </a:r>
          </a:p>
          <a:p>
            <a:pPr marL="628650" lvl="1" indent="-171450" algn="l" rtl="0">
              <a:spcBef>
                <a:spcPts val="0"/>
              </a:spcBef>
              <a:spcAft>
                <a:spcPts val="0"/>
              </a:spcAf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https://</a:t>
            </a:r>
            <a:r>
              <a:rPr lang="en-US" sz="1200" dirty="0" err="1">
                <a:latin typeface="Times New Roman" panose="02020603050405020304" pitchFamily="18" charset="0"/>
                <a:cs typeface="Times New Roman" panose="02020603050405020304" pitchFamily="18" charset="0"/>
              </a:rPr>
              <a:t>www.bloomberg.com</a:t>
            </a:r>
            <a:r>
              <a:rPr lang="en-US" sz="1200" dirty="0">
                <a:latin typeface="Times New Roman" panose="02020603050405020304" pitchFamily="18" charset="0"/>
                <a:cs typeface="Times New Roman" panose="02020603050405020304" pitchFamily="18" charset="0"/>
              </a:rPr>
              <a:t>/graphics/2022-carbon-offsets-renewable-energy/#xj4y7vzkg</a:t>
            </a:r>
          </a:p>
          <a:p>
            <a:pPr marL="171450" lvl="0" indent="-171450" algn="l" rtl="0">
              <a:spcBef>
                <a:spcPts val="0"/>
              </a:spcBef>
              <a:spcAft>
                <a:spcPts val="0"/>
              </a:spcAf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General Electric </a:t>
            </a:r>
          </a:p>
          <a:p>
            <a:pPr marL="628650" lvl="1" indent="-171450" algn="l" rtl="0">
              <a:spcBef>
                <a:spcPts val="0"/>
              </a:spcBef>
              <a:spcAft>
                <a:spcPts val="0"/>
              </a:spcAf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purchased more than 800,000 credits (equivalent to 800,000 tons of CO2 offset) from a wind farm in China</a:t>
            </a:r>
          </a:p>
          <a:p>
            <a:pPr marL="628650" lvl="1" indent="-171450" algn="l" rtl="0">
              <a:spcBef>
                <a:spcPts val="0"/>
              </a:spcBef>
              <a:spcAft>
                <a:spcPts val="0"/>
              </a:spcAf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But this wind farm was already subsidized by China and likely would have been built anyways. </a:t>
            </a:r>
          </a:p>
        </p:txBody>
      </p:sp>
    </p:spTree>
    <p:extLst>
      <p:ext uri="{BB962C8B-B14F-4D97-AF65-F5344CB8AC3E}">
        <p14:creationId xmlns:p14="http://schemas.microsoft.com/office/powerpoint/2010/main" val="2559745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8B3BEE-1558-374E-8A88-8A25651309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966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lvl="0"/>
            <a:r>
              <a:rPr lang="en-US" altLang="zh-CN" u="sng" dirty="0"/>
              <a:t>2008</a:t>
            </a:r>
            <a:r>
              <a:rPr lang="zh-CN" altLang="en-US" u="sng" dirty="0"/>
              <a:t> </a:t>
            </a:r>
            <a:r>
              <a:rPr lang="en-US" altLang="zh-CN" u="sng" dirty="0"/>
              <a:t>SF</a:t>
            </a:r>
            <a:r>
              <a:rPr lang="en-US" altLang="zh-CN" dirty="0"/>
              <a:t>:</a:t>
            </a:r>
            <a:r>
              <a:rPr lang="zh-CN" altLang="en-US" dirty="0"/>
              <a:t> </a:t>
            </a:r>
            <a:r>
              <a:rPr lang="en-US" sz="1200" kern="1200" dirty="0">
                <a:solidFill>
                  <a:schemeClr val="tx1"/>
                </a:solidFill>
                <a:effectLst/>
                <a:latin typeface="+mn-lt"/>
                <a:ea typeface="+mn-ea"/>
                <a:cs typeface="+mn-cs"/>
              </a:rPr>
              <a:t>Architect: Handel Architects</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 towers: 12-story tower and 58-story tower</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Fully sold out by 2013</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Allegedly had sunk 8.3 inches by 2009</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By May 2016, “had sunk 16 inches into the earth and tilted over 15 inches at its tip and 2 inches at the base”</a:t>
            </a:r>
          </a:p>
          <a:p>
            <a:pPr lvl="0"/>
            <a:endParaRPr lang="en-US" sz="1200" kern="1200" dirty="0">
              <a:solidFill>
                <a:schemeClr val="tx1"/>
              </a:solidFill>
              <a:effectLst/>
              <a:latin typeface="+mn-lt"/>
              <a:ea typeface="+mn-ea"/>
              <a:cs typeface="+mn-cs"/>
            </a:endParaRPr>
          </a:p>
          <a:p>
            <a:pPr lvl="0"/>
            <a:r>
              <a:rPr lang="en-US" altLang="zh-CN" sz="1200" u="sng" kern="1200" dirty="0">
                <a:solidFill>
                  <a:schemeClr val="tx1"/>
                </a:solidFill>
                <a:effectLst/>
                <a:latin typeface="+mn-lt"/>
                <a:ea typeface="+mn-ea"/>
                <a:cs typeface="+mn-cs"/>
              </a:rPr>
              <a:t>2013</a:t>
            </a:r>
            <a:r>
              <a:rPr lang="zh-CN" altLang="en-US" sz="1200" u="sng" kern="1200" dirty="0">
                <a:solidFill>
                  <a:schemeClr val="tx1"/>
                </a:solidFill>
                <a:effectLst/>
                <a:latin typeface="+mn-lt"/>
                <a:ea typeface="+mn-ea"/>
                <a:cs typeface="+mn-cs"/>
              </a:rPr>
              <a:t> </a:t>
            </a:r>
            <a:r>
              <a:rPr lang="en-US" altLang="zh-CN" sz="1200" u="sng" kern="1200" dirty="0">
                <a:solidFill>
                  <a:schemeClr val="tx1"/>
                </a:solidFill>
                <a:effectLst/>
                <a:latin typeface="+mn-lt"/>
                <a:ea typeface="+mn-ea"/>
                <a:cs typeface="+mn-cs"/>
              </a:rPr>
              <a:t>Boston</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Architect: Handel Architects</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390,000SF with 256-unit residential units. 15-story tower</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Focused on job creation, downtown revitalization</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Job started post-recession</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Needed to get mayor on board through jobs created in new construction</a:t>
            </a:r>
          </a:p>
          <a:p>
            <a:pPr lvl="0"/>
            <a:endParaRPr lang="en-US" sz="1200" kern="1200" dirty="0">
              <a:solidFill>
                <a:schemeClr val="tx1"/>
              </a:solidFill>
              <a:effectLst/>
              <a:latin typeface="+mn-lt"/>
              <a:ea typeface="+mn-ea"/>
              <a:cs typeface="+mn-cs"/>
            </a:endParaRPr>
          </a:p>
          <a:p>
            <a:pPr lvl="0"/>
            <a:r>
              <a:rPr lang="en-US" altLang="zh-CN" sz="1200" u="sng" kern="1200" dirty="0">
                <a:solidFill>
                  <a:schemeClr val="tx1"/>
                </a:solidFill>
                <a:effectLst/>
                <a:latin typeface="+mn-lt"/>
                <a:ea typeface="+mn-ea"/>
                <a:cs typeface="+mn-cs"/>
              </a:rPr>
              <a:t>2017</a:t>
            </a:r>
            <a:r>
              <a:rPr lang="zh-CN" altLang="en-US" sz="1200" u="sng" kern="1200" dirty="0">
                <a:solidFill>
                  <a:schemeClr val="tx1"/>
                </a:solidFill>
                <a:effectLst/>
                <a:latin typeface="+mn-lt"/>
                <a:ea typeface="+mn-ea"/>
                <a:cs typeface="+mn-cs"/>
              </a:rPr>
              <a:t> </a:t>
            </a:r>
            <a:r>
              <a:rPr lang="en-US" altLang="zh-CN" sz="1200" u="sng" kern="1200" dirty="0">
                <a:solidFill>
                  <a:schemeClr val="tx1"/>
                </a:solidFill>
                <a:effectLst/>
                <a:latin typeface="+mn-lt"/>
                <a:ea typeface="+mn-ea"/>
                <a:cs typeface="+mn-cs"/>
              </a:rPr>
              <a:t>Boston</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Architect: Handel Architects</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685-foot high mixed-use residential tower</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60-stories high with 442 condos</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Replaced the “Big Hole” – a partially excavated site</a:t>
            </a:r>
            <a:r>
              <a:rPr lang="en-US" altLang="zh-CN" sz="1200" kern="1200" dirty="0">
                <a:solidFill>
                  <a:schemeClr val="tx1"/>
                </a:solidFill>
                <a:effectLst/>
                <a:latin typeface="+mn-lt"/>
                <a:ea typeface="+mn-ea"/>
                <a:cs typeface="+mn-cs"/>
              </a:rPr>
              <a:t>.</a:t>
            </a:r>
            <a:r>
              <a:rPr lang="en-US" dirty="0">
                <a:effectLst/>
              </a:rPr>
              <a:t> </a:t>
            </a:r>
            <a:r>
              <a:rPr lang="en-US" sz="1200" kern="1200" dirty="0">
                <a:solidFill>
                  <a:schemeClr val="tx1"/>
                </a:solidFill>
                <a:effectLst/>
                <a:latin typeface="+mn-lt"/>
                <a:ea typeface="+mn-ea"/>
                <a:cs typeface="+mn-cs"/>
              </a:rPr>
              <a:t>Mayor considered this site “perhaps his No. 1 development priority”</a:t>
            </a:r>
            <a:r>
              <a:rPr lang="en-US" altLang="zh-CN" sz="1200" kern="1200" dirty="0">
                <a:solidFill>
                  <a:schemeClr val="tx1"/>
                </a:solidFill>
                <a:effectLst/>
                <a:latin typeface="+mn-lt"/>
                <a:ea typeface="+mn-ea"/>
                <a:cs typeface="+mn-cs"/>
              </a:rPr>
              <a:t>.</a:t>
            </a:r>
          </a:p>
          <a:p>
            <a:pPr lvl="0"/>
            <a:endParaRPr lang="en-US" sz="1200" kern="1200" dirty="0">
              <a:solidFill>
                <a:schemeClr val="tx1"/>
              </a:solidFill>
              <a:effectLst/>
              <a:latin typeface="+mn-lt"/>
              <a:ea typeface="+mn-ea"/>
              <a:cs typeface="+mn-cs"/>
            </a:endParaRPr>
          </a:p>
          <a:p>
            <a:pPr lvl="0"/>
            <a:r>
              <a:rPr lang="en-US" altLang="zh-CN" sz="1200" kern="1200" dirty="0">
                <a:solidFill>
                  <a:schemeClr val="tx1"/>
                </a:solidFill>
                <a:effectLst/>
                <a:latin typeface="+mn-lt"/>
                <a:ea typeface="+mn-ea"/>
                <a:cs typeface="+mn-cs"/>
              </a:rPr>
              <a:t>2022</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Winthrop:</a:t>
            </a:r>
            <a:r>
              <a:rPr lang="zh-CN" altLang="en-US" sz="1200" kern="1200" dirty="0">
                <a:solidFill>
                  <a:schemeClr val="tx1"/>
                </a:solidFill>
                <a:effectLst/>
                <a:latin typeface="+mn-lt"/>
                <a:ea typeface="+mn-ea"/>
                <a:cs typeface="+mn-cs"/>
              </a:rPr>
              <a:t> </a:t>
            </a:r>
            <a:r>
              <a:rPr lang="en-US" dirty="0">
                <a:effectLst/>
              </a:rPr>
              <a:t> </a:t>
            </a:r>
            <a:r>
              <a:rPr lang="en-US" sz="1200" kern="1200" dirty="0">
                <a:solidFill>
                  <a:schemeClr val="tx1"/>
                </a:solidFill>
                <a:effectLst/>
                <a:latin typeface="+mn-lt"/>
                <a:ea typeface="+mn-ea"/>
                <a:cs typeface="+mn-cs"/>
              </a:rPr>
              <a:t>812,000 SF of office space and 572,000SF comprised of 321 luxury condos</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Largest Passive House Institute certified office building in the world when completed (estimated for 2022)</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Estimates 65% less energy than similarly-sized Boston projects</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Estimates 30%-50% more fresh air than comparable buildings</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Greater access to natural light</a:t>
            </a:r>
            <a:r>
              <a:rPr lang="en-US" altLang="zh-CN"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977614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20392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789EF-D29C-A840-A76D-8996B6ECD8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89495F-FD98-8946-8233-A70E6661DD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7EF794-E617-6549-B0E6-9D4215F69341}"/>
              </a:ext>
            </a:extLst>
          </p:cNvPr>
          <p:cNvSpPr>
            <a:spLocks noGrp="1"/>
          </p:cNvSpPr>
          <p:nvPr>
            <p:ph type="dt" sz="half" idx="10"/>
          </p:nvPr>
        </p:nvSpPr>
        <p:spPr/>
        <p:txBody>
          <a:bodyPr/>
          <a:lstStyle/>
          <a:p>
            <a:fld id="{60455ABE-D0DE-BB4A-A371-290EB79DAE0B}" type="datetimeFigureOut">
              <a:rPr lang="en-US" smtClean="0"/>
              <a:t>6/3/2024</a:t>
            </a:fld>
            <a:endParaRPr lang="en-US"/>
          </a:p>
        </p:txBody>
      </p:sp>
      <p:sp>
        <p:nvSpPr>
          <p:cNvPr id="5" name="Footer Placeholder 4">
            <a:extLst>
              <a:ext uri="{FF2B5EF4-FFF2-40B4-BE49-F238E27FC236}">
                <a16:creationId xmlns:a16="http://schemas.microsoft.com/office/drawing/2014/main" id="{5A5C62DD-BC37-7B47-A115-A6FC16A423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BF8942-9CAD-BE4C-AC66-A1D2DBB5C986}"/>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424731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788F2-7F67-2B44-9189-BE580CE51D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25E9F4-2355-8E4D-828B-77446A1EE2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5E2469-F9BD-1E4D-A7C3-BDB3B56F56A4}"/>
              </a:ext>
            </a:extLst>
          </p:cNvPr>
          <p:cNvSpPr>
            <a:spLocks noGrp="1"/>
          </p:cNvSpPr>
          <p:nvPr>
            <p:ph type="dt" sz="half" idx="10"/>
          </p:nvPr>
        </p:nvSpPr>
        <p:spPr/>
        <p:txBody>
          <a:bodyPr/>
          <a:lstStyle/>
          <a:p>
            <a:fld id="{60455ABE-D0DE-BB4A-A371-290EB79DAE0B}" type="datetimeFigureOut">
              <a:rPr lang="en-US" smtClean="0"/>
              <a:t>6/3/2024</a:t>
            </a:fld>
            <a:endParaRPr lang="en-US"/>
          </a:p>
        </p:txBody>
      </p:sp>
      <p:sp>
        <p:nvSpPr>
          <p:cNvPr id="5" name="Footer Placeholder 4">
            <a:extLst>
              <a:ext uri="{FF2B5EF4-FFF2-40B4-BE49-F238E27FC236}">
                <a16:creationId xmlns:a16="http://schemas.microsoft.com/office/drawing/2014/main" id="{29D31E6B-EF74-FF42-9648-D5AEC6B52D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DE8F3B-10BD-6048-B5A6-9DF806E7AFBD}"/>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2293244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AFECB1-CC79-E348-9030-A9B132D0AB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E7E355-BC52-DF43-A79C-5C9A492997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5F3B66-E36E-5748-A092-5953CC9D96BB}"/>
              </a:ext>
            </a:extLst>
          </p:cNvPr>
          <p:cNvSpPr>
            <a:spLocks noGrp="1"/>
          </p:cNvSpPr>
          <p:nvPr>
            <p:ph type="dt" sz="half" idx="10"/>
          </p:nvPr>
        </p:nvSpPr>
        <p:spPr/>
        <p:txBody>
          <a:bodyPr/>
          <a:lstStyle/>
          <a:p>
            <a:fld id="{60455ABE-D0DE-BB4A-A371-290EB79DAE0B}" type="datetimeFigureOut">
              <a:rPr lang="en-US" smtClean="0"/>
              <a:t>6/3/2024</a:t>
            </a:fld>
            <a:endParaRPr lang="en-US"/>
          </a:p>
        </p:txBody>
      </p:sp>
      <p:sp>
        <p:nvSpPr>
          <p:cNvPr id="5" name="Footer Placeholder 4">
            <a:extLst>
              <a:ext uri="{FF2B5EF4-FFF2-40B4-BE49-F238E27FC236}">
                <a16:creationId xmlns:a16="http://schemas.microsoft.com/office/drawing/2014/main" id="{9A59B96D-A0A4-8E47-8170-06E6DEA7F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B4C86-7888-F744-B6FC-5B0AE1DC2A9B}"/>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4104356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16"/>
        <p:cNvGrpSpPr/>
        <p:nvPr/>
      </p:nvGrpSpPr>
      <p:grpSpPr>
        <a:xfrm>
          <a:off x="0" y="0"/>
          <a:ext cx="0" cy="0"/>
          <a:chOff x="0" y="0"/>
          <a:chExt cx="0" cy="0"/>
        </a:xfrm>
      </p:grpSpPr>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6" name="Straight Connector 5">
            <a:extLst>
              <a:ext uri="{FF2B5EF4-FFF2-40B4-BE49-F238E27FC236}">
                <a16:creationId xmlns:a16="http://schemas.microsoft.com/office/drawing/2014/main" id="{3E2C0CC7-54E3-1640-99D9-461D8906C297}"/>
              </a:ext>
            </a:extLst>
          </p:cNvPr>
          <p:cNvCxnSpPr/>
          <p:nvPr/>
        </p:nvCxnSpPr>
        <p:spPr>
          <a:xfrm>
            <a:off x="242179" y="1041657"/>
            <a:ext cx="11411105" cy="0"/>
          </a:xfrm>
          <a:prstGeom prst="line">
            <a:avLst/>
          </a:prstGeom>
          <a:ln w="63500">
            <a:solidFill>
              <a:srgbClr val="E1A28D"/>
            </a:solidFill>
          </a:ln>
        </p:spPr>
        <p:style>
          <a:lnRef idx="1">
            <a:schemeClr val="accent1"/>
          </a:lnRef>
          <a:fillRef idx="0">
            <a:schemeClr val="accent1"/>
          </a:fillRef>
          <a:effectRef idx="0">
            <a:schemeClr val="accent1"/>
          </a:effectRef>
          <a:fontRef idx="minor">
            <a:schemeClr val="tx1"/>
          </a:fontRef>
        </p:style>
      </p:cxnSp>
      <p:pic>
        <p:nvPicPr>
          <p:cNvPr id="7" name="Picture 2" descr="MIT Center for Real Estate Research and Publications - MIT - Center for  Real Estate Center for Real Estate">
            <a:extLst>
              <a:ext uri="{FF2B5EF4-FFF2-40B4-BE49-F238E27FC236}">
                <a16:creationId xmlns:a16="http://schemas.microsoft.com/office/drawing/2014/main" id="{60660E47-78FB-404B-9377-782FC92289E6}"/>
              </a:ext>
            </a:extLst>
          </p:cNvPr>
          <p:cNvPicPr>
            <a:picLocks noChangeAspect="1" noChangeArrowheads="1"/>
          </p:cNvPicPr>
          <p:nvPr/>
        </p:nvPicPr>
        <p:blipFill>
          <a:blip r:embed="rId2">
            <a:alphaModFix amt="60000"/>
            <a:extLst>
              <a:ext uri="{28A0092B-C50C-407E-A947-70E740481C1C}">
                <a14:useLocalDpi xmlns:a14="http://schemas.microsoft.com/office/drawing/2010/main" val="0"/>
              </a:ext>
            </a:extLst>
          </a:blip>
          <a:srcRect/>
          <a:stretch>
            <a:fillRect/>
          </a:stretch>
        </p:blipFill>
        <p:spPr bwMode="auto">
          <a:xfrm>
            <a:off x="163790" y="6385014"/>
            <a:ext cx="2945503" cy="42086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28F96183-6DCC-0F44-9A14-EEE7F3FD9817}"/>
              </a:ext>
            </a:extLst>
          </p:cNvPr>
          <p:cNvCxnSpPr/>
          <p:nvPr userDrawn="1"/>
        </p:nvCxnSpPr>
        <p:spPr>
          <a:xfrm>
            <a:off x="242179" y="1041657"/>
            <a:ext cx="11411105" cy="0"/>
          </a:xfrm>
          <a:prstGeom prst="line">
            <a:avLst/>
          </a:prstGeom>
          <a:ln w="63500">
            <a:solidFill>
              <a:srgbClr val="E1A28D"/>
            </a:solidFill>
          </a:ln>
        </p:spPr>
        <p:style>
          <a:lnRef idx="1">
            <a:schemeClr val="accent1"/>
          </a:lnRef>
          <a:fillRef idx="0">
            <a:schemeClr val="accent1"/>
          </a:fillRef>
          <a:effectRef idx="0">
            <a:schemeClr val="accent1"/>
          </a:effectRef>
          <a:fontRef idx="minor">
            <a:schemeClr val="tx1"/>
          </a:fontRef>
        </p:style>
      </p:cxnSp>
      <p:pic>
        <p:nvPicPr>
          <p:cNvPr id="8" name="Picture 2" descr="MIT Center for Real Estate Research and Publications - MIT - Center for  Real Estate Center for Real Estate">
            <a:extLst>
              <a:ext uri="{FF2B5EF4-FFF2-40B4-BE49-F238E27FC236}">
                <a16:creationId xmlns:a16="http://schemas.microsoft.com/office/drawing/2014/main" id="{B7D3C919-CC8C-5745-889C-69CE47802594}"/>
              </a:ext>
            </a:extLst>
          </p:cNvPr>
          <p:cNvPicPr>
            <a:picLocks noChangeAspect="1" noChangeArrowheads="1"/>
          </p:cNvPicPr>
          <p:nvPr userDrawn="1"/>
        </p:nvPicPr>
        <p:blipFill>
          <a:blip r:embed="rId2">
            <a:alphaModFix amt="60000"/>
            <a:extLst>
              <a:ext uri="{28A0092B-C50C-407E-A947-70E740481C1C}">
                <a14:useLocalDpi xmlns:a14="http://schemas.microsoft.com/office/drawing/2010/main" val="0"/>
              </a:ext>
            </a:extLst>
          </a:blip>
          <a:srcRect/>
          <a:stretch>
            <a:fillRect/>
          </a:stretch>
        </p:blipFill>
        <p:spPr bwMode="auto">
          <a:xfrm>
            <a:off x="163790" y="6385014"/>
            <a:ext cx="2945503" cy="420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3931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userDrawn="1">
  <p:cSld name="1_Title and body">
    <p:spTree>
      <p:nvGrpSpPr>
        <p:cNvPr id="1" name="Shape 16"/>
        <p:cNvGrpSpPr/>
        <p:nvPr/>
      </p:nvGrpSpPr>
      <p:grpSpPr>
        <a:xfrm>
          <a:off x="0" y="0"/>
          <a:ext cx="0" cy="0"/>
          <a:chOff x="0" y="0"/>
          <a:chExt cx="0" cy="0"/>
        </a:xfrm>
      </p:grpSpPr>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6" name="Straight Connector 5">
            <a:extLst>
              <a:ext uri="{FF2B5EF4-FFF2-40B4-BE49-F238E27FC236}">
                <a16:creationId xmlns:a16="http://schemas.microsoft.com/office/drawing/2014/main" id="{3E2C0CC7-54E3-1640-99D9-461D8906C297}"/>
              </a:ext>
            </a:extLst>
          </p:cNvPr>
          <p:cNvCxnSpPr/>
          <p:nvPr userDrawn="1"/>
        </p:nvCxnSpPr>
        <p:spPr>
          <a:xfrm>
            <a:off x="242179" y="1041657"/>
            <a:ext cx="11411105" cy="0"/>
          </a:xfrm>
          <a:prstGeom prst="line">
            <a:avLst/>
          </a:prstGeom>
          <a:ln w="63500">
            <a:solidFill>
              <a:srgbClr val="E1A28D"/>
            </a:solidFill>
          </a:ln>
        </p:spPr>
        <p:style>
          <a:lnRef idx="1">
            <a:schemeClr val="accent1"/>
          </a:lnRef>
          <a:fillRef idx="0">
            <a:schemeClr val="accent1"/>
          </a:fillRef>
          <a:effectRef idx="0">
            <a:schemeClr val="accent1"/>
          </a:effectRef>
          <a:fontRef idx="minor">
            <a:schemeClr val="tx1"/>
          </a:fontRef>
        </p:style>
      </p:cxnSp>
      <p:pic>
        <p:nvPicPr>
          <p:cNvPr id="7" name="Picture 2" descr="MIT Center for Real Estate Research and Publications - MIT - Center for  Real Estate Center for Real Estate">
            <a:extLst>
              <a:ext uri="{FF2B5EF4-FFF2-40B4-BE49-F238E27FC236}">
                <a16:creationId xmlns:a16="http://schemas.microsoft.com/office/drawing/2014/main" id="{60660E47-78FB-404B-9377-782FC92289E6}"/>
              </a:ext>
            </a:extLst>
          </p:cNvPr>
          <p:cNvPicPr>
            <a:picLocks noChangeAspect="1" noChangeArrowheads="1"/>
          </p:cNvPicPr>
          <p:nvPr userDrawn="1"/>
        </p:nvPicPr>
        <p:blipFill>
          <a:blip r:embed="rId2">
            <a:alphaModFix amt="60000"/>
            <a:extLst>
              <a:ext uri="{28A0092B-C50C-407E-A947-70E740481C1C}">
                <a14:useLocalDpi xmlns:a14="http://schemas.microsoft.com/office/drawing/2010/main" val="0"/>
              </a:ext>
            </a:extLst>
          </a:blip>
          <a:srcRect/>
          <a:stretch>
            <a:fillRect/>
          </a:stretch>
        </p:blipFill>
        <p:spPr bwMode="auto">
          <a:xfrm>
            <a:off x="163790" y="6385014"/>
            <a:ext cx="2945503" cy="420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9552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16672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5" name="Picture 2" descr="MIT Center for Real Estate Research and Publications - MIT - Center for  Real Estate Center for Real Estate">
            <a:extLst>
              <a:ext uri="{FF2B5EF4-FFF2-40B4-BE49-F238E27FC236}">
                <a16:creationId xmlns:a16="http://schemas.microsoft.com/office/drawing/2014/main" id="{34EDC9DC-A2BE-7842-A95E-817DA5430D3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3790" y="6385014"/>
            <a:ext cx="2945503" cy="420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767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6" name="Picture 2" descr="MIT Center for Real Estate Research and Publications - MIT - Center for  Real Estate Center for Real Estate">
            <a:extLst>
              <a:ext uri="{FF2B5EF4-FFF2-40B4-BE49-F238E27FC236}">
                <a16:creationId xmlns:a16="http://schemas.microsoft.com/office/drawing/2014/main" id="{A3E1CE3F-26FC-EC4D-98E0-8B435C96921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3790" y="6385014"/>
            <a:ext cx="2945503" cy="420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9206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4" name="Picture 2" descr="MIT Center for Real Estate Research and Publications - MIT - Center for  Real Estate Center for Real Estate">
            <a:extLst>
              <a:ext uri="{FF2B5EF4-FFF2-40B4-BE49-F238E27FC236}">
                <a16:creationId xmlns:a16="http://schemas.microsoft.com/office/drawing/2014/main" id="{23FD1D86-96C9-B544-AD3C-1C07BD9B0D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3790" y="6385014"/>
            <a:ext cx="2945503" cy="420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121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el 1"/>
          <p:cNvSpPr>
            <a:spLocks noGrp="1"/>
          </p:cNvSpPr>
          <p:nvPr>
            <p:ph type="title"/>
          </p:nvPr>
        </p:nvSpPr>
        <p:spPr>
          <a:xfrm>
            <a:off x="1007439" y="4406901"/>
            <a:ext cx="10273143" cy="1362075"/>
          </a:xfrm>
          <a:prstGeom prst="rect">
            <a:avLst/>
          </a:prstGeom>
        </p:spPr>
        <p:txBody>
          <a:bodyPr anchor="t">
            <a:noAutofit/>
          </a:bodyPr>
          <a:lstStyle>
            <a:lvl1pPr algn="l">
              <a:defRPr sz="4800" b="1" cap="none" baseline="0">
                <a:solidFill>
                  <a:schemeClr val="tx1"/>
                </a:solidFill>
                <a:latin typeface="+mj-lt"/>
                <a:ea typeface="Kozuka Gothic Pr6N L" pitchFamily="34" charset="-128"/>
              </a:defRPr>
            </a:lvl1pPr>
          </a:lstStyle>
          <a:p>
            <a:r>
              <a:rPr lang="en-US" dirty="0"/>
              <a:t>Click to edit Master title style</a:t>
            </a:r>
            <a:endParaRPr lang="de-DE" dirty="0"/>
          </a:p>
        </p:txBody>
      </p:sp>
      <p:sp>
        <p:nvSpPr>
          <p:cNvPr id="3" name="Textplatzhalter 2"/>
          <p:cNvSpPr>
            <a:spLocks noGrp="1"/>
          </p:cNvSpPr>
          <p:nvPr>
            <p:ph type="body" idx="1"/>
          </p:nvPr>
        </p:nvSpPr>
        <p:spPr>
          <a:xfrm>
            <a:off x="1007439" y="3063785"/>
            <a:ext cx="10273143" cy="1500187"/>
          </a:xfrm>
        </p:spPr>
        <p:txBody>
          <a:bodyPr anchor="b">
            <a:normAutofit/>
          </a:bodyPr>
          <a:lstStyle>
            <a:lvl1pPr marL="0" indent="0">
              <a:buNone/>
              <a:defRPr sz="3200" b="0" i="0">
                <a:solidFill>
                  <a:srgbClr val="92CECB"/>
                </a:solidFill>
                <a:latin typeface="DIN Alternate Bold"/>
                <a:ea typeface="Kozuka Gothic Pr6N L" pitchFamily="34" charset="-128"/>
                <a:cs typeface="DIN Alternate Bold"/>
              </a:defRPr>
            </a:lvl1pPr>
            <a:lvl2pPr marL="609570" indent="0">
              <a:buNone/>
              <a:defRPr sz="2400">
                <a:solidFill>
                  <a:schemeClr val="tx1">
                    <a:tint val="75000"/>
                  </a:schemeClr>
                </a:solidFill>
              </a:defRPr>
            </a:lvl2pPr>
            <a:lvl3pPr marL="1219139"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7"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p>
            <a:fld id="{3D734AB3-580E-49C1-967D-33073622AECA}" type="slidenum">
              <a:rPr lang="en-US" smtClean="0"/>
              <a:t>‹#›</a:t>
            </a:fld>
            <a:endParaRPr lang="en-US" dirty="0"/>
          </a:p>
        </p:txBody>
      </p:sp>
    </p:spTree>
    <p:extLst>
      <p:ext uri="{BB962C8B-B14F-4D97-AF65-F5344CB8AC3E}">
        <p14:creationId xmlns:p14="http://schemas.microsoft.com/office/powerpoint/2010/main" val="3115702815"/>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el &amp; Text">
    <p:spTree>
      <p:nvGrpSpPr>
        <p:cNvPr id="1" name=""/>
        <p:cNvGrpSpPr/>
        <p:nvPr/>
      </p:nvGrpSpPr>
      <p:grpSpPr>
        <a:xfrm>
          <a:off x="0" y="0"/>
          <a:ext cx="0" cy="0"/>
          <a:chOff x="0" y="0"/>
          <a:chExt cx="0" cy="0"/>
        </a:xfrm>
      </p:grpSpPr>
      <p:sp>
        <p:nvSpPr>
          <p:cNvPr id="2" name="Titel 1"/>
          <p:cNvSpPr>
            <a:spLocks noGrp="1"/>
          </p:cNvSpPr>
          <p:nvPr>
            <p:ph type="title"/>
          </p:nvPr>
        </p:nvSpPr>
        <p:spPr>
          <a:xfrm>
            <a:off x="335360" y="169235"/>
            <a:ext cx="11521280" cy="768087"/>
          </a:xfrm>
          <a:prstGeom prst="rect">
            <a:avLst/>
          </a:prstGeom>
        </p:spPr>
        <p:txBody>
          <a:bodyPr/>
          <a:lstStyle>
            <a:lvl1pPr algn="l">
              <a:defRPr sz="4267">
                <a:solidFill>
                  <a:schemeClr val="tx1"/>
                </a:solidFill>
                <a:latin typeface="+mj-lt"/>
                <a:ea typeface="Kozuka Gothic Pr6N L" panose="020B0200000000000000" pitchFamily="34" charset="-128"/>
              </a:defRPr>
            </a:lvl1pPr>
          </a:lstStyle>
          <a:p>
            <a:r>
              <a:rPr lang="en-US" dirty="0"/>
              <a:t>Click to edit Master title style</a:t>
            </a:r>
            <a:endParaRPr lang="de-DE" dirty="0"/>
          </a:p>
        </p:txBody>
      </p:sp>
      <p:sp>
        <p:nvSpPr>
          <p:cNvPr id="5" name="Text Placeholder 4"/>
          <p:cNvSpPr>
            <a:spLocks noGrp="1"/>
          </p:cNvSpPr>
          <p:nvPr>
            <p:ph type="body" sz="quarter" idx="10" hasCustomPrompt="1"/>
          </p:nvPr>
        </p:nvSpPr>
        <p:spPr>
          <a:xfrm>
            <a:off x="335360" y="836515"/>
            <a:ext cx="11521280" cy="384240"/>
          </a:xfrm>
        </p:spPr>
        <p:txBody>
          <a:bodyPr>
            <a:noAutofit/>
          </a:bodyPr>
          <a:lstStyle>
            <a:lvl1pPr marL="0" indent="0">
              <a:buNone/>
              <a:defRPr sz="2133" baseline="0">
                <a:solidFill>
                  <a:schemeClr val="accent2"/>
                </a:solidFill>
                <a:latin typeface="DIN Alternate Bold"/>
                <a:cs typeface="DIN Alternate Bold"/>
              </a:defRPr>
            </a:lvl1pPr>
          </a:lstStyle>
          <a:p>
            <a:pPr lvl="0"/>
            <a:r>
              <a:rPr lang="en-US" dirty="0"/>
              <a:t>Enter subtitle</a:t>
            </a:r>
          </a:p>
        </p:txBody>
      </p:sp>
      <p:sp>
        <p:nvSpPr>
          <p:cNvPr id="6" name="Textplatzhalter 2"/>
          <p:cNvSpPr>
            <a:spLocks noGrp="1"/>
          </p:cNvSpPr>
          <p:nvPr>
            <p:ph idx="1"/>
          </p:nvPr>
        </p:nvSpPr>
        <p:spPr>
          <a:xfrm>
            <a:off x="719403" y="1508787"/>
            <a:ext cx="10657184" cy="4800533"/>
          </a:xfrm>
          <a:prstGeom prst="rect">
            <a:avLst/>
          </a:prstGeom>
        </p:spPr>
        <p:txBody>
          <a:bodyPr vert="horz" lIns="91440" tIns="45720" rIns="91440" bIns="45720" rtlCol="0">
            <a:normAutofit/>
          </a:bodyPr>
          <a:lstStyle>
            <a:lvl1pPr>
              <a:defRPr sz="2933">
                <a:latin typeface="DIN Alternate Bold"/>
                <a:cs typeface="DIN Alternate Bold"/>
              </a:defRPr>
            </a:lvl1pPr>
            <a:lvl2pPr>
              <a:defRPr sz="2667">
                <a:latin typeface="DIN Alternate Bold"/>
                <a:cs typeface="DIN Alternate Bold"/>
              </a:defRPr>
            </a:lvl2pPr>
            <a:lvl3pPr>
              <a:defRPr sz="2400">
                <a:latin typeface="DIN Alternate Bold"/>
                <a:cs typeface="DIN Alternate Bold"/>
              </a:defRPr>
            </a:lvl3pPr>
            <a:lvl4pPr>
              <a:defRPr sz="2133">
                <a:latin typeface="DIN Alternate Bold"/>
                <a:cs typeface="DIN Alternate Bold"/>
              </a:defRPr>
            </a:lvl4pPr>
            <a:lvl5pPr>
              <a:defRPr sz="2133">
                <a:latin typeface="DIN Alternate Bold"/>
                <a:cs typeface="DIN Alternate Bold"/>
              </a:defRPr>
            </a:lvl5pPr>
          </a:lstStyle>
          <a:p>
            <a:pPr lvl="0"/>
            <a:r>
              <a:rPr lang="en-US" noProof="0" dirty="0" err="1"/>
              <a:t>Textmaster</a:t>
            </a:r>
            <a:endParaRPr lang="en-US" noProof="0" dirty="0"/>
          </a:p>
          <a:p>
            <a:pPr lvl="1"/>
            <a:r>
              <a:rPr lang="en-US" noProof="0" dirty="0"/>
              <a:t>Second layer</a:t>
            </a:r>
          </a:p>
          <a:p>
            <a:pPr lvl="2"/>
            <a:r>
              <a:rPr lang="en-US" noProof="0" dirty="0"/>
              <a:t>Third layer</a:t>
            </a:r>
          </a:p>
          <a:p>
            <a:pPr lvl="3"/>
            <a:r>
              <a:rPr lang="en-US" noProof="0" dirty="0"/>
              <a:t>Fourth layer</a:t>
            </a:r>
          </a:p>
          <a:p>
            <a:pPr lvl="4"/>
            <a:r>
              <a:rPr lang="en-US" noProof="0" dirty="0"/>
              <a:t>Fifth layer</a:t>
            </a:r>
          </a:p>
        </p:txBody>
      </p:sp>
      <p:sp>
        <p:nvSpPr>
          <p:cNvPr id="3" name="Slide Number Placeholder 2"/>
          <p:cNvSpPr>
            <a:spLocks noGrp="1"/>
          </p:cNvSpPr>
          <p:nvPr>
            <p:ph type="sldNum" sz="quarter" idx="11"/>
          </p:nvPr>
        </p:nvSpPr>
        <p:spPr/>
        <p:txBody>
          <a:bodyPr/>
          <a:lstStyle/>
          <a:p>
            <a:fld id="{3D734AB3-580E-49C1-967D-33073622AECA}" type="slidenum">
              <a:rPr lang="en-US" smtClean="0"/>
              <a:t>‹#›</a:t>
            </a:fld>
            <a:endParaRPr lang="en-US" dirty="0"/>
          </a:p>
        </p:txBody>
      </p:sp>
      <p:sp>
        <p:nvSpPr>
          <p:cNvPr id="7" name="Text Placeholder 7"/>
          <p:cNvSpPr>
            <a:spLocks noGrp="1"/>
          </p:cNvSpPr>
          <p:nvPr>
            <p:ph type="body" sz="quarter" idx="12" hasCustomPrompt="1"/>
          </p:nvPr>
        </p:nvSpPr>
        <p:spPr>
          <a:xfrm>
            <a:off x="335360" y="6365877"/>
            <a:ext cx="8832981" cy="231475"/>
          </a:xfrm>
        </p:spPr>
        <p:txBody>
          <a:bodyPr>
            <a:noAutofit/>
          </a:bodyPr>
          <a:lstStyle>
            <a:lvl1pPr marL="0" indent="0" algn="l">
              <a:buNone/>
              <a:defRPr sz="1400"/>
            </a:lvl1pPr>
          </a:lstStyle>
          <a:p>
            <a:pPr lvl="0"/>
            <a:r>
              <a:rPr lang="en-US" dirty="0"/>
              <a:t>Add source</a:t>
            </a:r>
          </a:p>
        </p:txBody>
      </p:sp>
    </p:spTree>
    <p:extLst>
      <p:ext uri="{BB962C8B-B14F-4D97-AF65-F5344CB8AC3E}">
        <p14:creationId xmlns:p14="http://schemas.microsoft.com/office/powerpoint/2010/main" val="3548980475"/>
      </p:ext>
    </p:extLst>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8EA84-B42B-1148-925C-6349BF4D3A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1FC6C1-CE69-3D4A-994D-60DDAFEA2F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C43E9B-55B2-DD45-81D9-485FC77B4CB7}"/>
              </a:ext>
            </a:extLst>
          </p:cNvPr>
          <p:cNvSpPr>
            <a:spLocks noGrp="1"/>
          </p:cNvSpPr>
          <p:nvPr>
            <p:ph type="dt" sz="half" idx="10"/>
          </p:nvPr>
        </p:nvSpPr>
        <p:spPr/>
        <p:txBody>
          <a:bodyPr/>
          <a:lstStyle/>
          <a:p>
            <a:fld id="{60455ABE-D0DE-BB4A-A371-290EB79DAE0B}" type="datetimeFigureOut">
              <a:rPr lang="en-US" smtClean="0"/>
              <a:t>6/3/2024</a:t>
            </a:fld>
            <a:endParaRPr lang="en-US"/>
          </a:p>
        </p:txBody>
      </p:sp>
      <p:sp>
        <p:nvSpPr>
          <p:cNvPr id="5" name="Footer Placeholder 4">
            <a:extLst>
              <a:ext uri="{FF2B5EF4-FFF2-40B4-BE49-F238E27FC236}">
                <a16:creationId xmlns:a16="http://schemas.microsoft.com/office/drawing/2014/main" id="{BF687D1F-D4EC-6842-A6D0-4A23F6AAF3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FFA4AD-ECE0-4A4D-948A-4B2D950881EC}"/>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230628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70622" y="457201"/>
            <a:ext cx="9476316" cy="1239839"/>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966255E-FEF4-934E-AC82-53F5513DEB5A}"/>
              </a:ext>
            </a:extLst>
          </p:cNvPr>
          <p:cNvSpPr>
            <a:spLocks noGrp="1"/>
          </p:cNvSpPr>
          <p:nvPr>
            <p:ph type="sldNum" sz="quarter" idx="10"/>
          </p:nvPr>
        </p:nvSpPr>
        <p:spPr/>
        <p:txBody>
          <a:bodyPr/>
          <a:lstStyle>
            <a:lvl1pPr>
              <a:defRPr/>
            </a:lvl1pPr>
          </a:lstStyle>
          <a:p>
            <a:pPr>
              <a:defRPr/>
            </a:pPr>
            <a:r>
              <a:rPr lang="en-US" altLang="en-US"/>
              <a:t>Presentation Author, 2003</a:t>
            </a:r>
          </a:p>
          <a:p>
            <a:pPr>
              <a:defRPr/>
            </a:pPr>
            <a:r>
              <a:rPr lang="en-US" altLang="en-US"/>
              <a:t>Page </a:t>
            </a:r>
            <a:fld id="{8B4546FC-A036-40E9-B4F8-57BB15C08C5C}" type="slidenum">
              <a:rPr lang="en-US" altLang="en-US" smtClean="0"/>
              <a:pPr>
                <a:defRPr/>
              </a:pPr>
              <a:t>‹#›</a:t>
            </a:fld>
            <a:endParaRPr lang="en-US" altLang="en-US"/>
          </a:p>
        </p:txBody>
      </p:sp>
    </p:spTree>
    <p:extLst>
      <p:ext uri="{BB962C8B-B14F-4D97-AF65-F5344CB8AC3E}">
        <p14:creationId xmlns:p14="http://schemas.microsoft.com/office/powerpoint/2010/main" val="30030140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16"/>
        <p:cNvGrpSpPr/>
        <p:nvPr/>
      </p:nvGrpSpPr>
      <p:grpSpPr>
        <a:xfrm>
          <a:off x="0" y="0"/>
          <a:ext cx="0" cy="0"/>
          <a:chOff x="0" y="0"/>
          <a:chExt cx="0" cy="0"/>
        </a:xfrm>
      </p:grpSpPr>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6" name="Straight Connector 5">
            <a:extLst>
              <a:ext uri="{FF2B5EF4-FFF2-40B4-BE49-F238E27FC236}">
                <a16:creationId xmlns:a16="http://schemas.microsoft.com/office/drawing/2014/main" id="{3E2C0CC7-54E3-1640-99D9-461D8906C297}"/>
              </a:ext>
            </a:extLst>
          </p:cNvPr>
          <p:cNvCxnSpPr/>
          <p:nvPr/>
        </p:nvCxnSpPr>
        <p:spPr>
          <a:xfrm>
            <a:off x="242181" y="1041657"/>
            <a:ext cx="11411105" cy="0"/>
          </a:xfrm>
          <a:prstGeom prst="line">
            <a:avLst/>
          </a:prstGeom>
          <a:ln w="63500">
            <a:solidFill>
              <a:srgbClr val="E1A28D"/>
            </a:solidFill>
          </a:ln>
        </p:spPr>
        <p:style>
          <a:lnRef idx="1">
            <a:schemeClr val="accent1"/>
          </a:lnRef>
          <a:fillRef idx="0">
            <a:schemeClr val="accent1"/>
          </a:fillRef>
          <a:effectRef idx="0">
            <a:schemeClr val="accent1"/>
          </a:effectRef>
          <a:fontRef idx="minor">
            <a:schemeClr val="tx1"/>
          </a:fontRef>
        </p:style>
      </p:cxnSp>
      <p:pic>
        <p:nvPicPr>
          <p:cNvPr id="7" name="Picture 2" descr="MIT Center for Real Estate Research and Publications - MIT - Center for  Real Estate Center for Real Estate">
            <a:extLst>
              <a:ext uri="{FF2B5EF4-FFF2-40B4-BE49-F238E27FC236}">
                <a16:creationId xmlns:a16="http://schemas.microsoft.com/office/drawing/2014/main" id="{60660E47-78FB-404B-9377-782FC92289E6}"/>
              </a:ext>
            </a:extLst>
          </p:cNvPr>
          <p:cNvPicPr>
            <a:picLocks noChangeAspect="1" noChangeArrowheads="1"/>
          </p:cNvPicPr>
          <p:nvPr/>
        </p:nvPicPr>
        <p:blipFill>
          <a:blip r:embed="rId2">
            <a:alphaModFix amt="60000"/>
            <a:extLst>
              <a:ext uri="{28A0092B-C50C-407E-A947-70E740481C1C}">
                <a14:useLocalDpi xmlns:a14="http://schemas.microsoft.com/office/drawing/2010/main" val="0"/>
              </a:ext>
            </a:extLst>
          </a:blip>
          <a:srcRect/>
          <a:stretch>
            <a:fillRect/>
          </a:stretch>
        </p:blipFill>
        <p:spPr bwMode="auto">
          <a:xfrm>
            <a:off x="163791" y="6385015"/>
            <a:ext cx="2945503" cy="42086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28F96183-6DCC-0F44-9A14-EEE7F3FD9817}"/>
              </a:ext>
            </a:extLst>
          </p:cNvPr>
          <p:cNvCxnSpPr/>
          <p:nvPr userDrawn="1"/>
        </p:nvCxnSpPr>
        <p:spPr>
          <a:xfrm>
            <a:off x="242181" y="1041657"/>
            <a:ext cx="11411105" cy="0"/>
          </a:xfrm>
          <a:prstGeom prst="line">
            <a:avLst/>
          </a:prstGeom>
          <a:ln w="63500">
            <a:solidFill>
              <a:srgbClr val="E1A28D"/>
            </a:solidFill>
          </a:ln>
        </p:spPr>
        <p:style>
          <a:lnRef idx="1">
            <a:schemeClr val="accent1"/>
          </a:lnRef>
          <a:fillRef idx="0">
            <a:schemeClr val="accent1"/>
          </a:fillRef>
          <a:effectRef idx="0">
            <a:schemeClr val="accent1"/>
          </a:effectRef>
          <a:fontRef idx="minor">
            <a:schemeClr val="tx1"/>
          </a:fontRef>
        </p:style>
      </p:cxnSp>
      <p:pic>
        <p:nvPicPr>
          <p:cNvPr id="8" name="Picture 2" descr="MIT Center for Real Estate Research and Publications - MIT - Center for  Real Estate Center for Real Estate">
            <a:extLst>
              <a:ext uri="{FF2B5EF4-FFF2-40B4-BE49-F238E27FC236}">
                <a16:creationId xmlns:a16="http://schemas.microsoft.com/office/drawing/2014/main" id="{B7D3C919-CC8C-5745-889C-69CE47802594}"/>
              </a:ext>
            </a:extLst>
          </p:cNvPr>
          <p:cNvPicPr>
            <a:picLocks noChangeAspect="1" noChangeArrowheads="1"/>
          </p:cNvPicPr>
          <p:nvPr userDrawn="1"/>
        </p:nvPicPr>
        <p:blipFill>
          <a:blip r:embed="rId2">
            <a:alphaModFix amt="60000"/>
            <a:extLst>
              <a:ext uri="{28A0092B-C50C-407E-A947-70E740481C1C}">
                <a14:useLocalDpi xmlns:a14="http://schemas.microsoft.com/office/drawing/2010/main" val="0"/>
              </a:ext>
            </a:extLst>
          </a:blip>
          <a:srcRect/>
          <a:stretch>
            <a:fillRect/>
          </a:stretch>
        </p:blipFill>
        <p:spPr bwMode="auto">
          <a:xfrm>
            <a:off x="163791" y="6385015"/>
            <a:ext cx="2945503" cy="420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57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BECB9-3192-5941-B334-EAA55826E7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30EADB-13EC-7E42-BCDB-A130E49DCB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436FF2-7FB6-4349-8A79-01C7DB90D217}"/>
              </a:ext>
            </a:extLst>
          </p:cNvPr>
          <p:cNvSpPr>
            <a:spLocks noGrp="1"/>
          </p:cNvSpPr>
          <p:nvPr>
            <p:ph type="dt" sz="half" idx="10"/>
          </p:nvPr>
        </p:nvSpPr>
        <p:spPr/>
        <p:txBody>
          <a:bodyPr/>
          <a:lstStyle/>
          <a:p>
            <a:fld id="{60455ABE-D0DE-BB4A-A371-290EB79DAE0B}" type="datetimeFigureOut">
              <a:rPr lang="en-US" smtClean="0"/>
              <a:t>6/3/2024</a:t>
            </a:fld>
            <a:endParaRPr lang="en-US"/>
          </a:p>
        </p:txBody>
      </p:sp>
      <p:sp>
        <p:nvSpPr>
          <p:cNvPr id="5" name="Footer Placeholder 4">
            <a:extLst>
              <a:ext uri="{FF2B5EF4-FFF2-40B4-BE49-F238E27FC236}">
                <a16:creationId xmlns:a16="http://schemas.microsoft.com/office/drawing/2014/main" id="{F4C5CFDA-6A15-2646-B19F-A688113DF5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7E521C-0A16-624C-AF1D-16B0815C0F76}"/>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254724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5D124-24AD-634A-B24D-F3557D1A14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081E67-37B4-C04F-B767-CA76733EF2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7E9B5C-EF68-5F44-B1AE-CA7A59402D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D0AD4A-8C59-EC40-9AF7-F562C5B7B5E8}"/>
              </a:ext>
            </a:extLst>
          </p:cNvPr>
          <p:cNvSpPr>
            <a:spLocks noGrp="1"/>
          </p:cNvSpPr>
          <p:nvPr>
            <p:ph type="dt" sz="half" idx="10"/>
          </p:nvPr>
        </p:nvSpPr>
        <p:spPr/>
        <p:txBody>
          <a:bodyPr/>
          <a:lstStyle/>
          <a:p>
            <a:fld id="{60455ABE-D0DE-BB4A-A371-290EB79DAE0B}" type="datetimeFigureOut">
              <a:rPr lang="en-US" smtClean="0"/>
              <a:t>6/3/2024</a:t>
            </a:fld>
            <a:endParaRPr lang="en-US"/>
          </a:p>
        </p:txBody>
      </p:sp>
      <p:sp>
        <p:nvSpPr>
          <p:cNvPr id="6" name="Footer Placeholder 5">
            <a:extLst>
              <a:ext uri="{FF2B5EF4-FFF2-40B4-BE49-F238E27FC236}">
                <a16:creationId xmlns:a16="http://schemas.microsoft.com/office/drawing/2014/main" id="{5CF894D2-D6E8-F64F-AC45-896A15FD3B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C2428B-468D-8C48-962C-8770CD46B2E6}"/>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3125568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1716C-5BD3-7447-A5F1-04E5E9200C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215D3-8D3E-A54F-8A3A-5406E1BC26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DB5464-192F-A141-8830-AAA210926E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E2578C-F55A-C64B-8F09-69FA1FAEA0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251777-C8C4-1248-92F9-2B70E75E0B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9CCEE4-B7C0-E944-9208-1A5AEEB3B9E6}"/>
              </a:ext>
            </a:extLst>
          </p:cNvPr>
          <p:cNvSpPr>
            <a:spLocks noGrp="1"/>
          </p:cNvSpPr>
          <p:nvPr>
            <p:ph type="dt" sz="half" idx="10"/>
          </p:nvPr>
        </p:nvSpPr>
        <p:spPr/>
        <p:txBody>
          <a:bodyPr/>
          <a:lstStyle/>
          <a:p>
            <a:fld id="{60455ABE-D0DE-BB4A-A371-290EB79DAE0B}" type="datetimeFigureOut">
              <a:rPr lang="en-US" smtClean="0"/>
              <a:t>6/3/2024</a:t>
            </a:fld>
            <a:endParaRPr lang="en-US"/>
          </a:p>
        </p:txBody>
      </p:sp>
      <p:sp>
        <p:nvSpPr>
          <p:cNvPr id="8" name="Footer Placeholder 7">
            <a:extLst>
              <a:ext uri="{FF2B5EF4-FFF2-40B4-BE49-F238E27FC236}">
                <a16:creationId xmlns:a16="http://schemas.microsoft.com/office/drawing/2014/main" id="{C2BD4127-7DF3-E248-AD45-5EBD39BC37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10894B-F799-EB4F-9D07-53B70EC2145A}"/>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3742744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C4CF4-D8B8-7348-8862-0338363FCB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A5BF87-D5F1-434D-9B37-D1334B3C8E5B}"/>
              </a:ext>
            </a:extLst>
          </p:cNvPr>
          <p:cNvSpPr>
            <a:spLocks noGrp="1"/>
          </p:cNvSpPr>
          <p:nvPr>
            <p:ph type="dt" sz="half" idx="10"/>
          </p:nvPr>
        </p:nvSpPr>
        <p:spPr/>
        <p:txBody>
          <a:bodyPr/>
          <a:lstStyle/>
          <a:p>
            <a:fld id="{60455ABE-D0DE-BB4A-A371-290EB79DAE0B}" type="datetimeFigureOut">
              <a:rPr lang="en-US" smtClean="0"/>
              <a:t>6/3/2024</a:t>
            </a:fld>
            <a:endParaRPr lang="en-US"/>
          </a:p>
        </p:txBody>
      </p:sp>
      <p:sp>
        <p:nvSpPr>
          <p:cNvPr id="4" name="Footer Placeholder 3">
            <a:extLst>
              <a:ext uri="{FF2B5EF4-FFF2-40B4-BE49-F238E27FC236}">
                <a16:creationId xmlns:a16="http://schemas.microsoft.com/office/drawing/2014/main" id="{99124584-9B11-344F-9939-0BE37A7C14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05EC0C-AA43-DE4E-A6A7-8F087C7E8435}"/>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2336269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9B3BE7-00F0-C845-ADEC-AC8197CDDF87}"/>
              </a:ext>
            </a:extLst>
          </p:cNvPr>
          <p:cNvSpPr>
            <a:spLocks noGrp="1"/>
          </p:cNvSpPr>
          <p:nvPr>
            <p:ph type="dt" sz="half" idx="10"/>
          </p:nvPr>
        </p:nvSpPr>
        <p:spPr/>
        <p:txBody>
          <a:bodyPr/>
          <a:lstStyle/>
          <a:p>
            <a:fld id="{60455ABE-D0DE-BB4A-A371-290EB79DAE0B}" type="datetimeFigureOut">
              <a:rPr lang="en-US" smtClean="0"/>
              <a:t>6/3/2024</a:t>
            </a:fld>
            <a:endParaRPr lang="en-US"/>
          </a:p>
        </p:txBody>
      </p:sp>
      <p:sp>
        <p:nvSpPr>
          <p:cNvPr id="3" name="Footer Placeholder 2">
            <a:extLst>
              <a:ext uri="{FF2B5EF4-FFF2-40B4-BE49-F238E27FC236}">
                <a16:creationId xmlns:a16="http://schemas.microsoft.com/office/drawing/2014/main" id="{89967CA7-D45D-4547-85EF-36D2456BCA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F72BFF-E4AE-FE41-95AE-146E9EFBD6F6}"/>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1063057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6F25D-7AED-1843-97D5-25E1763A28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45834D-591C-5346-BDE3-CF6F1D5AC8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D84871-3F3D-DA48-BA6E-BBE480320B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E47FF7-343D-5242-A497-33D97EBB7334}"/>
              </a:ext>
            </a:extLst>
          </p:cNvPr>
          <p:cNvSpPr>
            <a:spLocks noGrp="1"/>
          </p:cNvSpPr>
          <p:nvPr>
            <p:ph type="dt" sz="half" idx="10"/>
          </p:nvPr>
        </p:nvSpPr>
        <p:spPr/>
        <p:txBody>
          <a:bodyPr/>
          <a:lstStyle/>
          <a:p>
            <a:fld id="{60455ABE-D0DE-BB4A-A371-290EB79DAE0B}" type="datetimeFigureOut">
              <a:rPr lang="en-US" smtClean="0"/>
              <a:t>6/3/2024</a:t>
            </a:fld>
            <a:endParaRPr lang="en-US"/>
          </a:p>
        </p:txBody>
      </p:sp>
      <p:sp>
        <p:nvSpPr>
          <p:cNvPr id="6" name="Footer Placeholder 5">
            <a:extLst>
              <a:ext uri="{FF2B5EF4-FFF2-40B4-BE49-F238E27FC236}">
                <a16:creationId xmlns:a16="http://schemas.microsoft.com/office/drawing/2014/main" id="{9F67A1D4-1AB4-D447-B377-42B6F5B602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0510BB-8283-BC4F-97C6-4F2C843254E9}"/>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2126999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CA1F8-820B-7843-9675-20227AB1EC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0B5601-4D99-8441-998A-0490092689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CE28B60-08B3-624E-A7E2-11A298730D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72EE49-59E9-FA4E-AC8C-A94DAAB820B2}"/>
              </a:ext>
            </a:extLst>
          </p:cNvPr>
          <p:cNvSpPr>
            <a:spLocks noGrp="1"/>
          </p:cNvSpPr>
          <p:nvPr>
            <p:ph type="dt" sz="half" idx="10"/>
          </p:nvPr>
        </p:nvSpPr>
        <p:spPr/>
        <p:txBody>
          <a:bodyPr/>
          <a:lstStyle/>
          <a:p>
            <a:fld id="{60455ABE-D0DE-BB4A-A371-290EB79DAE0B}" type="datetimeFigureOut">
              <a:rPr lang="en-US" smtClean="0"/>
              <a:t>6/3/2024</a:t>
            </a:fld>
            <a:endParaRPr lang="en-US"/>
          </a:p>
        </p:txBody>
      </p:sp>
      <p:sp>
        <p:nvSpPr>
          <p:cNvPr id="6" name="Footer Placeholder 5">
            <a:extLst>
              <a:ext uri="{FF2B5EF4-FFF2-40B4-BE49-F238E27FC236}">
                <a16:creationId xmlns:a16="http://schemas.microsoft.com/office/drawing/2014/main" id="{295056D1-98ED-684E-AEE2-87175D7A04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97B191-65B1-F047-8D64-63FD52B86930}"/>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613234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1.png"/><Relationship Id="rId4" Type="http://schemas.openxmlformats.org/officeDocument/2006/relationships/slideLayout" Target="../slideLayouts/slideLayout17.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D3E6C5-0D6F-494A-A41D-D2D046D140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5E3CAC-7825-CE48-B982-E404D3E855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E68D8-74FC-9842-BB35-85668483CC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455ABE-D0DE-BB4A-A371-290EB79DAE0B}" type="datetimeFigureOut">
              <a:rPr lang="en-US" smtClean="0"/>
              <a:t>6/3/2024</a:t>
            </a:fld>
            <a:endParaRPr lang="en-US"/>
          </a:p>
        </p:txBody>
      </p:sp>
      <p:sp>
        <p:nvSpPr>
          <p:cNvPr id="5" name="Footer Placeholder 4">
            <a:extLst>
              <a:ext uri="{FF2B5EF4-FFF2-40B4-BE49-F238E27FC236}">
                <a16:creationId xmlns:a16="http://schemas.microsoft.com/office/drawing/2014/main" id="{50A042FB-881F-074B-BF4C-664CE1E2E6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CD961D-BA15-3C4E-A6E1-60173EF3E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B19A0-7BD9-3248-BED1-09ECB48DDA69}" type="slidenum">
              <a:rPr lang="en-US" smtClean="0"/>
              <a:t>‹#›</a:t>
            </a:fld>
            <a:endParaRPr lang="en-US"/>
          </a:p>
        </p:txBody>
      </p:sp>
    </p:spTree>
    <p:extLst>
      <p:ext uri="{BB962C8B-B14F-4D97-AF65-F5344CB8AC3E}">
        <p14:creationId xmlns:p14="http://schemas.microsoft.com/office/powerpoint/2010/main" val="158646852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6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dirty="0"/>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2" descr="MIT Center for Real Estate Research and Publications - MIT - Center for  Real Estate Center for Real Estate">
            <a:extLst>
              <a:ext uri="{FF2B5EF4-FFF2-40B4-BE49-F238E27FC236}">
                <a16:creationId xmlns:a16="http://schemas.microsoft.com/office/drawing/2014/main" id="{9531981B-0414-C749-9A11-A042762E4643}"/>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63790" y="6385014"/>
            <a:ext cx="2945503" cy="420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888800"/>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C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hyperlink" Target="https://ocw.mit.edu/help/faq-fair-use/"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hyperlink" Target="https://ocw.mit.edu/help/faq-fair-use/" TargetMode="External"/><Relationship Id="rId10" Type="http://schemas.openxmlformats.org/officeDocument/2006/relationships/image" Target="../media/image24.jpeg"/><Relationship Id="rId4" Type="http://schemas.openxmlformats.org/officeDocument/2006/relationships/hyperlink" Target="https://www.phius.org/what-is-passive-building/passive-house-principles#:~:text=Passive%20House%20Principles,-Passive%20building%20comprises&amp;text=Employs%20continuous%20insulation%20throughout%20its,and%20loss%20of%20conditioned%20air.&amp;text=Uses%20a%20minimal%20space%20conditioning%20system." TargetMode="External"/><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hyperlink" Target="https://ocw.mit.edu/help/faq-fair-use/" TargetMode="External"/><Relationship Id="rId4" Type="http://schemas.openxmlformats.org/officeDocument/2006/relationships/hyperlink" Target="https://www.phius.org/what-is-passive-building/passive-house-principles#:~:text=Passive%20House%20Principles,-Passive%20building%20comprises&amp;text=Employs%20continuous%20insulation%20throughout%20its,and%20loss%20of%20conditioned%20air.&amp;text=Uses%20a%20minimal%20space%20conditioning%20syste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6.sv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hyperlink" Target="https://ocw.mit.edu/help/faq-fair-use/" TargetMode="External"/><Relationship Id="rId4" Type="http://schemas.openxmlformats.org/officeDocument/2006/relationships/hyperlink" Target="http://www.passivehousema.org/project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hyperlink" Target="https://ocw.mit.edu/help/faq-fair-use/"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ocw.mit.edu/help/faq-fair-use/" TargetMode="External"/><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hyperlink" Target="https://www.unionsqpassivehouse.com/about-passive-house"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44.jpeg"/><Relationship Id="rId4" Type="http://schemas.openxmlformats.org/officeDocument/2006/relationships/hyperlink" Target="https://ocw.mit.edu/help/faq-fair-use/"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ocw.mit.edu/help/faq-fair-use/" TargetMode="External"/><Relationship Id="rId7"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hyperlink" Target="https://ocw.mit.edu/help/faq-fair-use/" TargetMode="Externa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hyperlink" Target="https://ocw.mit.edu/help/faq-fair-use/"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hyperlink" Target="https://ocw.mit.edu/help/faq-fair-use/" TargetMode="Externa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3.png"/><Relationship Id="rId7" Type="http://schemas.openxmlformats.org/officeDocument/2006/relationships/diagramQuickStyle" Target="../diagrams/quickStyle1.xml"/><Relationship Id="rId12" Type="http://schemas.openxmlformats.org/officeDocument/2006/relationships/hyperlink" Target="https://ocw.mit.edu/help/faq-fair-use/"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diagramLayout" Target="../diagrams/layout1.xml"/><Relationship Id="rId11" Type="http://schemas.openxmlformats.org/officeDocument/2006/relationships/image" Target="../media/image56.png"/><Relationship Id="rId5" Type="http://schemas.openxmlformats.org/officeDocument/2006/relationships/diagramData" Target="../diagrams/data1.xml"/><Relationship Id="rId10" Type="http://schemas.openxmlformats.org/officeDocument/2006/relationships/image" Target="../media/image55.png"/><Relationship Id="rId4" Type="http://schemas.openxmlformats.org/officeDocument/2006/relationships/image" Target="../media/image54.png"/><Relationship Id="rId9" Type="http://schemas.microsoft.com/office/2007/relationships/diagramDrawing" Target="../diagrams/drawing1.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481.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hyperlink" Target="https://ocw.mit.edu/help/faq-fair-us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hyperlink" Target="https://ocw.mit.edu/help/faq-fair-use/"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67.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70.pn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8" Type="http://schemas.openxmlformats.org/officeDocument/2006/relationships/image" Target="../media/image510.png"/><Relationship Id="rId3" Type="http://schemas.openxmlformats.org/officeDocument/2006/relationships/image" Target="../media/image390.png"/><Relationship Id="rId7" Type="http://schemas.openxmlformats.org/officeDocument/2006/relationships/image" Target="../media/image500.png"/><Relationship Id="rId12" Type="http://schemas.openxmlformats.org/officeDocument/2006/relationships/image" Target="../media/image470.png"/><Relationship Id="rId2" Type="http://schemas.openxmlformats.org/officeDocument/2006/relationships/notesSlide" Target="../notesSlides/notesSlide28.xml"/><Relationship Id="rId1" Type="http://schemas.openxmlformats.org/officeDocument/2006/relationships/slideLayout" Target="../slideLayouts/slideLayout21.xml"/><Relationship Id="rId6" Type="http://schemas.openxmlformats.org/officeDocument/2006/relationships/image" Target="../media/image490.png"/><Relationship Id="rId11" Type="http://schemas.openxmlformats.org/officeDocument/2006/relationships/image" Target="../media/image540.png"/><Relationship Id="rId5" Type="http://schemas.openxmlformats.org/officeDocument/2006/relationships/image" Target="../media/image480.png"/><Relationship Id="rId10" Type="http://schemas.openxmlformats.org/officeDocument/2006/relationships/image" Target="../media/image530.png"/><Relationship Id="rId4" Type="http://schemas.openxmlformats.org/officeDocument/2006/relationships/image" Target="../media/image460.png"/><Relationship Id="rId9"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hyperlink" Target="https://ocw.mit.edu/help/faq-fair-use/" TargetMode="External"/><Relationship Id="rId4" Type="http://schemas.openxmlformats.org/officeDocument/2006/relationships/image" Target="../media/image72.jpeg"/></Relationships>
</file>

<file path=ppt/slides/_rels/slide3.xml.rels><?xml version="1.0" encoding="UTF-8" standalone="yes"?>
<Relationships xmlns="http://schemas.openxmlformats.org/package/2006/relationships"><Relationship Id="rId8" Type="http://schemas.openxmlformats.org/officeDocument/2006/relationships/hyperlink" Target="https://ocw.mit.edu/help/faq-fair-use/" TargetMode="External"/><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78.svg"/><Relationship Id="rId5" Type="http://schemas.openxmlformats.org/officeDocument/2006/relationships/image" Target="../media/image74.png"/><Relationship Id="rId4" Type="http://schemas.openxmlformats.org/officeDocument/2006/relationships/image" Target="../media/image76.svg"/></Relationships>
</file>

<file path=ppt/slides/_rels/slide32.xml.rels><?xml version="1.0" encoding="UTF-8" standalone="yes"?>
<Relationships xmlns="http://schemas.openxmlformats.org/package/2006/relationships"><Relationship Id="rId3" Type="http://schemas.openxmlformats.org/officeDocument/2006/relationships/hyperlink" Target="https://ocw.mit.edu/help/faq-fair-use/" TargetMode="External"/><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75.jpe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hyperlink" Target="https://ocw.mit.edu/help/faq-fair-use/"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8" Type="http://schemas.openxmlformats.org/officeDocument/2006/relationships/image" Target="../media/image610.png"/><Relationship Id="rId3" Type="http://schemas.openxmlformats.org/officeDocument/2006/relationships/image" Target="../media/image580.png"/><Relationship Id="rId7" Type="http://schemas.openxmlformats.org/officeDocument/2006/relationships/image" Target="../media/image121.png"/><Relationship Id="rId12" Type="http://schemas.openxmlformats.org/officeDocument/2006/relationships/image" Target="../media/image87.svg"/><Relationship Id="rId2" Type="http://schemas.openxmlformats.org/officeDocument/2006/relationships/notesSlide" Target="../notesSlides/notesSlide39.xml"/><Relationship Id="rId1" Type="http://schemas.openxmlformats.org/officeDocument/2006/relationships/slideLayout" Target="../slideLayouts/slideLayout12.xml"/><Relationship Id="rId11" Type="http://schemas.openxmlformats.org/officeDocument/2006/relationships/image" Target="../media/image81.png"/><Relationship Id="rId5" Type="http://schemas.openxmlformats.org/officeDocument/2006/relationships/image" Target="../media/image600.png"/><Relationship Id="rId10" Type="http://schemas.openxmlformats.org/officeDocument/2006/relationships/image" Target="../media/image85.svg"/><Relationship Id="rId4" Type="http://schemas.openxmlformats.org/officeDocument/2006/relationships/image" Target="../media/image590.png"/><Relationship Id="rId9"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8" Type="http://schemas.openxmlformats.org/officeDocument/2006/relationships/image" Target="../media/image420.png"/><Relationship Id="rId13" Type="http://schemas.openxmlformats.org/officeDocument/2006/relationships/image" Target="../media/image441.png"/><Relationship Id="rId3" Type="http://schemas.openxmlformats.org/officeDocument/2006/relationships/hyperlink" Target="https://www.jll.co.uk/content/dam/jll-com/documents/pdf/research/global/decarbonizing-the-built-environment.pdf" TargetMode="External"/><Relationship Id="rId7" Type="http://schemas.openxmlformats.org/officeDocument/2006/relationships/image" Target="../media/image421.png"/><Relationship Id="rId12" Type="http://schemas.openxmlformats.org/officeDocument/2006/relationships/image" Target="../media/image430.png"/><Relationship Id="rId17" Type="http://schemas.openxmlformats.org/officeDocument/2006/relationships/image" Target="../media/image630.png"/><Relationship Id="rId2" Type="http://schemas.openxmlformats.org/officeDocument/2006/relationships/notesSlide" Target="../notesSlides/notesSlide40.xml"/><Relationship Id="rId16" Type="http://schemas.openxmlformats.org/officeDocument/2006/relationships/image" Target="../media/image560.png"/><Relationship Id="rId1" Type="http://schemas.openxmlformats.org/officeDocument/2006/relationships/slideLayout" Target="../slideLayouts/slideLayout12.xml"/><Relationship Id="rId6" Type="http://schemas.openxmlformats.org/officeDocument/2006/relationships/image" Target="../media/image620.png"/><Relationship Id="rId11" Type="http://schemas.openxmlformats.org/officeDocument/2006/relationships/image" Target="../media/image4600.png"/><Relationship Id="rId5" Type="http://schemas.openxmlformats.org/officeDocument/2006/relationships/image" Target="../media/image611.png"/><Relationship Id="rId15" Type="http://schemas.openxmlformats.org/officeDocument/2006/relationships/image" Target="../media/image550.png"/><Relationship Id="rId10" Type="http://schemas.openxmlformats.org/officeDocument/2006/relationships/image" Target="../media/image440.png"/><Relationship Id="rId4" Type="http://schemas.openxmlformats.org/officeDocument/2006/relationships/image" Target="../media/image370.png"/><Relationship Id="rId9" Type="http://schemas.openxmlformats.org/officeDocument/2006/relationships/image" Target="../media/image431.png"/><Relationship Id="rId14" Type="http://schemas.openxmlformats.org/officeDocument/2006/relationships/image" Target="../media/image45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8" Type="http://schemas.openxmlformats.org/officeDocument/2006/relationships/image" Target="../media/image700.png"/><Relationship Id="rId3" Type="http://schemas.openxmlformats.org/officeDocument/2006/relationships/image" Target="../media/image660.png"/><Relationship Id="rId7" Type="http://schemas.openxmlformats.org/officeDocument/2006/relationships/image" Target="../media/image120.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711.png"/><Relationship Id="rId11" Type="http://schemas.openxmlformats.org/officeDocument/2006/relationships/image" Target="../media/image85.svg"/><Relationship Id="rId5" Type="http://schemas.openxmlformats.org/officeDocument/2006/relationships/image" Target="../media/image680.png"/><Relationship Id="rId10" Type="http://schemas.openxmlformats.org/officeDocument/2006/relationships/image" Target="../media/image80.png"/><Relationship Id="rId4" Type="http://schemas.openxmlformats.org/officeDocument/2006/relationships/image" Target="../media/image670.png"/><Relationship Id="rId9" Type="http://schemas.openxmlformats.org/officeDocument/2006/relationships/image" Target="../media/image710.png"/></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hyperlink" Target="https://ocw.mit.edu/help/faq-fair-use/" TargetMode="External"/><Relationship Id="rId4" Type="http://schemas.openxmlformats.org/officeDocument/2006/relationships/hyperlink" Target="http://www.nyc.gov/html/gbee/downloads/pdf/eac_overview.pdf"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brandywinerealty.com/" TargetMode="External"/><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hyperlink" Target="https://ocw.mit.edu/help/faq-fair-use/" TargetMode="External"/><Relationship Id="rId5" Type="http://schemas.openxmlformats.org/officeDocument/2006/relationships/hyperlink" Target="https://www.imt.org/wp-content/uploads/2018/02/brandywine_case_study_10-15-12.pdf" TargetMode="External"/><Relationship Id="rId4" Type="http://schemas.openxmlformats.org/officeDocument/2006/relationships/image" Target="../media/image83.png"/></Relationships>
</file>

<file path=ppt/slides/_rels/slide45.xml.rels><?xml version="1.0" encoding="UTF-8" standalone="yes"?>
<Relationships xmlns="http://schemas.openxmlformats.org/package/2006/relationships"><Relationship Id="rId3" Type="http://schemas.openxmlformats.org/officeDocument/2006/relationships/hyperlink" Target="https://www.brixmor.com/?gclid=Cj0KCQjwlMaGBhD3ARIsAPvWd6gSnrQaeA90aZeLPwkzTxiuhuBWR3MT-EaZzjVzka19CCuXWJEAtw0aAo1kEALw_wcB" TargetMode="External"/><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hyperlink" Target="https://ocw.mit.edu/help/faq-fair-use/" TargetMode="External"/><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8" Type="http://schemas.openxmlformats.org/officeDocument/2006/relationships/hyperlink" Target="https://ocw.mit.edu/help/faq-fair-use/" TargetMode="External"/><Relationship Id="rId3" Type="http://schemas.openxmlformats.org/officeDocument/2006/relationships/image" Target="../media/image85.png"/><Relationship Id="rId7" Type="http://schemas.openxmlformats.org/officeDocument/2006/relationships/image" Target="../media/image89.jpe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hyperlink" Target="https://ghgprotocol.org/sites/default/files/standards_supporting/Categorizing%20GHG%20Emissions%20from%20Leased%20Assets.pdf" TargetMode="External"/><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hyperlink" Target="https://ocw.mit.edu/help/faq-fair-use/" TargetMode="External"/><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hyperlink" Target="https://ocw.mit.edu/help/faq-fair-use/" TargetMode="External"/><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hyperlink" Target="https://ocw.mit.edu/help/faq-fair-use/"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png"/><Relationship Id="rId7"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3.svg"/><Relationship Id="rId9" Type="http://schemas.openxmlformats.org/officeDocument/2006/relationships/hyperlink" Target="https://ocw.mit.edu/help/faq-fair-us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140401" y="845439"/>
            <a:ext cx="12472802" cy="2789602"/>
          </a:xfrm>
          <a:prstGeom prst="rect">
            <a:avLst/>
          </a:prstGeom>
        </p:spPr>
        <p:txBody>
          <a:bodyPr spcFirstLastPara="1" vert="horz" wrap="square" lIns="121900" tIns="121900" rIns="121900" bIns="121900" rtlCol="0" anchor="b" anchorCtr="0">
            <a:noAutofit/>
          </a:bodyPr>
          <a:lstStyle/>
          <a:p>
            <a:pPr>
              <a:spcBef>
                <a:spcPts val="0"/>
              </a:spcBef>
            </a:pPr>
            <a:r>
              <a:rPr lang="en-US" altLang="zh-CN" sz="3600" dirty="0">
                <a:latin typeface="Baskerville" panose="02020502070401020303" pitchFamily="18" charset="0"/>
                <a:ea typeface="Baskerville" panose="02020502070401020303" pitchFamily="18" charset="0"/>
              </a:rPr>
              <a:t>SRE</a:t>
            </a:r>
            <a:r>
              <a:rPr lang="zh-CN" altLang="en-US" sz="3600" dirty="0">
                <a:latin typeface="Baskerville" panose="02020502070401020303" pitchFamily="18" charset="0"/>
                <a:ea typeface="Baskerville" panose="02020502070401020303" pitchFamily="18" charset="0"/>
              </a:rPr>
              <a:t> </a:t>
            </a:r>
            <a:r>
              <a:rPr lang="en-US" altLang="zh-CN" sz="3600" dirty="0">
                <a:latin typeface="Baskerville" panose="02020502070401020303" pitchFamily="18" charset="0"/>
                <a:ea typeface="Baskerville" panose="02020502070401020303" pitchFamily="18" charset="0"/>
              </a:rPr>
              <a:t>Economics</a:t>
            </a:r>
            <a:r>
              <a:rPr lang="zh-CN" altLang="en-US" sz="3600" dirty="0">
                <a:latin typeface="Baskerville" panose="02020502070401020303" pitchFamily="18" charset="0"/>
                <a:ea typeface="Baskerville" panose="02020502070401020303" pitchFamily="18" charset="0"/>
              </a:rPr>
              <a:t> </a:t>
            </a:r>
            <a:r>
              <a:rPr lang="en" sz="3600" dirty="0">
                <a:latin typeface="Baskerville" panose="02020502070401020303" pitchFamily="18" charset="0"/>
                <a:ea typeface="Baskerville" panose="02020502070401020303" pitchFamily="18" charset="0"/>
              </a:rPr>
              <a:t>Lecture </a:t>
            </a:r>
            <a:r>
              <a:rPr lang="en-US" altLang="zh-CN" sz="3600" dirty="0">
                <a:latin typeface="Baskerville" panose="02020502070401020303" pitchFamily="18" charset="0"/>
                <a:ea typeface="Baskerville" panose="02020502070401020303" pitchFamily="18" charset="0"/>
              </a:rPr>
              <a:t>2</a:t>
            </a:r>
            <a:r>
              <a:rPr lang="en" sz="4400" dirty="0">
                <a:latin typeface="Baskerville" panose="02020502070401020303" pitchFamily="18" charset="0"/>
                <a:ea typeface="Baskerville" panose="02020502070401020303" pitchFamily="18" charset="0"/>
              </a:rPr>
              <a:t/>
            </a:r>
            <a:br>
              <a:rPr lang="en" sz="4400" dirty="0">
                <a:latin typeface="Baskerville" panose="02020502070401020303" pitchFamily="18" charset="0"/>
                <a:ea typeface="Baskerville" panose="02020502070401020303" pitchFamily="18" charset="0"/>
              </a:rPr>
            </a:br>
            <a:r>
              <a:rPr lang="en-US" sz="5400" dirty="0">
                <a:latin typeface="Baskerville" panose="02020502070401020303" pitchFamily="18" charset="0"/>
                <a:ea typeface="Baskerville" panose="02020502070401020303" pitchFamily="18" charset="0"/>
              </a:rPr>
              <a:t/>
            </a:r>
            <a:br>
              <a:rPr lang="en-US" sz="5400" dirty="0">
                <a:latin typeface="Baskerville" panose="02020502070401020303" pitchFamily="18" charset="0"/>
                <a:ea typeface="Baskerville" panose="02020502070401020303" pitchFamily="18" charset="0"/>
              </a:rPr>
            </a:br>
            <a:r>
              <a:rPr lang="en-US" altLang="zh-CN" sz="4800" b="1" dirty="0">
                <a:solidFill>
                  <a:srgbClr val="980000"/>
                </a:solidFill>
                <a:latin typeface="Baskerville" panose="02020502070401020303" pitchFamily="18" charset="0"/>
                <a:ea typeface="Baskerville" panose="02020502070401020303" pitchFamily="18" charset="0"/>
              </a:rPr>
              <a:t>The</a:t>
            </a:r>
            <a:r>
              <a:rPr lang="zh-CN" altLang="en-US" sz="4800" b="1" dirty="0">
                <a:solidFill>
                  <a:srgbClr val="980000"/>
                </a:solidFill>
                <a:latin typeface="Baskerville" panose="02020502070401020303" pitchFamily="18" charset="0"/>
              </a:rPr>
              <a:t> </a:t>
            </a:r>
            <a:r>
              <a:rPr lang="en-US" altLang="zh-CN" sz="4800" b="1" dirty="0">
                <a:solidFill>
                  <a:srgbClr val="980000"/>
                </a:solidFill>
                <a:latin typeface="Baskerville" panose="02020502070401020303" pitchFamily="18" charset="0"/>
                <a:ea typeface="Baskerville" panose="02020502070401020303" pitchFamily="18" charset="0"/>
              </a:rPr>
              <a:t>Economics</a:t>
            </a:r>
            <a:r>
              <a:rPr lang="zh-CN" altLang="en-US" sz="4800" b="1" dirty="0">
                <a:solidFill>
                  <a:srgbClr val="980000"/>
                </a:solidFill>
                <a:latin typeface="Baskerville" panose="02020502070401020303" pitchFamily="18" charset="0"/>
              </a:rPr>
              <a:t> </a:t>
            </a:r>
            <a:r>
              <a:rPr lang="en-US" altLang="zh-CN" sz="4800" b="1" dirty="0">
                <a:solidFill>
                  <a:srgbClr val="980000"/>
                </a:solidFill>
                <a:latin typeface="Baskerville" panose="02020502070401020303" pitchFamily="18" charset="0"/>
                <a:ea typeface="Baskerville" panose="02020502070401020303" pitchFamily="18" charset="0"/>
              </a:rPr>
              <a:t>of</a:t>
            </a:r>
            <a:r>
              <a:rPr lang="zh-CN" altLang="en-US" sz="4800" b="1" dirty="0">
                <a:solidFill>
                  <a:srgbClr val="980000"/>
                </a:solidFill>
                <a:latin typeface="Baskerville" panose="02020502070401020303" pitchFamily="18" charset="0"/>
              </a:rPr>
              <a:t> </a:t>
            </a:r>
            <a:r>
              <a:rPr lang="en-US" altLang="zh-CN" sz="4800" b="1" dirty="0">
                <a:solidFill>
                  <a:srgbClr val="980000"/>
                </a:solidFill>
                <a:latin typeface="Baskerville" panose="02020502070401020303" pitchFamily="18" charset="0"/>
                <a:ea typeface="Baskerville" panose="02020502070401020303" pitchFamily="18" charset="0"/>
              </a:rPr>
              <a:t>Green</a:t>
            </a:r>
            <a:r>
              <a:rPr lang="zh-CN" altLang="en-US" sz="4800" b="1" dirty="0">
                <a:solidFill>
                  <a:srgbClr val="980000"/>
                </a:solidFill>
                <a:latin typeface="Baskerville" panose="02020502070401020303" pitchFamily="18" charset="0"/>
              </a:rPr>
              <a:t> </a:t>
            </a:r>
            <a:r>
              <a:rPr lang="en-US" altLang="zh-CN" sz="4800" b="1" dirty="0">
                <a:solidFill>
                  <a:srgbClr val="980000"/>
                </a:solidFill>
                <a:latin typeface="Baskerville" panose="02020502070401020303" pitchFamily="18" charset="0"/>
                <a:ea typeface="Baskerville" panose="02020502070401020303" pitchFamily="18" charset="0"/>
              </a:rPr>
              <a:t>Buildings</a:t>
            </a:r>
            <a:r>
              <a:rPr lang="zh-CN" altLang="en-US" sz="4800" b="1" dirty="0">
                <a:solidFill>
                  <a:srgbClr val="980000"/>
                </a:solidFill>
                <a:latin typeface="Baskerville" panose="02020502070401020303" pitchFamily="18" charset="0"/>
              </a:rPr>
              <a:t> </a:t>
            </a:r>
            <a:r>
              <a:rPr lang="en-US" altLang="zh-CN" sz="4800" b="1" dirty="0">
                <a:solidFill>
                  <a:srgbClr val="980000"/>
                </a:solidFill>
                <a:latin typeface="Baskerville" panose="02020502070401020303" pitchFamily="18" charset="0"/>
                <a:ea typeface="Baskerville" panose="02020502070401020303" pitchFamily="18" charset="0"/>
              </a:rPr>
              <a:t>(2)</a:t>
            </a:r>
            <a:br>
              <a:rPr lang="en-US" altLang="zh-CN" sz="4800" b="1" dirty="0">
                <a:solidFill>
                  <a:srgbClr val="980000"/>
                </a:solidFill>
                <a:latin typeface="Baskerville" panose="02020502070401020303" pitchFamily="18" charset="0"/>
                <a:ea typeface="Baskerville" panose="02020502070401020303" pitchFamily="18" charset="0"/>
              </a:rPr>
            </a:br>
            <a:endParaRPr sz="4800" b="1" dirty="0">
              <a:solidFill>
                <a:srgbClr val="980000"/>
              </a:solidFill>
              <a:latin typeface="Baskerville" panose="02020502070401020303" pitchFamily="18" charset="0"/>
              <a:ea typeface="Baskerville" panose="02020502070401020303" pitchFamily="18" charset="0"/>
            </a:endParaRPr>
          </a:p>
        </p:txBody>
      </p:sp>
      <p:sp>
        <p:nvSpPr>
          <p:cNvPr id="55" name="Google Shape;55;p13"/>
          <p:cNvSpPr txBox="1">
            <a:spLocks noGrp="1"/>
          </p:cNvSpPr>
          <p:nvPr>
            <p:ph type="subTitle" idx="1"/>
          </p:nvPr>
        </p:nvSpPr>
        <p:spPr>
          <a:xfrm>
            <a:off x="415600" y="4521965"/>
            <a:ext cx="11360800" cy="1056800"/>
          </a:xfrm>
          <a:prstGeom prst="rect">
            <a:avLst/>
          </a:prstGeom>
        </p:spPr>
        <p:txBody>
          <a:bodyPr spcFirstLastPara="1" vert="horz" wrap="square" lIns="121900" tIns="121900" rIns="121900" bIns="121900" rtlCol="0" anchor="t" anchorCtr="0">
            <a:noAutofit/>
          </a:bodyPr>
          <a:lstStyle/>
          <a:p>
            <a:pPr>
              <a:spcBef>
                <a:spcPts val="0"/>
              </a:spcBef>
            </a:pPr>
            <a:r>
              <a:rPr lang="en-US" altLang="zh-CN" sz="4000" dirty="0" err="1">
                <a:latin typeface="Baskerville" panose="02020502070401020303" pitchFamily="18" charset="0"/>
                <a:ea typeface="Baskerville" panose="02020502070401020303" pitchFamily="18" charset="0"/>
              </a:rPr>
              <a:t>Siqi</a:t>
            </a:r>
            <a:r>
              <a:rPr lang="zh-CN" altLang="en-US" sz="4000" dirty="0">
                <a:latin typeface="Baskerville" panose="02020502070401020303" pitchFamily="18" charset="0"/>
              </a:rPr>
              <a:t> </a:t>
            </a:r>
            <a:r>
              <a:rPr lang="en-US" altLang="zh-CN" sz="4000" dirty="0">
                <a:latin typeface="Baskerville" panose="02020502070401020303" pitchFamily="18" charset="0"/>
                <a:ea typeface="Baskerville" panose="02020502070401020303" pitchFamily="18" charset="0"/>
              </a:rPr>
              <a:t>Zheng</a:t>
            </a:r>
          </a:p>
          <a:p>
            <a:pPr>
              <a:spcBef>
                <a:spcPts val="0"/>
              </a:spcBef>
            </a:pPr>
            <a:endParaRPr lang="en-US" altLang="zh-CN" sz="2667" dirty="0"/>
          </a:p>
          <a:p>
            <a:pPr>
              <a:spcBef>
                <a:spcPts val="0"/>
              </a:spcBef>
            </a:pPr>
            <a:r>
              <a:rPr lang="en-US" altLang="zh-CN" sz="2667" dirty="0">
                <a:latin typeface="Baskerville" panose="02020502070401020303" pitchFamily="18" charset="0"/>
                <a:ea typeface="Baskerville" panose="02020502070401020303" pitchFamily="18" charset="0"/>
              </a:rPr>
              <a:t>Feb</a:t>
            </a:r>
            <a:r>
              <a:rPr lang="zh-CN" altLang="en-US" sz="2667" dirty="0">
                <a:latin typeface="Baskerville" panose="02020502070401020303" pitchFamily="18" charset="0"/>
              </a:rPr>
              <a:t> </a:t>
            </a:r>
            <a:r>
              <a:rPr lang="en-US" altLang="zh-CN" sz="2667" dirty="0">
                <a:latin typeface="Baskerville" panose="02020502070401020303" pitchFamily="18" charset="0"/>
                <a:ea typeface="Baskerville" panose="02020502070401020303" pitchFamily="18" charset="0"/>
              </a:rPr>
              <a:t>2023</a:t>
            </a:r>
          </a:p>
          <a:p>
            <a:pPr>
              <a:lnSpc>
                <a:spcPct val="150000"/>
              </a:lnSpc>
              <a:spcBef>
                <a:spcPts val="0"/>
              </a:spcBef>
            </a:pPr>
            <a:r>
              <a:rPr lang="en-US" altLang="zh-CN" sz="2667" dirty="0">
                <a:latin typeface="Baskerville" panose="02020502070401020303" pitchFamily="18" charset="0"/>
                <a:ea typeface="Baskerville" panose="02020502070401020303" pitchFamily="18" charset="0"/>
              </a:rPr>
              <a:t>(MIT</a:t>
            </a:r>
            <a:r>
              <a:rPr lang="zh-CN" altLang="en-US" sz="2667" dirty="0">
                <a:latin typeface="Baskerville" panose="02020502070401020303" pitchFamily="18" charset="0"/>
              </a:rPr>
              <a:t> </a:t>
            </a:r>
            <a:r>
              <a:rPr lang="en-US" altLang="zh-CN" sz="2667" dirty="0">
                <a:latin typeface="Baskerville" panose="02020502070401020303" pitchFamily="18" charset="0"/>
                <a:ea typeface="Baskerville" panose="02020502070401020303" pitchFamily="18" charset="0"/>
              </a:rPr>
              <a:t>Center</a:t>
            </a:r>
            <a:r>
              <a:rPr lang="zh-CN" altLang="en-US" sz="2667" dirty="0">
                <a:latin typeface="Baskerville" panose="02020502070401020303" pitchFamily="18" charset="0"/>
              </a:rPr>
              <a:t> </a:t>
            </a:r>
            <a:r>
              <a:rPr lang="en-US" altLang="zh-CN" sz="2667" dirty="0">
                <a:latin typeface="Baskerville" panose="02020502070401020303" pitchFamily="18" charset="0"/>
                <a:ea typeface="Baskerville" panose="02020502070401020303" pitchFamily="18" charset="0"/>
              </a:rPr>
              <a:t>for</a:t>
            </a:r>
            <a:r>
              <a:rPr lang="zh-CN" altLang="en-US" sz="2667" dirty="0">
                <a:latin typeface="Baskerville" panose="02020502070401020303" pitchFamily="18" charset="0"/>
              </a:rPr>
              <a:t> </a:t>
            </a:r>
            <a:r>
              <a:rPr lang="en-US" altLang="zh-CN" sz="2667" dirty="0">
                <a:latin typeface="Baskerville" panose="02020502070401020303" pitchFamily="18" charset="0"/>
                <a:ea typeface="Baskerville" panose="02020502070401020303" pitchFamily="18" charset="0"/>
              </a:rPr>
              <a:t>Real</a:t>
            </a:r>
            <a:r>
              <a:rPr lang="zh-CN" altLang="en-US" sz="2667" dirty="0">
                <a:latin typeface="Baskerville" panose="02020502070401020303" pitchFamily="18" charset="0"/>
              </a:rPr>
              <a:t> </a:t>
            </a:r>
            <a:r>
              <a:rPr lang="en-US" altLang="zh-CN" sz="2667" dirty="0">
                <a:latin typeface="Baskerville" panose="02020502070401020303" pitchFamily="18" charset="0"/>
                <a:ea typeface="Baskerville" panose="02020502070401020303" pitchFamily="18" charset="0"/>
              </a:rPr>
              <a:t>Estate)</a:t>
            </a:r>
            <a:endParaRPr sz="2667" dirty="0">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3249010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 name="Title 4">
            <a:extLst>
              <a:ext uri="{FF2B5EF4-FFF2-40B4-BE49-F238E27FC236}">
                <a16:creationId xmlns:a16="http://schemas.microsoft.com/office/drawing/2014/main" id="{FF0F6881-294A-4240-89A2-2302A149F801}"/>
              </a:ext>
            </a:extLst>
          </p:cNvPr>
          <p:cNvSpPr txBox="1">
            <a:spLocks/>
          </p:cNvSpPr>
          <p:nvPr/>
        </p:nvSpPr>
        <p:spPr>
          <a:xfrm>
            <a:off x="148510" y="233407"/>
            <a:ext cx="11360800" cy="763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SzPts val="1100"/>
            </a:pPr>
            <a:r>
              <a:rPr lang="en-US" altLang="zh-CN" sz="4267" dirty="0">
                <a:solidFill>
                  <a:srgbClr val="1B4453"/>
                </a:solidFill>
                <a:latin typeface="Baskerville" panose="02020502070401020303"/>
              </a:rPr>
              <a:t>LEED +</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WELL</a:t>
            </a:r>
            <a:endParaRPr lang="en-US" sz="4267" dirty="0">
              <a:solidFill>
                <a:srgbClr val="1B4453"/>
              </a:solidFill>
              <a:latin typeface="Baskerville" panose="02020502070401020303"/>
            </a:endParaRPr>
          </a:p>
        </p:txBody>
      </p:sp>
      <p:graphicFrame>
        <p:nvGraphicFramePr>
          <p:cNvPr id="5" name="Table 4">
            <a:extLst>
              <a:ext uri="{FF2B5EF4-FFF2-40B4-BE49-F238E27FC236}">
                <a16:creationId xmlns:a16="http://schemas.microsoft.com/office/drawing/2014/main" id="{877C5514-8618-4FC2-8F48-9935712C8BE6}"/>
              </a:ext>
            </a:extLst>
          </p:cNvPr>
          <p:cNvGraphicFramePr>
            <a:graphicFrameLocks noGrp="1"/>
          </p:cNvGraphicFramePr>
          <p:nvPr>
            <p:extLst>
              <p:ext uri="{D42A27DB-BD31-4B8C-83A1-F6EECF244321}">
                <p14:modId xmlns:p14="http://schemas.microsoft.com/office/powerpoint/2010/main" val="1682118555"/>
              </p:ext>
            </p:extLst>
          </p:nvPr>
        </p:nvGraphicFramePr>
        <p:xfrm>
          <a:off x="249142" y="2390215"/>
          <a:ext cx="5212765" cy="3892744"/>
        </p:xfrm>
        <a:graphic>
          <a:graphicData uri="http://schemas.openxmlformats.org/drawingml/2006/table">
            <a:tbl>
              <a:tblPr/>
              <a:tblGrid>
                <a:gridCol w="1375283">
                  <a:extLst>
                    <a:ext uri="{9D8B030D-6E8A-4147-A177-3AD203B41FA5}">
                      <a16:colId xmlns:a16="http://schemas.microsoft.com/office/drawing/2014/main" val="3944671815"/>
                    </a:ext>
                  </a:extLst>
                </a:gridCol>
                <a:gridCol w="3837482">
                  <a:extLst>
                    <a:ext uri="{9D8B030D-6E8A-4147-A177-3AD203B41FA5}">
                      <a16:colId xmlns:a16="http://schemas.microsoft.com/office/drawing/2014/main" val="3783307231"/>
                    </a:ext>
                  </a:extLst>
                </a:gridCol>
              </a:tblGrid>
              <a:tr h="339288">
                <a:tc>
                  <a:txBody>
                    <a:bodyPr/>
                    <a:lstStyle/>
                    <a:p>
                      <a:pPr algn="ctr" rtl="0" fontAlgn="t">
                        <a:spcBef>
                          <a:spcPts val="0"/>
                        </a:spcBef>
                        <a:spcAft>
                          <a:spcPts val="0"/>
                        </a:spcAft>
                      </a:pPr>
                      <a:r>
                        <a:rPr lang="zh-CN" altLang="en-US" sz="1200" b="0" i="0" u="none" strike="noStrike" dirty="0">
                          <a:solidFill>
                            <a:srgbClr val="000000"/>
                          </a:solidFill>
                          <a:effectLst/>
                          <a:latin typeface="Baskerville" panose="02020502070401020303"/>
                        </a:rPr>
                        <a:t> </a:t>
                      </a:r>
                      <a:endParaRPr lang="zh-CN" altLang="en-US" sz="3600" b="0" dirty="0">
                        <a:effectLst/>
                        <a:latin typeface="Baskerville" panose="02020502070401020303"/>
                      </a:endParaRPr>
                    </a:p>
                  </a:txBody>
                  <a:tcPr marL="44456" marR="44456" marT="44456" marB="44456">
                    <a:lnL w="12621" cap="flat" cmpd="sng" algn="ctr">
                      <a:solidFill>
                        <a:srgbClr val="908269"/>
                      </a:solidFill>
                      <a:prstDash val="solid"/>
                      <a:round/>
                      <a:headEnd type="none" w="med" len="med"/>
                      <a:tailEnd type="none" w="med" len="med"/>
                    </a:lnL>
                    <a:lnR w="12621" cap="flat" cmpd="sng" algn="ctr">
                      <a:solidFill>
                        <a:srgbClr val="908269"/>
                      </a:solidFill>
                      <a:prstDash val="solid"/>
                      <a:round/>
                      <a:headEnd type="none" w="med" len="med"/>
                      <a:tailEnd type="none" w="med" len="med"/>
                    </a:lnR>
                    <a:lnT w="12621" cap="flat" cmpd="sng" algn="ctr">
                      <a:solidFill>
                        <a:srgbClr val="908269"/>
                      </a:solidFill>
                      <a:prstDash val="solid"/>
                      <a:round/>
                      <a:headEnd type="none" w="med" len="med"/>
                      <a:tailEnd type="none" w="med" len="med"/>
                    </a:lnT>
                    <a:lnB w="12621" cap="flat" cmpd="sng" algn="ctr">
                      <a:solidFill>
                        <a:srgbClr val="908269"/>
                      </a:solidFill>
                      <a:prstDash val="solid"/>
                      <a:round/>
                      <a:headEnd type="none" w="med" len="med"/>
                      <a:tailEnd type="none" w="med" len="med"/>
                    </a:lnB>
                    <a:solidFill>
                      <a:srgbClr val="CFC3AC"/>
                    </a:solidFill>
                  </a:tcPr>
                </a:tc>
                <a:tc>
                  <a:txBody>
                    <a:bodyPr/>
                    <a:lstStyle/>
                    <a:p>
                      <a:pPr algn="ctr" rtl="0" fontAlgn="ctr">
                        <a:spcBef>
                          <a:spcPts val="0"/>
                        </a:spcBef>
                        <a:spcAft>
                          <a:spcPts val="0"/>
                        </a:spcAft>
                      </a:pPr>
                      <a:r>
                        <a:rPr lang="en-US" sz="1600" b="0" i="0" u="none" strike="noStrike" dirty="0">
                          <a:solidFill>
                            <a:srgbClr val="000000"/>
                          </a:solidFill>
                          <a:effectLst/>
                          <a:latin typeface="Baskerville" panose="02020502070401020303"/>
                        </a:rPr>
                        <a:t>LEED</a:t>
                      </a:r>
                      <a:endParaRPr lang="en-US" sz="3600" b="0" dirty="0">
                        <a:effectLst/>
                        <a:latin typeface="Baskerville" panose="02020502070401020303"/>
                      </a:endParaRPr>
                    </a:p>
                  </a:txBody>
                  <a:tcPr marL="44456" marR="44456" marT="44456" marB="44456" anchor="ctr">
                    <a:lnL w="12621" cap="flat" cmpd="sng" algn="ctr">
                      <a:solidFill>
                        <a:srgbClr val="908269"/>
                      </a:solidFill>
                      <a:prstDash val="solid"/>
                      <a:round/>
                      <a:headEnd type="none" w="med" len="med"/>
                      <a:tailEnd type="none" w="med" len="med"/>
                    </a:lnL>
                    <a:lnR w="12621" cap="flat" cmpd="sng" algn="ctr">
                      <a:solidFill>
                        <a:srgbClr val="908269"/>
                      </a:solidFill>
                      <a:prstDash val="solid"/>
                      <a:round/>
                      <a:headEnd type="none" w="med" len="med"/>
                      <a:tailEnd type="none" w="med" len="med"/>
                    </a:lnR>
                    <a:lnT w="12621" cap="flat" cmpd="sng" algn="ctr">
                      <a:solidFill>
                        <a:srgbClr val="908269"/>
                      </a:solidFill>
                      <a:prstDash val="solid"/>
                      <a:round/>
                      <a:headEnd type="none" w="med" len="med"/>
                      <a:tailEnd type="none" w="med" len="med"/>
                    </a:lnT>
                    <a:lnB w="12621" cap="flat" cmpd="sng" algn="ctr">
                      <a:solidFill>
                        <a:srgbClr val="908269"/>
                      </a:solidFill>
                      <a:prstDash val="solid"/>
                      <a:round/>
                      <a:headEnd type="none" w="med" len="med"/>
                      <a:tailEnd type="none" w="med" len="med"/>
                    </a:lnB>
                    <a:solidFill>
                      <a:srgbClr val="CFC3AC"/>
                    </a:solidFill>
                  </a:tcPr>
                </a:tc>
                <a:extLst>
                  <a:ext uri="{0D108BD9-81ED-4DB2-BD59-A6C34878D82A}">
                    <a16:rowId xmlns:a16="http://schemas.microsoft.com/office/drawing/2014/main" val="1418008498"/>
                  </a:ext>
                </a:extLst>
              </a:tr>
              <a:tr h="252966">
                <a:tc>
                  <a:txBody>
                    <a:bodyPr/>
                    <a:lstStyle/>
                    <a:p>
                      <a:pPr algn="ctr" rtl="0" fontAlgn="ctr">
                        <a:spcBef>
                          <a:spcPts val="0"/>
                        </a:spcBef>
                        <a:spcAft>
                          <a:spcPts val="0"/>
                        </a:spcAft>
                      </a:pPr>
                      <a:r>
                        <a:rPr lang="en-US" sz="1200" b="0" i="0" u="none" strike="noStrike" dirty="0">
                          <a:solidFill>
                            <a:srgbClr val="000000"/>
                          </a:solidFill>
                          <a:effectLst/>
                          <a:latin typeface="Baskerville" panose="02020502070401020303"/>
                        </a:rPr>
                        <a:t>Full Name</a:t>
                      </a:r>
                      <a:endParaRPr lang="en-US" sz="3600" b="0" dirty="0">
                        <a:effectLst/>
                        <a:latin typeface="Baskerville" panose="02020502070401020303"/>
                      </a:endParaRPr>
                    </a:p>
                  </a:txBody>
                  <a:tcPr marL="44456" marR="44456" marT="44456" marB="44456" anchor="ctr">
                    <a:lnL w="12621" cap="flat" cmpd="sng" algn="ctr">
                      <a:solidFill>
                        <a:srgbClr val="908269"/>
                      </a:solidFill>
                      <a:prstDash val="solid"/>
                      <a:round/>
                      <a:headEnd type="none" w="med" len="med"/>
                      <a:tailEnd type="none" w="med" len="med"/>
                    </a:lnL>
                    <a:lnR w="12621" cap="flat" cmpd="sng" algn="ctr">
                      <a:solidFill>
                        <a:srgbClr val="908269"/>
                      </a:solidFill>
                      <a:prstDash val="solid"/>
                      <a:round/>
                      <a:headEnd type="none" w="med" len="med"/>
                      <a:tailEnd type="none" w="med" len="med"/>
                    </a:lnR>
                    <a:lnT w="12621" cap="flat" cmpd="sng" algn="ctr">
                      <a:solidFill>
                        <a:srgbClr val="908269"/>
                      </a:solidFill>
                      <a:prstDash val="solid"/>
                      <a:round/>
                      <a:headEnd type="none" w="med" len="med"/>
                      <a:tailEnd type="none" w="med" len="med"/>
                    </a:lnT>
                    <a:lnB w="12621" cap="flat" cmpd="sng" algn="ctr">
                      <a:solidFill>
                        <a:srgbClr val="908269"/>
                      </a:solidFill>
                      <a:prstDash val="solid"/>
                      <a:round/>
                      <a:headEnd type="none" w="med" len="med"/>
                      <a:tailEnd type="none" w="med" len="med"/>
                    </a:lnB>
                    <a:solidFill>
                      <a:srgbClr val="CFC3AC"/>
                    </a:solidFill>
                  </a:tcPr>
                </a:tc>
                <a:tc>
                  <a:txBody>
                    <a:bodyPr/>
                    <a:lstStyle/>
                    <a:p>
                      <a:pPr algn="ctr" rtl="0" fontAlgn="ctr">
                        <a:spcBef>
                          <a:spcPts val="0"/>
                        </a:spcBef>
                        <a:spcAft>
                          <a:spcPts val="0"/>
                        </a:spcAft>
                      </a:pPr>
                      <a:r>
                        <a:rPr lang="en-US" sz="1200" b="0" i="0" u="none" strike="noStrike" dirty="0">
                          <a:solidFill>
                            <a:srgbClr val="000000"/>
                          </a:solidFill>
                          <a:effectLst/>
                          <a:latin typeface="Baskerville" panose="02020502070401020303"/>
                        </a:rPr>
                        <a:t>Leadership in Energy and Environmental Design</a:t>
                      </a:r>
                      <a:endParaRPr lang="en-US" sz="3600" b="0" dirty="0">
                        <a:effectLst/>
                        <a:latin typeface="Baskerville" panose="02020502070401020303"/>
                      </a:endParaRPr>
                    </a:p>
                  </a:txBody>
                  <a:tcPr marL="44456" marR="44456" marT="44456" marB="44456" anchor="ctr">
                    <a:lnL w="12621" cap="flat" cmpd="sng" algn="ctr">
                      <a:solidFill>
                        <a:srgbClr val="908269"/>
                      </a:solidFill>
                      <a:prstDash val="solid"/>
                      <a:round/>
                      <a:headEnd type="none" w="med" len="med"/>
                      <a:tailEnd type="none" w="med" len="med"/>
                    </a:lnL>
                    <a:lnR w="12621" cap="flat" cmpd="sng" algn="ctr">
                      <a:solidFill>
                        <a:srgbClr val="908269"/>
                      </a:solidFill>
                      <a:prstDash val="solid"/>
                      <a:round/>
                      <a:headEnd type="none" w="med" len="med"/>
                      <a:tailEnd type="none" w="med" len="med"/>
                    </a:lnR>
                    <a:lnT w="12621" cap="flat" cmpd="sng" algn="ctr">
                      <a:solidFill>
                        <a:srgbClr val="908269"/>
                      </a:solidFill>
                      <a:prstDash val="solid"/>
                      <a:round/>
                      <a:headEnd type="none" w="med" len="med"/>
                      <a:tailEnd type="none" w="med" len="med"/>
                    </a:lnT>
                    <a:lnB w="12621" cap="flat" cmpd="sng" algn="ctr">
                      <a:solidFill>
                        <a:srgbClr val="908269"/>
                      </a:solidFill>
                      <a:prstDash val="solid"/>
                      <a:round/>
                      <a:headEnd type="none" w="med" len="med"/>
                      <a:tailEnd type="none" w="med" len="med"/>
                    </a:lnB>
                  </a:tcPr>
                </a:tc>
                <a:extLst>
                  <a:ext uri="{0D108BD9-81ED-4DB2-BD59-A6C34878D82A}">
                    <a16:rowId xmlns:a16="http://schemas.microsoft.com/office/drawing/2014/main" val="696027161"/>
                  </a:ext>
                </a:extLst>
              </a:tr>
              <a:tr h="252966">
                <a:tc>
                  <a:txBody>
                    <a:bodyPr/>
                    <a:lstStyle/>
                    <a:p>
                      <a:pPr algn="ctr" rtl="0" fontAlgn="ctr">
                        <a:spcBef>
                          <a:spcPts val="0"/>
                        </a:spcBef>
                        <a:spcAft>
                          <a:spcPts val="0"/>
                        </a:spcAft>
                      </a:pPr>
                      <a:r>
                        <a:rPr lang="en-US" sz="1200" b="0" i="0" u="none" strike="noStrike" dirty="0">
                          <a:solidFill>
                            <a:srgbClr val="000000"/>
                          </a:solidFill>
                          <a:effectLst/>
                          <a:latin typeface="Baskerville" panose="02020502070401020303"/>
                        </a:rPr>
                        <a:t>Launch Date</a:t>
                      </a:r>
                      <a:endParaRPr lang="en-US" sz="3600" b="0" dirty="0">
                        <a:effectLst/>
                        <a:latin typeface="Baskerville" panose="02020502070401020303"/>
                      </a:endParaRPr>
                    </a:p>
                  </a:txBody>
                  <a:tcPr marL="44456" marR="44456" marT="44456" marB="44456" anchor="ctr">
                    <a:lnL w="12621" cap="flat" cmpd="sng" algn="ctr">
                      <a:solidFill>
                        <a:srgbClr val="908269"/>
                      </a:solidFill>
                      <a:prstDash val="solid"/>
                      <a:round/>
                      <a:headEnd type="none" w="med" len="med"/>
                      <a:tailEnd type="none" w="med" len="med"/>
                    </a:lnL>
                    <a:lnR w="12621" cap="flat" cmpd="sng" algn="ctr">
                      <a:solidFill>
                        <a:srgbClr val="908269"/>
                      </a:solidFill>
                      <a:prstDash val="solid"/>
                      <a:round/>
                      <a:headEnd type="none" w="med" len="med"/>
                      <a:tailEnd type="none" w="med" len="med"/>
                    </a:lnR>
                    <a:lnT w="12621" cap="flat" cmpd="sng" algn="ctr">
                      <a:solidFill>
                        <a:srgbClr val="908269"/>
                      </a:solidFill>
                      <a:prstDash val="solid"/>
                      <a:round/>
                      <a:headEnd type="none" w="med" len="med"/>
                      <a:tailEnd type="none" w="med" len="med"/>
                    </a:lnT>
                    <a:lnB w="12621" cap="flat" cmpd="sng" algn="ctr">
                      <a:solidFill>
                        <a:srgbClr val="908269"/>
                      </a:solidFill>
                      <a:prstDash val="solid"/>
                      <a:round/>
                      <a:headEnd type="none" w="med" len="med"/>
                      <a:tailEnd type="none" w="med" len="med"/>
                    </a:lnB>
                    <a:solidFill>
                      <a:srgbClr val="CFC3AC"/>
                    </a:solidFill>
                  </a:tcPr>
                </a:tc>
                <a:tc>
                  <a:txBody>
                    <a:bodyPr/>
                    <a:lstStyle/>
                    <a:p>
                      <a:pPr algn="ctr" rtl="0" fontAlgn="ctr">
                        <a:spcBef>
                          <a:spcPts val="0"/>
                        </a:spcBef>
                        <a:spcAft>
                          <a:spcPts val="0"/>
                        </a:spcAft>
                      </a:pPr>
                      <a:r>
                        <a:rPr lang="en-US" altLang="zh-CN" sz="1200" b="0" i="0" u="none" strike="noStrike" dirty="0">
                          <a:solidFill>
                            <a:srgbClr val="000000"/>
                          </a:solidFill>
                          <a:effectLst/>
                          <a:latin typeface="Baskerville" panose="02020502070401020303"/>
                        </a:rPr>
                        <a:t>1998</a:t>
                      </a:r>
                      <a:endParaRPr lang="zh-CN" altLang="en-US" sz="3600" b="0" dirty="0">
                        <a:effectLst/>
                        <a:latin typeface="Baskerville" panose="02020502070401020303"/>
                      </a:endParaRPr>
                    </a:p>
                  </a:txBody>
                  <a:tcPr marL="44456" marR="44456" marT="44456" marB="44456" anchor="ctr">
                    <a:lnL w="12621" cap="flat" cmpd="sng" algn="ctr">
                      <a:solidFill>
                        <a:srgbClr val="908269"/>
                      </a:solidFill>
                      <a:prstDash val="solid"/>
                      <a:round/>
                      <a:headEnd type="none" w="med" len="med"/>
                      <a:tailEnd type="none" w="med" len="med"/>
                    </a:lnL>
                    <a:lnR w="12621" cap="flat" cmpd="sng" algn="ctr">
                      <a:solidFill>
                        <a:srgbClr val="908269"/>
                      </a:solidFill>
                      <a:prstDash val="solid"/>
                      <a:round/>
                      <a:headEnd type="none" w="med" len="med"/>
                      <a:tailEnd type="none" w="med" len="med"/>
                    </a:lnR>
                    <a:lnT w="12621" cap="flat" cmpd="sng" algn="ctr">
                      <a:solidFill>
                        <a:srgbClr val="908269"/>
                      </a:solidFill>
                      <a:prstDash val="solid"/>
                      <a:round/>
                      <a:headEnd type="none" w="med" len="med"/>
                      <a:tailEnd type="none" w="med" len="med"/>
                    </a:lnT>
                    <a:lnB w="12621" cap="flat" cmpd="sng" algn="ctr">
                      <a:solidFill>
                        <a:srgbClr val="908269"/>
                      </a:solidFill>
                      <a:prstDash val="solid"/>
                      <a:round/>
                      <a:headEnd type="none" w="med" len="med"/>
                      <a:tailEnd type="none" w="med" len="med"/>
                    </a:lnB>
                  </a:tcPr>
                </a:tc>
                <a:extLst>
                  <a:ext uri="{0D108BD9-81ED-4DB2-BD59-A6C34878D82A}">
                    <a16:rowId xmlns:a16="http://schemas.microsoft.com/office/drawing/2014/main" val="1224811602"/>
                  </a:ext>
                </a:extLst>
              </a:tr>
              <a:tr h="252966">
                <a:tc>
                  <a:txBody>
                    <a:bodyPr/>
                    <a:lstStyle/>
                    <a:p>
                      <a:pPr algn="ctr" rtl="0" fontAlgn="ctr">
                        <a:spcBef>
                          <a:spcPts val="0"/>
                        </a:spcBef>
                        <a:spcAft>
                          <a:spcPts val="0"/>
                        </a:spcAft>
                      </a:pPr>
                      <a:r>
                        <a:rPr lang="en-US" sz="1200" b="0" i="0" u="none" strike="noStrike">
                          <a:solidFill>
                            <a:srgbClr val="000000"/>
                          </a:solidFill>
                          <a:effectLst/>
                          <a:latin typeface="Baskerville" panose="02020502070401020303"/>
                        </a:rPr>
                        <a:t>Governing Body</a:t>
                      </a:r>
                      <a:endParaRPr lang="en-US" sz="3600" b="0">
                        <a:effectLst/>
                        <a:latin typeface="Baskerville" panose="02020502070401020303"/>
                      </a:endParaRPr>
                    </a:p>
                  </a:txBody>
                  <a:tcPr marL="44456" marR="44456" marT="44456" marB="44456" anchor="ctr">
                    <a:lnL w="12621" cap="flat" cmpd="sng" algn="ctr">
                      <a:solidFill>
                        <a:srgbClr val="908269"/>
                      </a:solidFill>
                      <a:prstDash val="solid"/>
                      <a:round/>
                      <a:headEnd type="none" w="med" len="med"/>
                      <a:tailEnd type="none" w="med" len="med"/>
                    </a:lnL>
                    <a:lnR w="12621" cap="flat" cmpd="sng" algn="ctr">
                      <a:solidFill>
                        <a:srgbClr val="908269"/>
                      </a:solidFill>
                      <a:prstDash val="solid"/>
                      <a:round/>
                      <a:headEnd type="none" w="med" len="med"/>
                      <a:tailEnd type="none" w="med" len="med"/>
                    </a:lnR>
                    <a:lnT w="12621" cap="flat" cmpd="sng" algn="ctr">
                      <a:solidFill>
                        <a:srgbClr val="908269"/>
                      </a:solidFill>
                      <a:prstDash val="solid"/>
                      <a:round/>
                      <a:headEnd type="none" w="med" len="med"/>
                      <a:tailEnd type="none" w="med" len="med"/>
                    </a:lnT>
                    <a:lnB w="12621" cap="flat" cmpd="sng" algn="ctr">
                      <a:solidFill>
                        <a:srgbClr val="908269"/>
                      </a:solidFill>
                      <a:prstDash val="solid"/>
                      <a:round/>
                      <a:headEnd type="none" w="med" len="med"/>
                      <a:tailEnd type="none" w="med" len="med"/>
                    </a:lnB>
                    <a:solidFill>
                      <a:srgbClr val="CFC3AC"/>
                    </a:solidFill>
                  </a:tcPr>
                </a:tc>
                <a:tc>
                  <a:txBody>
                    <a:bodyPr/>
                    <a:lstStyle/>
                    <a:p>
                      <a:pPr algn="ctr" rtl="0" fontAlgn="ctr">
                        <a:spcBef>
                          <a:spcPts val="0"/>
                        </a:spcBef>
                        <a:spcAft>
                          <a:spcPts val="0"/>
                        </a:spcAft>
                      </a:pPr>
                      <a:r>
                        <a:rPr lang="en-US" sz="1200" b="0" i="0" u="none" strike="noStrike" dirty="0">
                          <a:solidFill>
                            <a:srgbClr val="000000"/>
                          </a:solidFill>
                          <a:effectLst/>
                          <a:latin typeface="Baskerville" panose="02020502070401020303"/>
                        </a:rPr>
                        <a:t>US Green Buildings Council (USGBC)</a:t>
                      </a:r>
                      <a:endParaRPr lang="en-US" sz="3600" b="0" dirty="0">
                        <a:effectLst/>
                        <a:latin typeface="Baskerville" panose="02020502070401020303"/>
                      </a:endParaRPr>
                    </a:p>
                  </a:txBody>
                  <a:tcPr marL="44456" marR="44456" marT="44456" marB="44456" anchor="ctr">
                    <a:lnL w="12621" cap="flat" cmpd="sng" algn="ctr">
                      <a:solidFill>
                        <a:srgbClr val="908269"/>
                      </a:solidFill>
                      <a:prstDash val="solid"/>
                      <a:round/>
                      <a:headEnd type="none" w="med" len="med"/>
                      <a:tailEnd type="none" w="med" len="med"/>
                    </a:lnL>
                    <a:lnR w="12621" cap="flat" cmpd="sng" algn="ctr">
                      <a:solidFill>
                        <a:srgbClr val="908269"/>
                      </a:solidFill>
                      <a:prstDash val="solid"/>
                      <a:round/>
                      <a:headEnd type="none" w="med" len="med"/>
                      <a:tailEnd type="none" w="med" len="med"/>
                    </a:lnR>
                    <a:lnT w="12621" cap="flat" cmpd="sng" algn="ctr">
                      <a:solidFill>
                        <a:srgbClr val="908269"/>
                      </a:solidFill>
                      <a:prstDash val="solid"/>
                      <a:round/>
                      <a:headEnd type="none" w="med" len="med"/>
                      <a:tailEnd type="none" w="med" len="med"/>
                    </a:lnT>
                    <a:lnB w="12621" cap="flat" cmpd="sng" algn="ctr">
                      <a:solidFill>
                        <a:srgbClr val="908269"/>
                      </a:solidFill>
                      <a:prstDash val="solid"/>
                      <a:round/>
                      <a:headEnd type="none" w="med" len="med"/>
                      <a:tailEnd type="none" w="med" len="med"/>
                    </a:lnB>
                  </a:tcPr>
                </a:tc>
                <a:extLst>
                  <a:ext uri="{0D108BD9-81ED-4DB2-BD59-A6C34878D82A}">
                    <a16:rowId xmlns:a16="http://schemas.microsoft.com/office/drawing/2014/main" val="4010973693"/>
                  </a:ext>
                </a:extLst>
              </a:tr>
              <a:tr h="252966">
                <a:tc>
                  <a:txBody>
                    <a:bodyPr/>
                    <a:lstStyle/>
                    <a:p>
                      <a:pPr algn="ctr" rtl="0" fontAlgn="ctr">
                        <a:spcBef>
                          <a:spcPts val="0"/>
                        </a:spcBef>
                        <a:spcAft>
                          <a:spcPts val="0"/>
                        </a:spcAft>
                      </a:pPr>
                      <a:r>
                        <a:rPr lang="en-US" sz="1200" b="0" i="0" u="none" strike="noStrike">
                          <a:solidFill>
                            <a:srgbClr val="000000"/>
                          </a:solidFill>
                          <a:effectLst/>
                          <a:latin typeface="Baskerville" panose="02020502070401020303"/>
                        </a:rPr>
                        <a:t>Certification By</a:t>
                      </a:r>
                      <a:endParaRPr lang="en-US" sz="3600" b="0">
                        <a:effectLst/>
                        <a:latin typeface="Baskerville" panose="02020502070401020303"/>
                      </a:endParaRPr>
                    </a:p>
                  </a:txBody>
                  <a:tcPr marL="44456" marR="44456" marT="44456" marB="44456" anchor="ctr">
                    <a:lnL w="12621" cap="flat" cmpd="sng" algn="ctr">
                      <a:solidFill>
                        <a:srgbClr val="908269"/>
                      </a:solidFill>
                      <a:prstDash val="solid"/>
                      <a:round/>
                      <a:headEnd type="none" w="med" len="med"/>
                      <a:tailEnd type="none" w="med" len="med"/>
                    </a:lnL>
                    <a:lnR w="12621" cap="flat" cmpd="sng" algn="ctr">
                      <a:solidFill>
                        <a:srgbClr val="908269"/>
                      </a:solidFill>
                      <a:prstDash val="solid"/>
                      <a:round/>
                      <a:headEnd type="none" w="med" len="med"/>
                      <a:tailEnd type="none" w="med" len="med"/>
                    </a:lnR>
                    <a:lnT w="12621" cap="flat" cmpd="sng" algn="ctr">
                      <a:solidFill>
                        <a:srgbClr val="908269"/>
                      </a:solidFill>
                      <a:prstDash val="solid"/>
                      <a:round/>
                      <a:headEnd type="none" w="med" len="med"/>
                      <a:tailEnd type="none" w="med" len="med"/>
                    </a:lnT>
                    <a:lnB w="12621" cap="flat" cmpd="sng" algn="ctr">
                      <a:solidFill>
                        <a:srgbClr val="908269"/>
                      </a:solidFill>
                      <a:prstDash val="solid"/>
                      <a:round/>
                      <a:headEnd type="none" w="med" len="med"/>
                      <a:tailEnd type="none" w="med" len="med"/>
                    </a:lnB>
                    <a:solidFill>
                      <a:srgbClr val="CFC3AC"/>
                    </a:solidFill>
                  </a:tcPr>
                </a:tc>
                <a:tc>
                  <a:txBody>
                    <a:bodyPr/>
                    <a:lstStyle/>
                    <a:p>
                      <a:pPr algn="ctr" rtl="0" fontAlgn="ctr">
                        <a:spcBef>
                          <a:spcPts val="0"/>
                        </a:spcBef>
                        <a:spcAft>
                          <a:spcPts val="0"/>
                        </a:spcAft>
                      </a:pPr>
                      <a:r>
                        <a:rPr lang="en-US" sz="1200" b="0" i="0" u="none" strike="noStrike" dirty="0">
                          <a:solidFill>
                            <a:srgbClr val="000000"/>
                          </a:solidFill>
                          <a:effectLst/>
                          <a:latin typeface="Baskerville" panose="02020502070401020303"/>
                        </a:rPr>
                        <a:t>Green Business Certification Institute (GBCI)</a:t>
                      </a:r>
                      <a:endParaRPr lang="en-US" sz="3600" b="0" dirty="0">
                        <a:effectLst/>
                        <a:latin typeface="Baskerville" panose="02020502070401020303"/>
                      </a:endParaRPr>
                    </a:p>
                  </a:txBody>
                  <a:tcPr marL="44456" marR="44456" marT="44456" marB="44456" anchor="ctr">
                    <a:lnL w="12621" cap="flat" cmpd="sng" algn="ctr">
                      <a:solidFill>
                        <a:srgbClr val="908269"/>
                      </a:solidFill>
                      <a:prstDash val="solid"/>
                      <a:round/>
                      <a:headEnd type="none" w="med" len="med"/>
                      <a:tailEnd type="none" w="med" len="med"/>
                    </a:lnL>
                    <a:lnR w="12621" cap="flat" cmpd="sng" algn="ctr">
                      <a:solidFill>
                        <a:srgbClr val="908269"/>
                      </a:solidFill>
                      <a:prstDash val="solid"/>
                      <a:round/>
                      <a:headEnd type="none" w="med" len="med"/>
                      <a:tailEnd type="none" w="med" len="med"/>
                    </a:lnR>
                    <a:lnT w="12621" cap="flat" cmpd="sng" algn="ctr">
                      <a:solidFill>
                        <a:srgbClr val="908269"/>
                      </a:solidFill>
                      <a:prstDash val="solid"/>
                      <a:round/>
                      <a:headEnd type="none" w="med" len="med"/>
                      <a:tailEnd type="none" w="med" len="med"/>
                    </a:lnT>
                    <a:lnB w="12621" cap="flat" cmpd="sng" algn="ctr">
                      <a:solidFill>
                        <a:srgbClr val="908269"/>
                      </a:solidFill>
                      <a:prstDash val="solid"/>
                      <a:round/>
                      <a:headEnd type="none" w="med" len="med"/>
                      <a:tailEnd type="none" w="med" len="med"/>
                    </a:lnB>
                  </a:tcPr>
                </a:tc>
                <a:extLst>
                  <a:ext uri="{0D108BD9-81ED-4DB2-BD59-A6C34878D82A}">
                    <a16:rowId xmlns:a16="http://schemas.microsoft.com/office/drawing/2014/main" val="571727835"/>
                  </a:ext>
                </a:extLst>
              </a:tr>
              <a:tr h="252966">
                <a:tc>
                  <a:txBody>
                    <a:bodyPr/>
                    <a:lstStyle/>
                    <a:p>
                      <a:pPr algn="ctr" rtl="0" fontAlgn="ctr">
                        <a:spcBef>
                          <a:spcPts val="0"/>
                        </a:spcBef>
                        <a:spcAft>
                          <a:spcPts val="0"/>
                        </a:spcAft>
                      </a:pPr>
                      <a:r>
                        <a:rPr lang="en-US" sz="1200" b="0" i="0" u="none" strike="noStrike">
                          <a:solidFill>
                            <a:srgbClr val="000000"/>
                          </a:solidFill>
                          <a:effectLst/>
                          <a:latin typeface="Baskerville" panose="02020502070401020303"/>
                        </a:rPr>
                        <a:t>Countries Covered</a:t>
                      </a:r>
                      <a:endParaRPr lang="en-US" sz="3600" b="0">
                        <a:effectLst/>
                        <a:latin typeface="Baskerville" panose="02020502070401020303"/>
                      </a:endParaRPr>
                    </a:p>
                  </a:txBody>
                  <a:tcPr marL="44456" marR="44456" marT="44456" marB="44456" anchor="ctr">
                    <a:lnL w="12621" cap="flat" cmpd="sng" algn="ctr">
                      <a:solidFill>
                        <a:srgbClr val="908269"/>
                      </a:solidFill>
                      <a:prstDash val="solid"/>
                      <a:round/>
                      <a:headEnd type="none" w="med" len="med"/>
                      <a:tailEnd type="none" w="med" len="med"/>
                    </a:lnL>
                    <a:lnR w="12621" cap="flat" cmpd="sng" algn="ctr">
                      <a:solidFill>
                        <a:srgbClr val="908269"/>
                      </a:solidFill>
                      <a:prstDash val="solid"/>
                      <a:round/>
                      <a:headEnd type="none" w="med" len="med"/>
                      <a:tailEnd type="none" w="med" len="med"/>
                    </a:lnR>
                    <a:lnT w="12621" cap="flat" cmpd="sng" algn="ctr">
                      <a:solidFill>
                        <a:srgbClr val="908269"/>
                      </a:solidFill>
                      <a:prstDash val="solid"/>
                      <a:round/>
                      <a:headEnd type="none" w="med" len="med"/>
                      <a:tailEnd type="none" w="med" len="med"/>
                    </a:lnT>
                    <a:lnB w="12621" cap="flat" cmpd="sng" algn="ctr">
                      <a:solidFill>
                        <a:srgbClr val="908269"/>
                      </a:solidFill>
                      <a:prstDash val="solid"/>
                      <a:round/>
                      <a:headEnd type="none" w="med" len="med"/>
                      <a:tailEnd type="none" w="med" len="med"/>
                    </a:lnB>
                    <a:solidFill>
                      <a:srgbClr val="CFC3AC"/>
                    </a:solidFill>
                  </a:tcPr>
                </a:tc>
                <a:tc>
                  <a:txBody>
                    <a:bodyPr/>
                    <a:lstStyle/>
                    <a:p>
                      <a:pPr algn="ctr" rtl="0" fontAlgn="ctr">
                        <a:spcBef>
                          <a:spcPts val="0"/>
                        </a:spcBef>
                        <a:spcAft>
                          <a:spcPts val="0"/>
                        </a:spcAft>
                      </a:pPr>
                      <a:r>
                        <a:rPr lang="en-US" altLang="zh-CN" sz="1200" b="0" i="0" u="none" strike="noStrike" dirty="0">
                          <a:solidFill>
                            <a:srgbClr val="000000"/>
                          </a:solidFill>
                          <a:effectLst/>
                          <a:latin typeface="Baskerville" panose="02020502070401020303"/>
                        </a:rPr>
                        <a:t>176</a:t>
                      </a:r>
                      <a:endParaRPr lang="zh-CN" altLang="en-US" sz="3600" b="0" dirty="0">
                        <a:effectLst/>
                        <a:latin typeface="Baskerville" panose="02020502070401020303"/>
                      </a:endParaRPr>
                    </a:p>
                  </a:txBody>
                  <a:tcPr marL="44456" marR="44456" marT="44456" marB="44456" anchor="ctr">
                    <a:lnL w="12621" cap="flat" cmpd="sng" algn="ctr">
                      <a:solidFill>
                        <a:srgbClr val="908269"/>
                      </a:solidFill>
                      <a:prstDash val="solid"/>
                      <a:round/>
                      <a:headEnd type="none" w="med" len="med"/>
                      <a:tailEnd type="none" w="med" len="med"/>
                    </a:lnL>
                    <a:lnR w="12621" cap="flat" cmpd="sng" algn="ctr">
                      <a:solidFill>
                        <a:srgbClr val="908269"/>
                      </a:solidFill>
                      <a:prstDash val="solid"/>
                      <a:round/>
                      <a:headEnd type="none" w="med" len="med"/>
                      <a:tailEnd type="none" w="med" len="med"/>
                    </a:lnR>
                    <a:lnT w="12621" cap="flat" cmpd="sng" algn="ctr">
                      <a:solidFill>
                        <a:srgbClr val="908269"/>
                      </a:solidFill>
                      <a:prstDash val="solid"/>
                      <a:round/>
                      <a:headEnd type="none" w="med" len="med"/>
                      <a:tailEnd type="none" w="med" len="med"/>
                    </a:lnT>
                    <a:lnB w="12621" cap="flat" cmpd="sng" algn="ctr">
                      <a:solidFill>
                        <a:srgbClr val="908269"/>
                      </a:solidFill>
                      <a:prstDash val="solid"/>
                      <a:round/>
                      <a:headEnd type="none" w="med" len="med"/>
                      <a:tailEnd type="none" w="med" len="med"/>
                    </a:lnB>
                  </a:tcPr>
                </a:tc>
                <a:extLst>
                  <a:ext uri="{0D108BD9-81ED-4DB2-BD59-A6C34878D82A}">
                    <a16:rowId xmlns:a16="http://schemas.microsoft.com/office/drawing/2014/main" val="2622239864"/>
                  </a:ext>
                </a:extLst>
              </a:tr>
              <a:tr h="763604">
                <a:tc>
                  <a:txBody>
                    <a:bodyPr/>
                    <a:lstStyle/>
                    <a:p>
                      <a:pPr algn="ctr" rtl="0" fontAlgn="ctr">
                        <a:spcBef>
                          <a:spcPts val="0"/>
                        </a:spcBef>
                        <a:spcAft>
                          <a:spcPts val="0"/>
                        </a:spcAft>
                      </a:pPr>
                      <a:r>
                        <a:rPr lang="en-US" sz="1600" b="1" i="0" u="none" strike="noStrike" dirty="0">
                          <a:solidFill>
                            <a:srgbClr val="000000"/>
                          </a:solidFill>
                          <a:effectLst/>
                          <a:latin typeface="Baskerville" panose="02020502070401020303"/>
                        </a:rPr>
                        <a:t>Ratings</a:t>
                      </a:r>
                      <a:endParaRPr lang="en-US" sz="3600" b="1" dirty="0">
                        <a:effectLst/>
                        <a:latin typeface="Baskerville" panose="02020502070401020303"/>
                      </a:endParaRPr>
                    </a:p>
                  </a:txBody>
                  <a:tcPr marL="44456" marR="44456" marT="44456" marB="44456" anchor="ctr">
                    <a:lnL w="12621" cap="flat" cmpd="sng" algn="ctr">
                      <a:solidFill>
                        <a:srgbClr val="908269"/>
                      </a:solidFill>
                      <a:prstDash val="solid"/>
                      <a:round/>
                      <a:headEnd type="none" w="med" len="med"/>
                      <a:tailEnd type="none" w="med" len="med"/>
                    </a:lnL>
                    <a:lnR w="12621" cap="flat" cmpd="sng" algn="ctr">
                      <a:solidFill>
                        <a:srgbClr val="908269"/>
                      </a:solidFill>
                      <a:prstDash val="solid"/>
                      <a:round/>
                      <a:headEnd type="none" w="med" len="med"/>
                      <a:tailEnd type="none" w="med" len="med"/>
                    </a:lnR>
                    <a:lnT w="12621" cap="flat" cmpd="sng" algn="ctr">
                      <a:solidFill>
                        <a:srgbClr val="908269"/>
                      </a:solidFill>
                      <a:prstDash val="solid"/>
                      <a:round/>
                      <a:headEnd type="none" w="med" len="med"/>
                      <a:tailEnd type="none" w="med" len="med"/>
                    </a:lnT>
                    <a:lnB w="12621" cap="flat" cmpd="sng" algn="ctr">
                      <a:solidFill>
                        <a:srgbClr val="908269"/>
                      </a:solidFill>
                      <a:prstDash val="solid"/>
                      <a:round/>
                      <a:headEnd type="none" w="med" len="med"/>
                      <a:tailEnd type="none" w="med" len="med"/>
                    </a:lnB>
                    <a:solidFill>
                      <a:srgbClr val="CFC3AC"/>
                    </a:solidFill>
                  </a:tcPr>
                </a:tc>
                <a:tc>
                  <a:txBody>
                    <a:bodyPr/>
                    <a:lstStyle/>
                    <a:p>
                      <a:pPr algn="ctr"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Baskerville" panose="02020502070401020303"/>
                        </a:rPr>
                        <a:t>Certified</a:t>
                      </a:r>
                    </a:p>
                    <a:p>
                      <a:pPr algn="ctr"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Baskerville" panose="02020502070401020303"/>
                        </a:rPr>
                        <a:t>Silver</a:t>
                      </a:r>
                    </a:p>
                    <a:p>
                      <a:pPr algn="ctr"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Baskerville" panose="02020502070401020303"/>
                        </a:rPr>
                        <a:t>Gold</a:t>
                      </a:r>
                    </a:p>
                    <a:p>
                      <a:pPr algn="ctr"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Baskerville" panose="02020502070401020303"/>
                        </a:rPr>
                        <a:t>Platinum</a:t>
                      </a:r>
                    </a:p>
                  </a:txBody>
                  <a:tcPr marL="44456" marR="44456" marT="44456" marB="44456" anchor="ctr">
                    <a:lnL w="12621" cap="flat" cmpd="sng" algn="ctr">
                      <a:solidFill>
                        <a:srgbClr val="908269"/>
                      </a:solidFill>
                      <a:prstDash val="solid"/>
                      <a:round/>
                      <a:headEnd type="none" w="med" len="med"/>
                      <a:tailEnd type="none" w="med" len="med"/>
                    </a:lnL>
                    <a:lnR w="12621" cap="flat" cmpd="sng" algn="ctr">
                      <a:solidFill>
                        <a:srgbClr val="908269"/>
                      </a:solidFill>
                      <a:prstDash val="solid"/>
                      <a:round/>
                      <a:headEnd type="none" w="med" len="med"/>
                      <a:tailEnd type="none" w="med" len="med"/>
                    </a:lnR>
                    <a:lnT w="12621" cap="flat" cmpd="sng" algn="ctr">
                      <a:solidFill>
                        <a:srgbClr val="908269"/>
                      </a:solidFill>
                      <a:prstDash val="solid"/>
                      <a:round/>
                      <a:headEnd type="none" w="med" len="med"/>
                      <a:tailEnd type="none" w="med" len="med"/>
                    </a:lnT>
                    <a:lnB w="12621" cap="flat" cmpd="sng" algn="ctr">
                      <a:solidFill>
                        <a:srgbClr val="908269"/>
                      </a:solidFill>
                      <a:prstDash val="solid"/>
                      <a:round/>
                      <a:headEnd type="none" w="med" len="med"/>
                      <a:tailEnd type="none" w="med" len="med"/>
                    </a:lnB>
                  </a:tcPr>
                </a:tc>
                <a:extLst>
                  <a:ext uri="{0D108BD9-81ED-4DB2-BD59-A6C34878D82A}">
                    <a16:rowId xmlns:a16="http://schemas.microsoft.com/office/drawing/2014/main" val="3404764567"/>
                  </a:ext>
                </a:extLst>
              </a:tr>
              <a:tr h="252966">
                <a:tc>
                  <a:txBody>
                    <a:bodyPr/>
                    <a:lstStyle/>
                    <a:p>
                      <a:pPr algn="ctr" rtl="0" fontAlgn="ctr">
                        <a:spcBef>
                          <a:spcPts val="0"/>
                        </a:spcBef>
                        <a:spcAft>
                          <a:spcPts val="0"/>
                        </a:spcAft>
                      </a:pPr>
                      <a:r>
                        <a:rPr lang="en-US" sz="1200" b="0" i="0" u="none" strike="noStrike" dirty="0">
                          <a:solidFill>
                            <a:srgbClr val="000000"/>
                          </a:solidFill>
                          <a:effectLst/>
                          <a:latin typeface="Baskerville" panose="02020502070401020303"/>
                        </a:rPr>
                        <a:t>Assessment</a:t>
                      </a:r>
                      <a:endParaRPr lang="en-US" sz="3600" b="0" dirty="0">
                        <a:effectLst/>
                        <a:latin typeface="Baskerville" panose="02020502070401020303"/>
                      </a:endParaRPr>
                    </a:p>
                  </a:txBody>
                  <a:tcPr marL="44456" marR="44456" marT="44456" marB="44456" anchor="ctr">
                    <a:lnL w="12621" cap="flat" cmpd="sng" algn="ctr">
                      <a:solidFill>
                        <a:srgbClr val="908269"/>
                      </a:solidFill>
                      <a:prstDash val="solid"/>
                      <a:round/>
                      <a:headEnd type="none" w="med" len="med"/>
                      <a:tailEnd type="none" w="med" len="med"/>
                    </a:lnL>
                    <a:lnR w="12621" cap="flat" cmpd="sng" algn="ctr">
                      <a:solidFill>
                        <a:srgbClr val="908269"/>
                      </a:solidFill>
                      <a:prstDash val="solid"/>
                      <a:round/>
                      <a:headEnd type="none" w="med" len="med"/>
                      <a:tailEnd type="none" w="med" len="med"/>
                    </a:lnR>
                    <a:lnT w="12621" cap="flat" cmpd="sng" algn="ctr">
                      <a:solidFill>
                        <a:srgbClr val="908269"/>
                      </a:solidFill>
                      <a:prstDash val="solid"/>
                      <a:round/>
                      <a:headEnd type="none" w="med" len="med"/>
                      <a:tailEnd type="none" w="med" len="med"/>
                    </a:lnT>
                    <a:lnB w="12621" cap="flat" cmpd="sng" algn="ctr">
                      <a:solidFill>
                        <a:srgbClr val="908269"/>
                      </a:solidFill>
                      <a:prstDash val="solid"/>
                      <a:round/>
                      <a:headEnd type="none" w="med" len="med"/>
                      <a:tailEnd type="none" w="med" len="med"/>
                    </a:lnB>
                    <a:solidFill>
                      <a:srgbClr val="CFC3AC"/>
                    </a:solidFill>
                  </a:tcPr>
                </a:tc>
                <a:tc>
                  <a:txBody>
                    <a:bodyPr/>
                    <a:lstStyle/>
                    <a:p>
                      <a:pPr algn="ctr" rtl="0" fontAlgn="ctr">
                        <a:spcBef>
                          <a:spcPts val="0"/>
                        </a:spcBef>
                        <a:spcAft>
                          <a:spcPts val="0"/>
                        </a:spcAft>
                      </a:pPr>
                      <a:r>
                        <a:rPr lang="en-US" sz="1200" b="0" i="0" u="none" strike="noStrike" dirty="0">
                          <a:solidFill>
                            <a:srgbClr val="000000"/>
                          </a:solidFill>
                          <a:effectLst/>
                          <a:latin typeface="Baskerville" panose="02020502070401020303"/>
                        </a:rPr>
                        <a:t>USGBC</a:t>
                      </a:r>
                      <a:endParaRPr lang="en-US" sz="3600" b="0" dirty="0">
                        <a:effectLst/>
                        <a:latin typeface="Baskerville" panose="02020502070401020303"/>
                      </a:endParaRPr>
                    </a:p>
                  </a:txBody>
                  <a:tcPr marL="44456" marR="44456" marT="44456" marB="44456" anchor="ctr">
                    <a:lnL w="12621" cap="flat" cmpd="sng" algn="ctr">
                      <a:solidFill>
                        <a:srgbClr val="908269"/>
                      </a:solidFill>
                      <a:prstDash val="solid"/>
                      <a:round/>
                      <a:headEnd type="none" w="med" len="med"/>
                      <a:tailEnd type="none" w="med" len="med"/>
                    </a:lnL>
                    <a:lnR w="12621" cap="flat" cmpd="sng" algn="ctr">
                      <a:solidFill>
                        <a:srgbClr val="908269"/>
                      </a:solidFill>
                      <a:prstDash val="solid"/>
                      <a:round/>
                      <a:headEnd type="none" w="med" len="med"/>
                      <a:tailEnd type="none" w="med" len="med"/>
                    </a:lnR>
                    <a:lnT w="12621" cap="flat" cmpd="sng" algn="ctr">
                      <a:solidFill>
                        <a:srgbClr val="908269"/>
                      </a:solidFill>
                      <a:prstDash val="solid"/>
                      <a:round/>
                      <a:headEnd type="none" w="med" len="med"/>
                      <a:tailEnd type="none" w="med" len="med"/>
                    </a:lnT>
                    <a:lnB w="12621" cap="flat" cmpd="sng" algn="ctr">
                      <a:solidFill>
                        <a:srgbClr val="908269"/>
                      </a:solidFill>
                      <a:prstDash val="solid"/>
                      <a:round/>
                      <a:headEnd type="none" w="med" len="med"/>
                      <a:tailEnd type="none" w="med" len="med"/>
                    </a:lnB>
                  </a:tcPr>
                </a:tc>
                <a:extLst>
                  <a:ext uri="{0D108BD9-81ED-4DB2-BD59-A6C34878D82A}">
                    <a16:rowId xmlns:a16="http://schemas.microsoft.com/office/drawing/2014/main" val="1106215202"/>
                  </a:ext>
                </a:extLst>
              </a:tr>
              <a:tr h="1102272">
                <a:tc>
                  <a:txBody>
                    <a:bodyPr/>
                    <a:lstStyle/>
                    <a:p>
                      <a:pPr algn="ctr" rtl="0" fontAlgn="ctr">
                        <a:spcBef>
                          <a:spcPts val="0"/>
                        </a:spcBef>
                        <a:spcAft>
                          <a:spcPts val="0"/>
                        </a:spcAft>
                      </a:pPr>
                      <a:r>
                        <a:rPr lang="en-US" sz="1800" b="1" i="0" u="none" strike="noStrike" dirty="0">
                          <a:solidFill>
                            <a:srgbClr val="000000"/>
                          </a:solidFill>
                          <a:effectLst/>
                          <a:latin typeface="Baskerville" panose="02020502070401020303"/>
                        </a:rPr>
                        <a:t>Schemes</a:t>
                      </a:r>
                      <a:endParaRPr lang="en-US" sz="6000" b="1" dirty="0">
                        <a:effectLst/>
                        <a:latin typeface="Baskerville" panose="02020502070401020303"/>
                      </a:endParaRPr>
                    </a:p>
                  </a:txBody>
                  <a:tcPr marL="44456" marR="44456" marT="44456" marB="44456" anchor="ctr">
                    <a:lnL w="12621" cap="flat" cmpd="sng" algn="ctr">
                      <a:solidFill>
                        <a:srgbClr val="908269"/>
                      </a:solidFill>
                      <a:prstDash val="solid"/>
                      <a:round/>
                      <a:headEnd type="none" w="med" len="med"/>
                      <a:tailEnd type="none" w="med" len="med"/>
                    </a:lnL>
                    <a:lnR w="12621" cap="flat" cmpd="sng" algn="ctr">
                      <a:solidFill>
                        <a:srgbClr val="908269"/>
                      </a:solidFill>
                      <a:prstDash val="solid"/>
                      <a:round/>
                      <a:headEnd type="none" w="med" len="med"/>
                      <a:tailEnd type="none" w="med" len="med"/>
                    </a:lnR>
                    <a:lnT w="12621" cap="flat" cmpd="sng" algn="ctr">
                      <a:solidFill>
                        <a:srgbClr val="908269"/>
                      </a:solidFill>
                      <a:prstDash val="solid"/>
                      <a:round/>
                      <a:headEnd type="none" w="med" len="med"/>
                      <a:tailEnd type="none" w="med" len="med"/>
                    </a:lnT>
                    <a:lnB w="12621" cap="flat" cmpd="sng" algn="ctr">
                      <a:solidFill>
                        <a:srgbClr val="908269"/>
                      </a:solidFill>
                      <a:prstDash val="solid"/>
                      <a:round/>
                      <a:headEnd type="none" w="med" len="med"/>
                      <a:tailEnd type="none" w="med" len="med"/>
                    </a:lnB>
                    <a:solidFill>
                      <a:srgbClr val="CFC3AC"/>
                    </a:solidFill>
                  </a:tcPr>
                </a:tc>
                <a:tc>
                  <a:txBody>
                    <a:bodyPr/>
                    <a:lstStyle/>
                    <a:p>
                      <a:pPr algn="ctr"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Baskerville" panose="02020502070401020303"/>
                        </a:rPr>
                        <a:t>New Construction</a:t>
                      </a:r>
                      <a:r>
                        <a:rPr lang="en-US" altLang="zh-CN" sz="1200" b="0" i="0" u="none" strike="noStrike" dirty="0">
                          <a:solidFill>
                            <a:srgbClr val="000000"/>
                          </a:solidFill>
                          <a:effectLst/>
                          <a:latin typeface="Baskerville" panose="02020502070401020303"/>
                        </a:rPr>
                        <a:t>;</a:t>
                      </a:r>
                      <a:r>
                        <a:rPr lang="zh-CN" altLang="en-US" sz="1200" b="0" i="0" u="none" strike="noStrike" dirty="0">
                          <a:solidFill>
                            <a:srgbClr val="000000"/>
                          </a:solidFill>
                          <a:effectLst/>
                          <a:latin typeface="Baskerville" panose="02020502070401020303"/>
                        </a:rPr>
                        <a:t> </a:t>
                      </a:r>
                      <a:r>
                        <a:rPr lang="en-US" sz="1200" b="0" i="0" u="none" strike="noStrike" dirty="0">
                          <a:solidFill>
                            <a:srgbClr val="000000"/>
                          </a:solidFill>
                          <a:effectLst/>
                          <a:latin typeface="Baskerville" panose="02020502070401020303"/>
                        </a:rPr>
                        <a:t>Existing: Operations and Maintenance</a:t>
                      </a:r>
                      <a:r>
                        <a:rPr lang="en-US" altLang="zh-CN" sz="1200" b="0" i="0" u="none" strike="noStrike" dirty="0">
                          <a:solidFill>
                            <a:srgbClr val="000000"/>
                          </a:solidFill>
                          <a:effectLst/>
                          <a:latin typeface="Baskerville" panose="02020502070401020303"/>
                        </a:rPr>
                        <a:t>;</a:t>
                      </a:r>
                      <a:r>
                        <a:rPr lang="zh-CN" altLang="en-US" sz="1200" b="0" i="0" u="none" strike="noStrike" dirty="0">
                          <a:solidFill>
                            <a:srgbClr val="000000"/>
                          </a:solidFill>
                          <a:effectLst/>
                          <a:latin typeface="Baskerville" panose="02020502070401020303"/>
                        </a:rPr>
                        <a:t> </a:t>
                      </a:r>
                      <a:r>
                        <a:rPr lang="en-US" sz="1200" b="0" i="0" u="none" strike="noStrike" dirty="0">
                          <a:solidFill>
                            <a:srgbClr val="000000"/>
                          </a:solidFill>
                          <a:effectLst/>
                          <a:latin typeface="Baskerville" panose="02020502070401020303"/>
                        </a:rPr>
                        <a:t>Commercial</a:t>
                      </a:r>
                      <a:r>
                        <a:rPr lang="en-US" altLang="zh-CN" sz="1200" b="0" i="0" u="none" strike="noStrike" dirty="0">
                          <a:solidFill>
                            <a:srgbClr val="000000"/>
                          </a:solidFill>
                          <a:effectLst/>
                          <a:latin typeface="Baskerville" panose="02020502070401020303"/>
                        </a:rPr>
                        <a:t>;</a:t>
                      </a:r>
                      <a:r>
                        <a:rPr lang="zh-CN" altLang="en-US" sz="1200" b="0" i="0" u="none" strike="noStrike" dirty="0">
                          <a:solidFill>
                            <a:srgbClr val="000000"/>
                          </a:solidFill>
                          <a:effectLst/>
                          <a:latin typeface="Baskerville" panose="02020502070401020303"/>
                        </a:rPr>
                        <a:t> </a:t>
                      </a:r>
                      <a:r>
                        <a:rPr lang="en-US" sz="1200" b="0" i="0" u="none" strike="noStrike" dirty="0">
                          <a:solidFill>
                            <a:srgbClr val="000000"/>
                          </a:solidFill>
                          <a:effectLst/>
                          <a:latin typeface="Baskerville" panose="02020502070401020303"/>
                        </a:rPr>
                        <a:t>Interiors</a:t>
                      </a:r>
                      <a:r>
                        <a:rPr lang="en-US" altLang="zh-CN" sz="1200" b="0" i="0" u="none" strike="noStrike" dirty="0">
                          <a:solidFill>
                            <a:srgbClr val="000000"/>
                          </a:solidFill>
                          <a:effectLst/>
                          <a:latin typeface="Baskerville" panose="02020502070401020303"/>
                        </a:rPr>
                        <a:t>;</a:t>
                      </a:r>
                      <a:r>
                        <a:rPr lang="zh-CN" altLang="en-US" sz="1200" b="0" i="0" u="none" strike="noStrike" dirty="0">
                          <a:solidFill>
                            <a:srgbClr val="000000"/>
                          </a:solidFill>
                          <a:effectLst/>
                          <a:latin typeface="Baskerville" panose="02020502070401020303"/>
                        </a:rPr>
                        <a:t> </a:t>
                      </a:r>
                      <a:r>
                        <a:rPr lang="en-US" sz="1200" b="0" i="0" u="none" strike="noStrike" dirty="0">
                          <a:solidFill>
                            <a:srgbClr val="000000"/>
                          </a:solidFill>
                          <a:effectLst/>
                          <a:latin typeface="Baskerville" panose="02020502070401020303"/>
                        </a:rPr>
                        <a:t>Core &amp; Shell</a:t>
                      </a:r>
                      <a:r>
                        <a:rPr lang="en-US" altLang="zh-CN" sz="1200" b="0" i="0" u="none" strike="noStrike" dirty="0">
                          <a:solidFill>
                            <a:srgbClr val="000000"/>
                          </a:solidFill>
                          <a:effectLst/>
                          <a:latin typeface="Baskerville" panose="02020502070401020303"/>
                        </a:rPr>
                        <a:t>;</a:t>
                      </a:r>
                      <a:r>
                        <a:rPr lang="zh-CN" altLang="en-US" sz="1200" b="0" i="0" u="none" strike="noStrike" dirty="0">
                          <a:solidFill>
                            <a:srgbClr val="000000"/>
                          </a:solidFill>
                          <a:effectLst/>
                          <a:latin typeface="Baskerville" panose="02020502070401020303"/>
                        </a:rPr>
                        <a:t> </a:t>
                      </a:r>
                      <a:r>
                        <a:rPr lang="en-US" sz="1200" b="0" i="0" u="none" strike="noStrike" dirty="0">
                          <a:solidFill>
                            <a:srgbClr val="000000"/>
                          </a:solidFill>
                          <a:effectLst/>
                          <a:latin typeface="Baskerville" panose="02020502070401020303"/>
                        </a:rPr>
                        <a:t>Schools</a:t>
                      </a:r>
                      <a:r>
                        <a:rPr lang="en-US" altLang="zh-CN" sz="1200" b="0" i="0" u="none" strike="noStrike" dirty="0">
                          <a:solidFill>
                            <a:srgbClr val="000000"/>
                          </a:solidFill>
                          <a:effectLst/>
                          <a:latin typeface="Baskerville" panose="02020502070401020303"/>
                        </a:rPr>
                        <a:t>;</a:t>
                      </a:r>
                      <a:r>
                        <a:rPr lang="zh-CN" altLang="en-US" sz="1200" b="0" i="0" u="none" strike="noStrike" dirty="0">
                          <a:solidFill>
                            <a:srgbClr val="000000"/>
                          </a:solidFill>
                          <a:effectLst/>
                          <a:latin typeface="Baskerville" panose="02020502070401020303"/>
                        </a:rPr>
                        <a:t> </a:t>
                      </a:r>
                      <a:r>
                        <a:rPr lang="en-US" sz="1200" b="0" i="0" u="none" strike="noStrike" dirty="0">
                          <a:solidFill>
                            <a:srgbClr val="000000"/>
                          </a:solidFill>
                          <a:effectLst/>
                          <a:latin typeface="Baskerville" panose="02020502070401020303"/>
                        </a:rPr>
                        <a:t>Retail</a:t>
                      </a:r>
                      <a:r>
                        <a:rPr lang="en-US" altLang="zh-CN" sz="1200" b="0" i="0" u="none" strike="noStrike" dirty="0">
                          <a:solidFill>
                            <a:srgbClr val="000000"/>
                          </a:solidFill>
                          <a:effectLst/>
                          <a:latin typeface="Baskerville" panose="02020502070401020303"/>
                        </a:rPr>
                        <a:t>;</a:t>
                      </a:r>
                      <a:r>
                        <a:rPr lang="zh-CN" altLang="en-US" sz="1200" b="0" i="0" u="none" strike="noStrike" dirty="0">
                          <a:solidFill>
                            <a:srgbClr val="000000"/>
                          </a:solidFill>
                          <a:effectLst/>
                          <a:latin typeface="Baskerville" panose="02020502070401020303"/>
                        </a:rPr>
                        <a:t> </a:t>
                      </a:r>
                      <a:r>
                        <a:rPr lang="en-US" sz="1200" b="0" i="0" u="none" strike="noStrike" dirty="0">
                          <a:solidFill>
                            <a:srgbClr val="000000"/>
                          </a:solidFill>
                          <a:effectLst/>
                          <a:latin typeface="Baskerville" panose="02020502070401020303"/>
                        </a:rPr>
                        <a:t>Healthcare</a:t>
                      </a:r>
                      <a:r>
                        <a:rPr lang="en-US" altLang="zh-CN" sz="1200" b="0" i="0" u="none" strike="noStrike" dirty="0">
                          <a:solidFill>
                            <a:srgbClr val="000000"/>
                          </a:solidFill>
                          <a:effectLst/>
                          <a:latin typeface="Baskerville" panose="02020502070401020303"/>
                        </a:rPr>
                        <a:t>;</a:t>
                      </a:r>
                      <a:r>
                        <a:rPr lang="zh-CN" altLang="en-US" sz="1200" b="0" i="0" u="none" strike="noStrike" dirty="0">
                          <a:solidFill>
                            <a:srgbClr val="000000"/>
                          </a:solidFill>
                          <a:effectLst/>
                          <a:latin typeface="Baskerville" panose="02020502070401020303"/>
                        </a:rPr>
                        <a:t> </a:t>
                      </a:r>
                      <a:r>
                        <a:rPr lang="en-US" sz="1200" b="0" i="0" u="none" strike="noStrike" dirty="0">
                          <a:solidFill>
                            <a:srgbClr val="000000"/>
                          </a:solidFill>
                          <a:effectLst/>
                          <a:latin typeface="Baskerville" panose="02020502070401020303"/>
                        </a:rPr>
                        <a:t>Homes</a:t>
                      </a:r>
                      <a:r>
                        <a:rPr lang="en-US" altLang="zh-CN" sz="1200" b="0" i="0" u="none" strike="noStrike" dirty="0">
                          <a:solidFill>
                            <a:srgbClr val="000000"/>
                          </a:solidFill>
                          <a:effectLst/>
                          <a:latin typeface="Baskerville" panose="02020502070401020303"/>
                        </a:rPr>
                        <a:t>;</a:t>
                      </a:r>
                      <a:r>
                        <a:rPr lang="zh-CN" altLang="en-US" sz="1200" b="0" i="0" u="none" strike="noStrike" dirty="0">
                          <a:solidFill>
                            <a:srgbClr val="000000"/>
                          </a:solidFill>
                          <a:effectLst/>
                          <a:latin typeface="Baskerville" panose="02020502070401020303"/>
                        </a:rPr>
                        <a:t> </a:t>
                      </a:r>
                      <a:r>
                        <a:rPr lang="en-US" sz="1200" b="0" i="0" u="none" strike="noStrike" dirty="0">
                          <a:solidFill>
                            <a:srgbClr val="000000"/>
                          </a:solidFill>
                          <a:effectLst/>
                          <a:latin typeface="Baskerville" panose="02020502070401020303"/>
                        </a:rPr>
                        <a:t>Neighborhood Development</a:t>
                      </a:r>
                    </a:p>
                  </a:txBody>
                  <a:tcPr marL="44456" marR="44456" marT="44456" marB="44456" anchor="ctr">
                    <a:lnL w="12621" cap="flat" cmpd="sng" algn="ctr">
                      <a:solidFill>
                        <a:srgbClr val="908269"/>
                      </a:solidFill>
                      <a:prstDash val="solid"/>
                      <a:round/>
                      <a:headEnd type="none" w="med" len="med"/>
                      <a:tailEnd type="none" w="med" len="med"/>
                    </a:lnL>
                    <a:lnR w="12621" cap="flat" cmpd="sng" algn="ctr">
                      <a:solidFill>
                        <a:srgbClr val="908269"/>
                      </a:solidFill>
                      <a:prstDash val="solid"/>
                      <a:round/>
                      <a:headEnd type="none" w="med" len="med"/>
                      <a:tailEnd type="none" w="med" len="med"/>
                    </a:lnR>
                    <a:lnT w="12621" cap="flat" cmpd="sng" algn="ctr">
                      <a:solidFill>
                        <a:srgbClr val="908269"/>
                      </a:solidFill>
                      <a:prstDash val="solid"/>
                      <a:round/>
                      <a:headEnd type="none" w="med" len="med"/>
                      <a:tailEnd type="none" w="med" len="med"/>
                    </a:lnT>
                    <a:lnB w="12621" cap="flat" cmpd="sng" algn="ctr">
                      <a:solidFill>
                        <a:srgbClr val="908269"/>
                      </a:solidFill>
                      <a:prstDash val="solid"/>
                      <a:round/>
                      <a:headEnd type="none" w="med" len="med"/>
                      <a:tailEnd type="none" w="med" len="med"/>
                    </a:lnB>
                  </a:tcPr>
                </a:tc>
                <a:extLst>
                  <a:ext uri="{0D108BD9-81ED-4DB2-BD59-A6C34878D82A}">
                    <a16:rowId xmlns:a16="http://schemas.microsoft.com/office/drawing/2014/main" val="2150379026"/>
                  </a:ext>
                </a:extLst>
              </a:tr>
            </a:tbl>
          </a:graphicData>
        </a:graphic>
      </p:graphicFrame>
      <p:sp>
        <p:nvSpPr>
          <p:cNvPr id="7" name="Rectangle 1">
            <a:extLst>
              <a:ext uri="{FF2B5EF4-FFF2-40B4-BE49-F238E27FC236}">
                <a16:creationId xmlns:a16="http://schemas.microsoft.com/office/drawing/2014/main" id="{805C2E2D-5C27-4139-9281-B89F97A6D090}"/>
              </a:ext>
            </a:extLst>
          </p:cNvPr>
          <p:cNvSpPr>
            <a:spLocks noChangeArrowheads="1"/>
          </p:cNvSpPr>
          <p:nvPr/>
        </p:nvSpPr>
        <p:spPr bwMode="auto">
          <a:xfrm>
            <a:off x="4254277" y="121574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pic>
        <p:nvPicPr>
          <p:cNvPr id="3" name="Picture 2" descr="LEED | Schmid Construction | Orlando | Services">
            <a:extLst>
              <a:ext uri="{FF2B5EF4-FFF2-40B4-BE49-F238E27FC236}">
                <a16:creationId xmlns:a16="http://schemas.microsoft.com/office/drawing/2014/main" id="{E985A0CB-6E2C-1D89-8A20-EF0A34DCC8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617" b="21481"/>
          <a:stretch/>
        </p:blipFill>
        <p:spPr bwMode="auto">
          <a:xfrm>
            <a:off x="1223988" y="1184752"/>
            <a:ext cx="3775077" cy="11744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ELL Certs and Steps">
            <a:extLst>
              <a:ext uri="{FF2B5EF4-FFF2-40B4-BE49-F238E27FC236}">
                <a16:creationId xmlns:a16="http://schemas.microsoft.com/office/drawing/2014/main" id="{773D7152-54C6-F2B1-38C0-214865EAC0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0509"/>
          <a:stretch/>
        </p:blipFill>
        <p:spPr bwMode="auto">
          <a:xfrm>
            <a:off x="6223936" y="1261910"/>
            <a:ext cx="5094397" cy="19919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ELL Building Means a Healthy Building | The MetroHealth System">
            <a:extLst>
              <a:ext uri="{FF2B5EF4-FFF2-40B4-BE49-F238E27FC236}">
                <a16:creationId xmlns:a16="http://schemas.microsoft.com/office/drawing/2014/main" id="{FAC9F462-D7A7-6E33-5BEA-E1340BDB12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5312" y="3518807"/>
            <a:ext cx="5247476" cy="26292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37249" y="6323219"/>
            <a:ext cx="7184980" cy="830997"/>
          </a:xfrm>
          <a:prstGeom prst="rect">
            <a:avLst/>
          </a:prstGeom>
          <a:noFill/>
        </p:spPr>
        <p:txBody>
          <a:bodyPr wrap="none" rtlCol="0">
            <a:spAutoFit/>
          </a:bodyPr>
          <a:lstStyle/>
          <a:p>
            <a:r>
              <a:rPr lang="en-US" sz="1200" dirty="0" smtClean="0">
                <a:latin typeface="Baskerville Old Face" panose="02020602080505020303" pitchFamily="18" charset="0"/>
              </a:rPr>
              <a:t>Left: © US Green Building Council; right: </a:t>
            </a:r>
            <a:r>
              <a:rPr lang="en-US" sz="1200" dirty="0">
                <a:latin typeface="Baskerville Old Face" panose="02020602080505020303" pitchFamily="18" charset="0"/>
              </a:rPr>
              <a:t>© </a:t>
            </a:r>
            <a:r>
              <a:rPr lang="en-US" sz="1200" dirty="0" smtClean="0">
                <a:latin typeface="Baskerville Old Face" panose="02020602080505020303" pitchFamily="18" charset="0"/>
              </a:rPr>
              <a:t>International Well </a:t>
            </a:r>
            <a:r>
              <a:rPr lang="en-US" sz="1200" dirty="0">
                <a:latin typeface="Baskerville Old Face" panose="02020602080505020303" pitchFamily="18" charset="0"/>
              </a:rPr>
              <a:t>Building </a:t>
            </a:r>
            <a:r>
              <a:rPr lang="en-US" sz="1200" dirty="0" smtClean="0">
                <a:latin typeface="Baskerville Old Face" panose="02020602080505020303" pitchFamily="18" charset="0"/>
              </a:rPr>
              <a:t>Institute. </a:t>
            </a:r>
            <a:r>
              <a:rPr lang="en-US" sz="1200" dirty="0">
                <a:latin typeface="Baskerville Old Face" panose="02020602080505020303" pitchFamily="18" charset="0"/>
              </a:rPr>
              <a:t>All rights </a:t>
            </a:r>
            <a:r>
              <a:rPr lang="en-US" sz="1200" dirty="0" smtClean="0">
                <a:latin typeface="Baskerville Old Face" panose="02020602080505020303" pitchFamily="18" charset="0"/>
              </a:rPr>
              <a:t>reserved</a:t>
            </a:r>
            <a:r>
              <a:rPr lang="en-US" sz="1200" dirty="0">
                <a:latin typeface="Baskerville Old Face" panose="02020602080505020303" pitchFamily="18" charset="0"/>
              </a:rPr>
              <a:t>. This </a:t>
            </a:r>
            <a:r>
              <a:rPr lang="en-US" sz="1200" dirty="0" smtClean="0">
                <a:latin typeface="Baskerville Old Face" panose="02020602080505020303" pitchFamily="18" charset="0"/>
              </a:rPr>
              <a:t>content</a:t>
            </a:r>
          </a:p>
          <a:p>
            <a:r>
              <a:rPr lang="en-US" sz="1200" dirty="0" smtClean="0">
                <a:latin typeface="Baskerville Old Face" panose="02020602080505020303" pitchFamily="18" charset="0"/>
              </a:rPr>
              <a:t>is </a:t>
            </a:r>
            <a:r>
              <a:rPr lang="en-US" sz="1200" dirty="0">
                <a:latin typeface="Baskerville Old Face" panose="02020602080505020303" pitchFamily="18" charset="0"/>
              </a:rPr>
              <a:t>excluded from our Creative Commons license. For more information, see </a:t>
            </a:r>
            <a:r>
              <a:rPr lang="en-US" sz="1200" u="sng" dirty="0">
                <a:latin typeface="Baskerville Old Face" panose="02020602080505020303" pitchFamily="18" charset="0"/>
                <a:hlinkClick r:id="rId6"/>
              </a:rPr>
              <a:t>https://ocw.mit.edu/help/faq-fair-use/</a:t>
            </a:r>
            <a:r>
              <a:rPr lang="en-US" dirty="0"/>
              <a:t>.</a:t>
            </a:r>
          </a:p>
          <a:p>
            <a:endParaRPr lang="en-US" dirty="0"/>
          </a:p>
        </p:txBody>
      </p:sp>
    </p:spTree>
    <p:extLst>
      <p:ext uri="{BB962C8B-B14F-4D97-AF65-F5344CB8AC3E}">
        <p14:creationId xmlns:p14="http://schemas.microsoft.com/office/powerpoint/2010/main" val="3659263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44929" y="241300"/>
            <a:ext cx="7583034" cy="763588"/>
          </a:xfrm>
          <a:prstGeom prst="rect">
            <a:avLst/>
          </a:prstGeom>
        </p:spPr>
        <p:txBody>
          <a:bodyPr spcFirstLastPara="1" vert="horz" wrap="square" lIns="121900" tIns="121900" rIns="121900" bIns="121900" rtlCol="0" anchor="t" anchorCtr="0">
            <a:noAutofit/>
          </a:bodyPr>
          <a:lstStyle/>
          <a:p>
            <a:r>
              <a:rPr lang="en-US" altLang="zh-CN" sz="4267" dirty="0">
                <a:solidFill>
                  <a:srgbClr val="1B4453"/>
                </a:solidFill>
                <a:latin typeface="Baskerville" panose="02020502070401020303"/>
              </a:rPr>
              <a:t>Passive House Technology</a:t>
            </a:r>
            <a:endParaRPr sz="4800" dirty="0">
              <a:solidFill>
                <a:srgbClr val="1B4453"/>
              </a:solidFill>
              <a:latin typeface="Baskerville" panose="02020502070401020303"/>
            </a:endParaRPr>
          </a:p>
        </p:txBody>
      </p:sp>
      <p:pic>
        <p:nvPicPr>
          <p:cNvPr id="3" name="Picture 2">
            <a:extLst>
              <a:ext uri="{FF2B5EF4-FFF2-40B4-BE49-F238E27FC236}">
                <a16:creationId xmlns:a16="http://schemas.microsoft.com/office/drawing/2014/main" id="{17E957AE-56C9-40C2-A2C2-887BA6981955}"/>
              </a:ext>
            </a:extLst>
          </p:cNvPr>
          <p:cNvPicPr>
            <a:picLocks noChangeAspect="1"/>
          </p:cNvPicPr>
          <p:nvPr/>
        </p:nvPicPr>
        <p:blipFill>
          <a:blip r:embed="rId3"/>
          <a:stretch>
            <a:fillRect/>
          </a:stretch>
        </p:blipFill>
        <p:spPr>
          <a:xfrm>
            <a:off x="0" y="2153626"/>
            <a:ext cx="4927782" cy="3133965"/>
          </a:xfrm>
          <a:prstGeom prst="rect">
            <a:avLst/>
          </a:prstGeom>
        </p:spPr>
      </p:pic>
      <p:sp>
        <p:nvSpPr>
          <p:cNvPr id="4" name="TextBox 3">
            <a:extLst>
              <a:ext uri="{FF2B5EF4-FFF2-40B4-BE49-F238E27FC236}">
                <a16:creationId xmlns:a16="http://schemas.microsoft.com/office/drawing/2014/main" id="{5909513E-A7D5-4A1A-A0EA-969910823B7E}"/>
              </a:ext>
            </a:extLst>
          </p:cNvPr>
          <p:cNvSpPr txBox="1"/>
          <p:nvPr/>
        </p:nvSpPr>
        <p:spPr>
          <a:xfrm>
            <a:off x="824384" y="1342033"/>
            <a:ext cx="3384581" cy="738664"/>
          </a:xfrm>
          <a:prstGeom prst="rect">
            <a:avLst/>
          </a:prstGeom>
          <a:noFill/>
        </p:spPr>
        <p:txBody>
          <a:bodyPr wrap="none" rtlCol="0">
            <a:spAutoFit/>
          </a:bodyPr>
          <a:lstStyle/>
          <a:p>
            <a:pPr algn="ctr"/>
            <a:r>
              <a:rPr lang="en-US" altLang="zh-CN" sz="2400" dirty="0">
                <a:latin typeface="Baskerville" panose="02020502070401020303"/>
              </a:rPr>
              <a:t>Additional Cost</a:t>
            </a:r>
          </a:p>
          <a:p>
            <a:pPr algn="ctr"/>
            <a:r>
              <a:rPr lang="en-US" altLang="zh-CN" dirty="0">
                <a:solidFill>
                  <a:srgbClr val="C00000"/>
                </a:solidFill>
                <a:latin typeface="Baskerville" panose="02020502070401020303"/>
              </a:rPr>
              <a:t>(Estimated cost premium +3-10%)</a:t>
            </a:r>
            <a:endParaRPr lang="zh-CN" altLang="en-US" dirty="0">
              <a:solidFill>
                <a:srgbClr val="C00000"/>
              </a:solidFill>
              <a:latin typeface="Baskerville" panose="02020502070401020303"/>
            </a:endParaRPr>
          </a:p>
        </p:txBody>
      </p:sp>
      <p:sp>
        <p:nvSpPr>
          <p:cNvPr id="5" name="TextBox 4">
            <a:extLst>
              <a:ext uri="{FF2B5EF4-FFF2-40B4-BE49-F238E27FC236}">
                <a16:creationId xmlns:a16="http://schemas.microsoft.com/office/drawing/2014/main" id="{60DB5D37-A92B-490F-A2B2-308696A4C444}"/>
              </a:ext>
            </a:extLst>
          </p:cNvPr>
          <p:cNvSpPr txBox="1"/>
          <p:nvPr/>
        </p:nvSpPr>
        <p:spPr>
          <a:xfrm>
            <a:off x="253448" y="5325718"/>
            <a:ext cx="4233250" cy="1015663"/>
          </a:xfrm>
          <a:prstGeom prst="rect">
            <a:avLst/>
          </a:prstGeom>
          <a:noFill/>
        </p:spPr>
        <p:txBody>
          <a:bodyPr wrap="square" rtlCol="0">
            <a:spAutoFit/>
          </a:bodyPr>
          <a:lstStyle/>
          <a:p>
            <a:r>
              <a:rPr lang="en-US" altLang="zh-CN" sz="1200" dirty="0">
                <a:latin typeface="Baskerville Old Face" panose="02020602080505020303" pitchFamily="18" charset="0"/>
              </a:rPr>
              <a:t>Image source: </a:t>
            </a:r>
            <a:r>
              <a:rPr lang="en-US" altLang="zh-CN" sz="1200" dirty="0">
                <a:latin typeface="Baskerville Old Face" panose="02020602080505020303" pitchFamily="18" charset="0"/>
                <a:hlinkClick r:id="rId4"/>
              </a:rPr>
              <a:t>Passive House Alliance</a:t>
            </a:r>
            <a:r>
              <a:rPr lang="en-US" altLang="zh-CN" sz="1200" dirty="0" smtClean="0">
                <a:latin typeface="Baskerville Old Face" panose="02020602080505020303" pitchFamily="18" charset="0"/>
              </a:rPr>
              <a:t>. </a:t>
            </a:r>
            <a:r>
              <a:rPr lang="en-US" sz="1200" dirty="0" smtClean="0">
                <a:latin typeface="Baskerville Old Face" panose="02020602080505020303" pitchFamily="18" charset="0"/>
              </a:rPr>
              <a:t>© </a:t>
            </a:r>
            <a:r>
              <a:rPr lang="en-US" sz="1200" dirty="0">
                <a:latin typeface="Baskerville Old Face" panose="02020602080505020303" pitchFamily="18" charset="0"/>
              </a:rPr>
              <a:t>Passive House Institute </a:t>
            </a:r>
            <a:r>
              <a:rPr lang="en-US" sz="1200" dirty="0" smtClean="0">
                <a:latin typeface="Baskerville Old Face" panose="02020602080505020303" pitchFamily="18" charset="0"/>
              </a:rPr>
              <a:t>US;. All </a:t>
            </a:r>
            <a:r>
              <a:rPr lang="en-US" sz="1200" dirty="0">
                <a:latin typeface="Baskerville Old Face" panose="02020602080505020303" pitchFamily="18" charset="0"/>
              </a:rPr>
              <a:t>rights reserved. This content is excluded from our </a:t>
            </a:r>
          </a:p>
          <a:p>
            <a:r>
              <a:rPr lang="en-US" sz="1200" dirty="0">
                <a:latin typeface="Baskerville Old Face" panose="02020602080505020303" pitchFamily="18" charset="0"/>
              </a:rPr>
              <a:t>Creative Commons license. For more information, see </a:t>
            </a:r>
            <a:r>
              <a:rPr lang="en-US" sz="1200" dirty="0">
                <a:latin typeface="Baskerville Old Face" panose="02020602080505020303" pitchFamily="18" charset="0"/>
                <a:hlinkClick r:id="rId5"/>
              </a:rPr>
              <a:t>https://ocw.mit.edu/help/faq-fair-use/</a:t>
            </a:r>
            <a:r>
              <a:rPr lang="en-US" sz="1200" dirty="0">
                <a:latin typeface="Baskerville Old Face" panose="02020602080505020303" pitchFamily="18" charset="0"/>
              </a:rPr>
              <a:t>.</a:t>
            </a:r>
          </a:p>
          <a:p>
            <a:endParaRPr lang="zh-CN" altLang="en-US" sz="1200" dirty="0">
              <a:latin typeface="Baskerville Old Face" panose="02020602080505020303" pitchFamily="18" charset="0"/>
            </a:endParaRPr>
          </a:p>
        </p:txBody>
      </p:sp>
      <p:sp>
        <p:nvSpPr>
          <p:cNvPr id="6" name="TextBox 5">
            <a:extLst>
              <a:ext uri="{FF2B5EF4-FFF2-40B4-BE49-F238E27FC236}">
                <a16:creationId xmlns:a16="http://schemas.microsoft.com/office/drawing/2014/main" id="{117A391A-0E86-4876-83AB-2E494B7952A6}"/>
              </a:ext>
            </a:extLst>
          </p:cNvPr>
          <p:cNvSpPr txBox="1"/>
          <p:nvPr/>
        </p:nvSpPr>
        <p:spPr>
          <a:xfrm>
            <a:off x="4740146" y="1270417"/>
            <a:ext cx="4863327" cy="5293757"/>
          </a:xfrm>
          <a:prstGeom prst="rect">
            <a:avLst/>
          </a:prstGeom>
          <a:noFill/>
        </p:spPr>
        <p:txBody>
          <a:bodyPr wrap="square" rtlCol="0">
            <a:spAutoFit/>
          </a:bodyPr>
          <a:lstStyle/>
          <a:p>
            <a:pPr marL="285750" indent="-285750">
              <a:buFont typeface="Arial" panose="020B0604020202020204" pitchFamily="34" charset="0"/>
              <a:buChar char="•"/>
            </a:pPr>
            <a:r>
              <a:rPr lang="en-US" altLang="zh-CN" b="1" dirty="0">
                <a:latin typeface="Baskerville" panose="02020502070401020303"/>
              </a:rPr>
              <a:t>Highly Insulated Building Envelope</a:t>
            </a:r>
          </a:p>
          <a:p>
            <a:r>
              <a:rPr lang="en-US" altLang="zh-CN" sz="1600" dirty="0">
                <a:latin typeface="Baskerville" panose="02020502070401020303"/>
              </a:rPr>
              <a:t>(Continuous layer and high-performance and double/triple-glazed</a:t>
            </a:r>
            <a:r>
              <a:rPr lang="zh-CN" altLang="en-US" sz="1600" dirty="0">
                <a:latin typeface="Baskerville" panose="02020502070401020303"/>
              </a:rPr>
              <a:t> </a:t>
            </a:r>
            <a:r>
              <a:rPr lang="en-US" altLang="zh-CN" sz="1600" dirty="0">
                <a:latin typeface="Baskerville" panose="02020502070401020303"/>
              </a:rPr>
              <a:t>windows)</a:t>
            </a:r>
          </a:p>
          <a:p>
            <a:endParaRPr lang="en-US" altLang="zh-CN" dirty="0">
              <a:latin typeface="Baskerville" panose="02020502070401020303"/>
            </a:endParaRPr>
          </a:p>
          <a:p>
            <a:pPr marL="285750" indent="-285750">
              <a:buFont typeface="Arial" panose="020B0604020202020204" pitchFamily="34" charset="0"/>
              <a:buChar char="•"/>
            </a:pPr>
            <a:r>
              <a:rPr lang="en-US" altLang="zh-CN" b="1" dirty="0">
                <a:latin typeface="Baskerville" panose="02020502070401020303"/>
              </a:rPr>
              <a:t>Continuous Air Sealed Layer</a:t>
            </a:r>
          </a:p>
          <a:p>
            <a:r>
              <a:rPr lang="en-US" altLang="zh-CN" sz="1600" dirty="0">
                <a:latin typeface="Baskerville" panose="02020502070401020303"/>
              </a:rPr>
              <a:t>(Add air barriers such as high-performance tapes to control heat energy loss, unwanted heat gain, and infiltration of pollutants)</a:t>
            </a:r>
          </a:p>
          <a:p>
            <a:endParaRPr lang="en-US" altLang="zh-CN" dirty="0">
              <a:latin typeface="Baskerville" panose="02020502070401020303"/>
              <a:sym typeface="Wingdings" panose="05000000000000000000" pitchFamily="2" charset="2"/>
            </a:endParaRPr>
          </a:p>
          <a:p>
            <a:pPr marL="285750" indent="-285750">
              <a:buFont typeface="Arial" panose="020B0604020202020204" pitchFamily="34" charset="0"/>
              <a:buChar char="•"/>
            </a:pPr>
            <a:r>
              <a:rPr lang="en-US" altLang="zh-CN" b="1" dirty="0">
                <a:latin typeface="Baskerville" panose="02020502070401020303"/>
                <a:sym typeface="Wingdings" panose="05000000000000000000" pitchFamily="2" charset="2"/>
              </a:rPr>
              <a:t>Eliminate Thermal Bridges</a:t>
            </a:r>
          </a:p>
          <a:p>
            <a:r>
              <a:rPr lang="en-US" altLang="zh-CN" sz="1600" dirty="0">
                <a:latin typeface="Baskerville" panose="02020502070401020303"/>
                <a:sym typeface="Wingdings" panose="05000000000000000000" pitchFamily="2" charset="2"/>
              </a:rPr>
              <a:t>(Use double stud walls to reduce pathway of heat energy to travel through the envelope from inside to outside)</a:t>
            </a:r>
          </a:p>
          <a:p>
            <a:endParaRPr lang="en-US" altLang="zh-CN" dirty="0">
              <a:latin typeface="Baskerville" panose="02020502070401020303"/>
            </a:endParaRPr>
          </a:p>
          <a:p>
            <a:pPr marL="285750" indent="-285750">
              <a:buFont typeface="Arial" panose="020B0604020202020204" pitchFamily="34" charset="0"/>
              <a:buChar char="•"/>
            </a:pPr>
            <a:r>
              <a:rPr lang="en-US" altLang="zh-CN" b="1" dirty="0">
                <a:latin typeface="Baskerville" panose="02020502070401020303"/>
              </a:rPr>
              <a:t>Heat Recovery Ventilation</a:t>
            </a:r>
          </a:p>
          <a:p>
            <a:r>
              <a:rPr lang="en-US" altLang="zh-CN" sz="1600" dirty="0">
                <a:latin typeface="Baskerville" panose="02020502070401020303"/>
              </a:rPr>
              <a:t>(controlled ventilation and heat exchanger to  remove smell, air pollutants, excess humidity)</a:t>
            </a:r>
          </a:p>
          <a:p>
            <a:endParaRPr lang="en-US" altLang="zh-CN" dirty="0">
              <a:latin typeface="Baskerville" panose="02020502070401020303"/>
            </a:endParaRPr>
          </a:p>
          <a:p>
            <a:r>
              <a:rPr lang="en-US" altLang="zh-CN" b="1" dirty="0">
                <a:latin typeface="Baskerville" panose="02020502070401020303"/>
              </a:rPr>
              <a:t>+ Window Orientation</a:t>
            </a:r>
          </a:p>
          <a:p>
            <a:r>
              <a:rPr lang="en-US" altLang="zh-CN" sz="1600" dirty="0">
                <a:latin typeface="Baskerville" panose="02020502070401020303"/>
              </a:rPr>
              <a:t>(Orientation of windows depending on the location, e.g., south-facing for heat gain)</a:t>
            </a:r>
            <a:endParaRPr lang="zh-CN" altLang="en-US" sz="1600" dirty="0">
              <a:latin typeface="Baskerville" panose="02020502070401020303"/>
            </a:endParaRPr>
          </a:p>
        </p:txBody>
      </p:sp>
      <p:pic>
        <p:nvPicPr>
          <p:cNvPr id="2050" name="Picture 2" descr="Passive House Thermal Insulation">
            <a:extLst>
              <a:ext uri="{FF2B5EF4-FFF2-40B4-BE49-F238E27FC236}">
                <a16:creationId xmlns:a16="http://schemas.microsoft.com/office/drawing/2014/main" id="{4FCA175E-F8F3-42D5-95A2-E6D62714C3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68563" y="1031985"/>
            <a:ext cx="1871870" cy="14974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me envelope | airtight energy efficiency high performance">
            <a:extLst>
              <a:ext uri="{FF2B5EF4-FFF2-40B4-BE49-F238E27FC236}">
                <a16:creationId xmlns:a16="http://schemas.microsoft.com/office/drawing/2014/main" id="{DE32CE79-C7CC-454A-99C7-54972A9758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49810" y="4655487"/>
            <a:ext cx="2528304" cy="21153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1B836A1-7EC7-447F-B491-462BC9475D61}"/>
              </a:ext>
            </a:extLst>
          </p:cNvPr>
          <p:cNvPicPr>
            <a:picLocks noChangeAspect="1"/>
          </p:cNvPicPr>
          <p:nvPr/>
        </p:nvPicPr>
        <p:blipFill>
          <a:blip r:embed="rId8"/>
          <a:stretch>
            <a:fillRect/>
          </a:stretch>
        </p:blipFill>
        <p:spPr>
          <a:xfrm>
            <a:off x="9629323" y="3245487"/>
            <a:ext cx="2150351" cy="1282147"/>
          </a:xfrm>
          <a:prstGeom prst="rect">
            <a:avLst/>
          </a:prstGeom>
        </p:spPr>
      </p:pic>
      <p:pic>
        <p:nvPicPr>
          <p:cNvPr id="10" name="Picture 9">
            <a:extLst>
              <a:ext uri="{FF2B5EF4-FFF2-40B4-BE49-F238E27FC236}">
                <a16:creationId xmlns:a16="http://schemas.microsoft.com/office/drawing/2014/main" id="{36F87C5C-6E26-4712-BF9B-0A947E2983A3}"/>
              </a:ext>
            </a:extLst>
          </p:cNvPr>
          <p:cNvPicPr>
            <a:picLocks noChangeAspect="1"/>
          </p:cNvPicPr>
          <p:nvPr/>
        </p:nvPicPr>
        <p:blipFill>
          <a:blip r:embed="rId9"/>
          <a:stretch>
            <a:fillRect/>
          </a:stretch>
        </p:blipFill>
        <p:spPr>
          <a:xfrm>
            <a:off x="9549810" y="2529481"/>
            <a:ext cx="2473109" cy="579635"/>
          </a:xfrm>
          <a:prstGeom prst="rect">
            <a:avLst/>
          </a:prstGeom>
        </p:spPr>
      </p:pic>
      <p:pic>
        <p:nvPicPr>
          <p:cNvPr id="2" name="Picture 2" descr="passive-house-logo2.jpg?mtime=20200831104536#asset:39045">
            <a:extLst>
              <a:ext uri="{FF2B5EF4-FFF2-40B4-BE49-F238E27FC236}">
                <a16:creationId xmlns:a16="http://schemas.microsoft.com/office/drawing/2014/main" id="{B28198E9-7ED6-9035-2D54-C8121F4A90A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58611" y="114597"/>
            <a:ext cx="2138704" cy="89029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057155" y="114597"/>
            <a:ext cx="3294686" cy="1015663"/>
          </a:xfrm>
          <a:prstGeom prst="rect">
            <a:avLst/>
          </a:prstGeom>
          <a:noFill/>
        </p:spPr>
        <p:txBody>
          <a:bodyPr wrap="square" rtlCol="0">
            <a:spAutoFit/>
          </a:bodyPr>
          <a:lstStyle/>
          <a:p>
            <a:r>
              <a:rPr lang="en-US" sz="1200" dirty="0" smtClean="0">
                <a:latin typeface="Baskerville Old Face" panose="02020602080505020303" pitchFamily="18" charset="0"/>
              </a:rPr>
              <a:t>Images below © source unknown. All </a:t>
            </a:r>
            <a:r>
              <a:rPr lang="en-US" sz="1200" dirty="0">
                <a:latin typeface="Baskerville Old Face" panose="02020602080505020303" pitchFamily="18" charset="0"/>
              </a:rPr>
              <a:t>rights reserved. This content is excluded from our </a:t>
            </a:r>
            <a:r>
              <a:rPr lang="en-US" sz="1200" dirty="0" smtClean="0">
                <a:latin typeface="Baskerville Old Face" panose="02020602080505020303" pitchFamily="18" charset="0"/>
              </a:rPr>
              <a:t>Creative </a:t>
            </a:r>
            <a:r>
              <a:rPr lang="en-US" sz="1200" dirty="0">
                <a:latin typeface="Baskerville Old Face" panose="02020602080505020303" pitchFamily="18" charset="0"/>
              </a:rPr>
              <a:t>Commons license. For more information, see </a:t>
            </a:r>
            <a:r>
              <a:rPr lang="en-US" sz="1200" dirty="0">
                <a:latin typeface="Baskerville Old Face" panose="02020602080505020303" pitchFamily="18" charset="0"/>
                <a:hlinkClick r:id="rId5"/>
              </a:rPr>
              <a:t>https://ocw.mit.edu/help/faq-fair-use/</a:t>
            </a:r>
            <a:r>
              <a:rPr lang="en-US" sz="1200" dirty="0">
                <a:latin typeface="Baskerville Old Face" panose="02020602080505020303" pitchFamily="18" charset="0"/>
              </a:rPr>
              <a:t>.</a:t>
            </a:r>
          </a:p>
          <a:p>
            <a:endParaRPr lang="en-US" sz="1200" dirty="0"/>
          </a:p>
        </p:txBody>
      </p:sp>
    </p:spTree>
    <p:extLst>
      <p:ext uri="{BB962C8B-B14F-4D97-AF65-F5344CB8AC3E}">
        <p14:creationId xmlns:p14="http://schemas.microsoft.com/office/powerpoint/2010/main" val="3346431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44929" y="241300"/>
            <a:ext cx="7583034" cy="763588"/>
          </a:xfrm>
          <a:prstGeom prst="rect">
            <a:avLst/>
          </a:prstGeom>
        </p:spPr>
        <p:txBody>
          <a:bodyPr spcFirstLastPara="1" vert="horz" wrap="square" lIns="121900" tIns="121900" rIns="121900" bIns="121900" rtlCol="0" anchor="t" anchorCtr="0">
            <a:noAutofit/>
          </a:bodyPr>
          <a:lstStyle/>
          <a:p>
            <a:r>
              <a:rPr lang="en-US" altLang="zh-CN" sz="4267" dirty="0">
                <a:solidFill>
                  <a:srgbClr val="1B4453"/>
                </a:solidFill>
                <a:latin typeface="Baskerville" panose="02020502070401020303"/>
              </a:rPr>
              <a:t>Passive House:</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Benefits</a:t>
            </a:r>
            <a:endParaRPr sz="4800" dirty="0">
              <a:solidFill>
                <a:srgbClr val="1B4453"/>
              </a:solidFill>
              <a:latin typeface="Baskerville" panose="02020502070401020303"/>
            </a:endParaRPr>
          </a:p>
        </p:txBody>
      </p:sp>
      <p:sp>
        <p:nvSpPr>
          <p:cNvPr id="3" name="TextBox 2">
            <a:extLst>
              <a:ext uri="{FF2B5EF4-FFF2-40B4-BE49-F238E27FC236}">
                <a16:creationId xmlns:a16="http://schemas.microsoft.com/office/drawing/2014/main" id="{8FC13562-08F0-4762-9F31-7ACA6F9444B3}"/>
              </a:ext>
            </a:extLst>
          </p:cNvPr>
          <p:cNvSpPr txBox="1"/>
          <p:nvPr/>
        </p:nvSpPr>
        <p:spPr>
          <a:xfrm>
            <a:off x="5680228" y="1169332"/>
            <a:ext cx="6147721" cy="5909310"/>
          </a:xfrm>
          <a:prstGeom prst="rect">
            <a:avLst/>
          </a:prstGeom>
          <a:noFill/>
        </p:spPr>
        <p:txBody>
          <a:bodyPr wrap="square" rtlCol="0">
            <a:spAutoFit/>
          </a:bodyPr>
          <a:lstStyle/>
          <a:p>
            <a:pPr marL="285750" indent="-285750">
              <a:buFont typeface="Arial" panose="020B0604020202020204" pitchFamily="34" charset="0"/>
              <a:buChar char="•"/>
            </a:pPr>
            <a:r>
              <a:rPr lang="en-US" altLang="zh-CN" sz="2000" b="1" dirty="0">
                <a:latin typeface="Baskerville" panose="02020502070401020303"/>
              </a:rPr>
              <a:t>Energy Saving</a:t>
            </a:r>
          </a:p>
          <a:p>
            <a:r>
              <a:rPr lang="en-US" altLang="zh-CN" sz="2000" dirty="0">
                <a:latin typeface="Baskerville" panose="02020502070401020303"/>
              </a:rPr>
              <a:t>90% reduction in heating energy </a:t>
            </a:r>
          </a:p>
          <a:p>
            <a:r>
              <a:rPr lang="en-US" altLang="zh-CN" sz="2000" dirty="0">
                <a:latin typeface="Baskerville" panose="02020502070401020303"/>
              </a:rPr>
              <a:t>(due to insulation, air tight, and high performance window)</a:t>
            </a:r>
          </a:p>
          <a:p>
            <a:endParaRPr lang="en-US" altLang="zh-CN" sz="2000" dirty="0">
              <a:latin typeface="Baskerville" panose="02020502070401020303"/>
            </a:endParaRPr>
          </a:p>
          <a:p>
            <a:pPr marL="342900" indent="-342900">
              <a:buFont typeface="Arial" panose="020B0604020202020204" pitchFamily="34" charset="0"/>
              <a:buChar char="•"/>
            </a:pPr>
            <a:r>
              <a:rPr lang="en-US" altLang="zh-CN" sz="2000" b="1" dirty="0">
                <a:latin typeface="Baskerville" panose="02020502070401020303"/>
              </a:rPr>
              <a:t>Resilience</a:t>
            </a:r>
          </a:p>
          <a:p>
            <a:r>
              <a:rPr lang="en-US" altLang="zh-CN" sz="2000" dirty="0">
                <a:latin typeface="Baskerville" panose="02020502070401020303"/>
              </a:rPr>
              <a:t>Lower energy demand means better resilience to power outages during climate disasters. </a:t>
            </a:r>
          </a:p>
          <a:p>
            <a:endParaRPr lang="en-US" altLang="zh-CN" sz="2000" dirty="0">
              <a:latin typeface="Baskerville" panose="02020502070401020303"/>
            </a:endParaRPr>
          </a:p>
          <a:p>
            <a:pPr marL="342900" indent="-342900">
              <a:buFont typeface="Arial" panose="020B0604020202020204" pitchFamily="34" charset="0"/>
              <a:buChar char="•"/>
            </a:pPr>
            <a:r>
              <a:rPr lang="en-US" altLang="zh-CN" sz="2000" b="1" dirty="0">
                <a:latin typeface="Baskerville" panose="02020502070401020303"/>
              </a:rPr>
              <a:t>Health</a:t>
            </a:r>
          </a:p>
          <a:p>
            <a:r>
              <a:rPr lang="en-US" altLang="zh-CN" sz="2000" dirty="0">
                <a:latin typeface="Baskerville" panose="02020502070401020303"/>
              </a:rPr>
              <a:t>Not living in a plastic bag just controlled ventilation! The balanced ventilation systems supply filtered fresh air.</a:t>
            </a:r>
          </a:p>
          <a:p>
            <a:endParaRPr lang="en-US" altLang="zh-CN" sz="2000" dirty="0">
              <a:latin typeface="Baskerville" panose="02020502070401020303"/>
            </a:endParaRPr>
          </a:p>
          <a:p>
            <a:pPr marL="342900" indent="-342900">
              <a:buFont typeface="Arial" panose="020B0604020202020204" pitchFamily="34" charset="0"/>
              <a:buChar char="•"/>
            </a:pPr>
            <a:r>
              <a:rPr lang="en-US" altLang="zh-CN" sz="2000" b="1" dirty="0">
                <a:latin typeface="Baskerville" panose="02020502070401020303"/>
              </a:rPr>
              <a:t>Comfort</a:t>
            </a:r>
          </a:p>
          <a:p>
            <a:r>
              <a:rPr lang="en-US" altLang="zh-CN" sz="2000" dirty="0">
                <a:latin typeface="Baskerville" panose="02020502070401020303"/>
              </a:rPr>
              <a:t>Stable indoor temperature, fresh air, quiet, dust free, no unwanted moisture …</a:t>
            </a:r>
          </a:p>
          <a:p>
            <a:endParaRPr lang="en-US" altLang="zh-CN" sz="2000" dirty="0">
              <a:latin typeface="Baskerville" panose="02020502070401020303"/>
            </a:endParaRPr>
          </a:p>
          <a:p>
            <a:pPr marL="342900" indent="-342900">
              <a:buFont typeface="Arial" panose="020B0604020202020204" pitchFamily="34" charset="0"/>
              <a:buChar char="•"/>
            </a:pPr>
            <a:r>
              <a:rPr lang="en-US" altLang="zh-CN" sz="2000" b="1" dirty="0">
                <a:latin typeface="Baskerville" panose="02020502070401020303"/>
              </a:rPr>
              <a:t>Reputation</a:t>
            </a:r>
          </a:p>
          <a:p>
            <a:r>
              <a:rPr lang="en-US" altLang="zh-CN" sz="2000" dirty="0">
                <a:latin typeface="Baskerville" panose="02020502070401020303"/>
              </a:rPr>
              <a:t>If you move earlier and get a certificate :)</a:t>
            </a:r>
          </a:p>
          <a:p>
            <a:endParaRPr lang="zh-CN" altLang="en-US" dirty="0"/>
          </a:p>
        </p:txBody>
      </p:sp>
      <p:pic>
        <p:nvPicPr>
          <p:cNvPr id="11" name="Picture 10">
            <a:extLst>
              <a:ext uri="{FF2B5EF4-FFF2-40B4-BE49-F238E27FC236}">
                <a16:creationId xmlns:a16="http://schemas.microsoft.com/office/drawing/2014/main" id="{4E256EC5-CCCC-4BEE-9976-1C91D217C955}"/>
              </a:ext>
            </a:extLst>
          </p:cNvPr>
          <p:cNvPicPr>
            <a:picLocks noChangeAspect="1"/>
          </p:cNvPicPr>
          <p:nvPr/>
        </p:nvPicPr>
        <p:blipFill>
          <a:blip r:embed="rId3"/>
          <a:stretch>
            <a:fillRect/>
          </a:stretch>
        </p:blipFill>
        <p:spPr>
          <a:xfrm>
            <a:off x="201363" y="1998817"/>
            <a:ext cx="5400370" cy="3434521"/>
          </a:xfrm>
          <a:prstGeom prst="rect">
            <a:avLst/>
          </a:prstGeom>
        </p:spPr>
      </p:pic>
      <p:sp>
        <p:nvSpPr>
          <p:cNvPr id="12" name="TextBox 11">
            <a:extLst>
              <a:ext uri="{FF2B5EF4-FFF2-40B4-BE49-F238E27FC236}">
                <a16:creationId xmlns:a16="http://schemas.microsoft.com/office/drawing/2014/main" id="{B6301A7B-7C76-4492-BA2D-15097C990FDF}"/>
              </a:ext>
            </a:extLst>
          </p:cNvPr>
          <p:cNvSpPr txBox="1"/>
          <p:nvPr/>
        </p:nvSpPr>
        <p:spPr>
          <a:xfrm>
            <a:off x="657503" y="5585457"/>
            <a:ext cx="5038559" cy="646331"/>
          </a:xfrm>
          <a:prstGeom prst="rect">
            <a:avLst/>
          </a:prstGeom>
          <a:noFill/>
        </p:spPr>
        <p:txBody>
          <a:bodyPr wrap="none" rtlCol="0">
            <a:spAutoFit/>
          </a:bodyPr>
          <a:lstStyle/>
          <a:p>
            <a:r>
              <a:rPr lang="en-US" altLang="zh-CN" sz="1200" dirty="0">
                <a:latin typeface="Baskerville Old Face" panose="02020602080505020303" pitchFamily="18" charset="0"/>
              </a:rPr>
              <a:t>Image source: </a:t>
            </a:r>
            <a:r>
              <a:rPr lang="en-US" altLang="zh-CN" sz="1200" dirty="0">
                <a:latin typeface="Baskerville Old Face" panose="02020602080505020303" pitchFamily="18" charset="0"/>
                <a:hlinkClick r:id="rId4"/>
              </a:rPr>
              <a:t>Passive House Alliance</a:t>
            </a:r>
            <a:r>
              <a:rPr lang="en-US" altLang="zh-CN" sz="1200" dirty="0">
                <a:latin typeface="Baskerville Old Face" panose="02020602080505020303" pitchFamily="18" charset="0"/>
              </a:rPr>
              <a:t>. </a:t>
            </a:r>
            <a:r>
              <a:rPr lang="en-US" sz="1200" dirty="0">
                <a:latin typeface="Baskerville Old Face" panose="02020602080505020303" pitchFamily="18" charset="0"/>
              </a:rPr>
              <a:t>© Passive House Institute </a:t>
            </a:r>
            <a:r>
              <a:rPr lang="en-US" sz="1200" dirty="0" smtClean="0">
                <a:latin typeface="Baskerville Old Face" panose="02020602080505020303" pitchFamily="18" charset="0"/>
              </a:rPr>
              <a:t>US.</a:t>
            </a:r>
            <a:r>
              <a:rPr lang="en-US" sz="1200" dirty="0">
                <a:latin typeface="Baskerville Old Face" panose="02020602080505020303" pitchFamily="18" charset="0"/>
              </a:rPr>
              <a:t> </a:t>
            </a:r>
            <a:r>
              <a:rPr lang="en-US" sz="1200" dirty="0" smtClean="0">
                <a:latin typeface="Baskerville Old Face" panose="02020602080505020303" pitchFamily="18" charset="0"/>
              </a:rPr>
              <a:t>All </a:t>
            </a:r>
            <a:r>
              <a:rPr lang="en-US" sz="1200" dirty="0">
                <a:latin typeface="Baskerville Old Face" panose="02020602080505020303" pitchFamily="18" charset="0"/>
              </a:rPr>
              <a:t>rights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reserved</a:t>
            </a:r>
            <a:r>
              <a:rPr lang="en-US" sz="1200" dirty="0">
                <a:latin typeface="Baskerville Old Face" panose="02020602080505020303" pitchFamily="18" charset="0"/>
              </a:rPr>
              <a:t>. This content is excluded from our </a:t>
            </a:r>
            <a:r>
              <a:rPr lang="en-US" sz="1200" dirty="0" smtClean="0">
                <a:latin typeface="Baskerville Old Face" panose="02020602080505020303" pitchFamily="18" charset="0"/>
              </a:rPr>
              <a:t>Creative </a:t>
            </a:r>
            <a:r>
              <a:rPr lang="en-US" sz="1200" dirty="0">
                <a:latin typeface="Baskerville Old Face" panose="02020602080505020303" pitchFamily="18" charset="0"/>
              </a:rPr>
              <a:t>Commons license. For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more </a:t>
            </a:r>
            <a:r>
              <a:rPr lang="en-US" sz="1200" dirty="0">
                <a:latin typeface="Baskerville Old Face" panose="02020602080505020303" pitchFamily="18" charset="0"/>
              </a:rPr>
              <a:t>information, see </a:t>
            </a:r>
            <a:r>
              <a:rPr lang="en-US" sz="1200" dirty="0">
                <a:latin typeface="Baskerville Old Face" panose="02020602080505020303" pitchFamily="18" charset="0"/>
                <a:hlinkClick r:id="rId5"/>
              </a:rPr>
              <a:t>https://ocw.mit.edu/help/faq-fair-use/</a:t>
            </a:r>
            <a:r>
              <a:rPr lang="en-US" sz="1200" dirty="0">
                <a:latin typeface="Baskerville Old Face" panose="02020602080505020303" pitchFamily="18" charset="0"/>
              </a:rPr>
              <a:t>.</a:t>
            </a:r>
          </a:p>
        </p:txBody>
      </p:sp>
      <p:sp>
        <p:nvSpPr>
          <p:cNvPr id="13" name="TextBox 12">
            <a:extLst>
              <a:ext uri="{FF2B5EF4-FFF2-40B4-BE49-F238E27FC236}">
                <a16:creationId xmlns:a16="http://schemas.microsoft.com/office/drawing/2014/main" id="{05D26004-93AB-4222-8CC3-72109C39C011}"/>
              </a:ext>
            </a:extLst>
          </p:cNvPr>
          <p:cNvSpPr txBox="1"/>
          <p:nvPr/>
        </p:nvSpPr>
        <p:spPr>
          <a:xfrm>
            <a:off x="2365183" y="1303529"/>
            <a:ext cx="1072730" cy="461665"/>
          </a:xfrm>
          <a:prstGeom prst="rect">
            <a:avLst/>
          </a:prstGeom>
          <a:noFill/>
        </p:spPr>
        <p:txBody>
          <a:bodyPr wrap="none" rtlCol="0">
            <a:spAutoFit/>
          </a:bodyPr>
          <a:lstStyle/>
          <a:p>
            <a:pPr algn="ctr"/>
            <a:r>
              <a:rPr lang="en-US" altLang="zh-CN" sz="2400" dirty="0">
                <a:latin typeface="Baskerville" panose="02020502070401020303"/>
              </a:rPr>
              <a:t>Benefit</a:t>
            </a:r>
          </a:p>
        </p:txBody>
      </p:sp>
      <p:pic>
        <p:nvPicPr>
          <p:cNvPr id="2" name="Picture 2" descr="passive-house-logo2.jpg?mtime=20200831104536#asset:39045">
            <a:extLst>
              <a:ext uri="{FF2B5EF4-FFF2-40B4-BE49-F238E27FC236}">
                <a16:creationId xmlns:a16="http://schemas.microsoft.com/office/drawing/2014/main" id="{D3FE85B4-EAE9-6B8C-8311-E2569F6FD1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9401" y="118859"/>
            <a:ext cx="2138704" cy="890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034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8" name="TextBox 7">
            <a:extLst>
              <a:ext uri="{FF2B5EF4-FFF2-40B4-BE49-F238E27FC236}">
                <a16:creationId xmlns:a16="http://schemas.microsoft.com/office/drawing/2014/main" id="{919507D0-3F10-4A16-A1E3-AB6B4F7105D2}"/>
              </a:ext>
            </a:extLst>
          </p:cNvPr>
          <p:cNvSpPr txBox="1"/>
          <p:nvPr/>
        </p:nvSpPr>
        <p:spPr>
          <a:xfrm>
            <a:off x="1127697" y="1202728"/>
            <a:ext cx="2098651" cy="954107"/>
          </a:xfrm>
          <a:prstGeom prst="rect">
            <a:avLst/>
          </a:prstGeom>
          <a:noFill/>
        </p:spPr>
        <p:txBody>
          <a:bodyPr wrap="none" rtlCol="0">
            <a:spAutoFit/>
          </a:bodyPr>
          <a:lstStyle/>
          <a:p>
            <a:pPr algn="ctr"/>
            <a:r>
              <a:rPr lang="en-US" altLang="zh-CN" sz="2800" dirty="0">
                <a:latin typeface="Baskerville"/>
              </a:rPr>
              <a:t>Comparative </a:t>
            </a:r>
          </a:p>
          <a:p>
            <a:pPr algn="ctr"/>
            <a:r>
              <a:rPr lang="en-US" altLang="zh-CN" sz="2800" dirty="0">
                <a:latin typeface="Baskerville"/>
              </a:rPr>
              <a:t>Advantage</a:t>
            </a:r>
            <a:endParaRPr lang="zh-CN" altLang="en-US" sz="2800" dirty="0">
              <a:latin typeface="Baskerville"/>
            </a:endParaRPr>
          </a:p>
        </p:txBody>
      </p:sp>
      <p:graphicFrame>
        <p:nvGraphicFramePr>
          <p:cNvPr id="19" name="Table 18">
            <a:extLst>
              <a:ext uri="{FF2B5EF4-FFF2-40B4-BE49-F238E27FC236}">
                <a16:creationId xmlns:a16="http://schemas.microsoft.com/office/drawing/2014/main" id="{B9923302-DC60-4790-BBFE-8AC298B48F9E}"/>
              </a:ext>
            </a:extLst>
          </p:cNvPr>
          <p:cNvGraphicFramePr>
            <a:graphicFrameLocks noGrp="1"/>
          </p:cNvGraphicFramePr>
          <p:nvPr/>
        </p:nvGraphicFramePr>
        <p:xfrm>
          <a:off x="1117261" y="2890367"/>
          <a:ext cx="2437202" cy="1603082"/>
        </p:xfrm>
        <a:graphic>
          <a:graphicData uri="http://schemas.openxmlformats.org/drawingml/2006/table">
            <a:tbl>
              <a:tblPr firstRow="1" bandRow="1">
                <a:tableStyleId>{1FECB4D8-DB02-4DC6-A0A2-4F2EBAE1DC90}</a:tableStyleId>
              </a:tblPr>
              <a:tblGrid>
                <a:gridCol w="1218601">
                  <a:extLst>
                    <a:ext uri="{9D8B030D-6E8A-4147-A177-3AD203B41FA5}">
                      <a16:colId xmlns:a16="http://schemas.microsoft.com/office/drawing/2014/main" val="2488086854"/>
                    </a:ext>
                  </a:extLst>
                </a:gridCol>
                <a:gridCol w="1218601">
                  <a:extLst>
                    <a:ext uri="{9D8B030D-6E8A-4147-A177-3AD203B41FA5}">
                      <a16:colId xmlns:a16="http://schemas.microsoft.com/office/drawing/2014/main" val="1413890459"/>
                    </a:ext>
                  </a:extLst>
                </a:gridCol>
              </a:tblGrid>
              <a:tr h="867204">
                <a:tc>
                  <a:txBody>
                    <a:bodyPr/>
                    <a:lstStyle/>
                    <a:p>
                      <a:pPr algn="ctr"/>
                      <a:r>
                        <a:rPr lang="en-US" altLang="zh-CN" sz="2400" b="0" dirty="0">
                          <a:latin typeface="Baskerville" panose="02020502070401020303"/>
                        </a:rPr>
                        <a:t>Green</a:t>
                      </a:r>
                      <a:endParaRPr lang="zh-CN" altLang="en-US" sz="2400" b="0" dirty="0">
                        <a:latin typeface="Baskerville" panose="02020502070401020303"/>
                      </a:endParaRPr>
                    </a:p>
                  </a:txBody>
                  <a:tcPr/>
                </a:tc>
                <a:tc>
                  <a:txBody>
                    <a:bodyPr/>
                    <a:lstStyle/>
                    <a:p>
                      <a:pPr algn="ctr"/>
                      <a:r>
                        <a:rPr lang="en-US" altLang="zh-CN" sz="2400" b="0" dirty="0">
                          <a:latin typeface="Baskerville" panose="02020502070401020303"/>
                        </a:rPr>
                        <a:t>View</a:t>
                      </a:r>
                      <a:endParaRPr lang="zh-CN" altLang="en-US" sz="2400" b="0" dirty="0">
                        <a:latin typeface="Baskerville" panose="02020502070401020303"/>
                      </a:endParaRPr>
                    </a:p>
                  </a:txBody>
                  <a:tcPr/>
                </a:tc>
                <a:extLst>
                  <a:ext uri="{0D108BD9-81ED-4DB2-BD59-A6C34878D82A}">
                    <a16:rowId xmlns:a16="http://schemas.microsoft.com/office/drawing/2014/main" val="992767653"/>
                  </a:ext>
                </a:extLst>
              </a:tr>
              <a:tr h="735878">
                <a:tc>
                  <a:txBody>
                    <a:bodyPr/>
                    <a:lstStyle/>
                    <a:p>
                      <a:pPr algn="ctr"/>
                      <a:r>
                        <a:rPr lang="en-US" altLang="zh-CN" sz="2400" b="0" dirty="0">
                          <a:latin typeface="Baskerville" panose="02020502070401020303"/>
                        </a:rPr>
                        <a:t>Green</a:t>
                      </a:r>
                      <a:endParaRPr lang="zh-CN" altLang="en-US" sz="2400" b="0" dirty="0">
                        <a:latin typeface="Baskerville" panose="02020502070401020303"/>
                      </a:endParaRPr>
                    </a:p>
                  </a:txBody>
                  <a:tcPr/>
                </a:tc>
                <a:tc>
                  <a:txBody>
                    <a:bodyPr/>
                    <a:lstStyle/>
                    <a:p>
                      <a:pPr algn="ctr"/>
                      <a:r>
                        <a:rPr lang="en-US" altLang="zh-CN" sz="2400" b="0" dirty="0">
                          <a:latin typeface="Baskerville" panose="02020502070401020303"/>
                        </a:rPr>
                        <a:t>View</a:t>
                      </a:r>
                      <a:endParaRPr lang="zh-CN" altLang="en-US" sz="2400" b="0" dirty="0">
                        <a:latin typeface="Baskerville" panose="02020502070401020303"/>
                      </a:endParaRPr>
                    </a:p>
                  </a:txBody>
                  <a:tcPr/>
                </a:tc>
                <a:extLst>
                  <a:ext uri="{0D108BD9-81ED-4DB2-BD59-A6C34878D82A}">
                    <a16:rowId xmlns:a16="http://schemas.microsoft.com/office/drawing/2014/main" val="2859255088"/>
                  </a:ext>
                </a:extLst>
              </a:tr>
            </a:tbl>
          </a:graphicData>
        </a:graphic>
      </p:graphicFrame>
      <p:sp>
        <p:nvSpPr>
          <p:cNvPr id="22" name="Oval 21">
            <a:extLst>
              <a:ext uri="{FF2B5EF4-FFF2-40B4-BE49-F238E27FC236}">
                <a16:creationId xmlns:a16="http://schemas.microsoft.com/office/drawing/2014/main" id="{280B30F9-D0B8-44F1-9411-EBDD02214F69}"/>
              </a:ext>
            </a:extLst>
          </p:cNvPr>
          <p:cNvSpPr/>
          <p:nvPr/>
        </p:nvSpPr>
        <p:spPr>
          <a:xfrm>
            <a:off x="2329700" y="2663966"/>
            <a:ext cx="1287439" cy="1010795"/>
          </a:xfrm>
          <a:prstGeom prst="ellipse">
            <a:avLst/>
          </a:prstGeom>
          <a:noFill/>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24" name="Oval 23">
            <a:extLst>
              <a:ext uri="{FF2B5EF4-FFF2-40B4-BE49-F238E27FC236}">
                <a16:creationId xmlns:a16="http://schemas.microsoft.com/office/drawing/2014/main" id="{0160F822-72E2-428E-98AD-9E517BB54B48}"/>
              </a:ext>
            </a:extLst>
          </p:cNvPr>
          <p:cNvSpPr/>
          <p:nvPr/>
        </p:nvSpPr>
        <p:spPr>
          <a:xfrm>
            <a:off x="1094560" y="3535454"/>
            <a:ext cx="1287439" cy="1010795"/>
          </a:xfrm>
          <a:prstGeom prst="ellipse">
            <a:avLst/>
          </a:prstGeom>
          <a:noFill/>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28" name="TextBox 27">
            <a:extLst>
              <a:ext uri="{FF2B5EF4-FFF2-40B4-BE49-F238E27FC236}">
                <a16:creationId xmlns:a16="http://schemas.microsoft.com/office/drawing/2014/main" id="{9211CDF8-4F37-44B5-BBF0-FBE0208C1C50}"/>
              </a:ext>
            </a:extLst>
          </p:cNvPr>
          <p:cNvSpPr txBox="1"/>
          <p:nvPr/>
        </p:nvSpPr>
        <p:spPr>
          <a:xfrm>
            <a:off x="1050969" y="4719850"/>
            <a:ext cx="2090444" cy="1015663"/>
          </a:xfrm>
          <a:prstGeom prst="rect">
            <a:avLst/>
          </a:prstGeom>
          <a:noFill/>
        </p:spPr>
        <p:txBody>
          <a:bodyPr wrap="none" rtlCol="0">
            <a:spAutoFit/>
          </a:bodyPr>
          <a:lstStyle/>
          <a:p>
            <a:r>
              <a:rPr lang="en-US" altLang="zh-CN" sz="2000" dirty="0">
                <a:latin typeface="Baskerville"/>
              </a:rPr>
              <a:t>Passive House</a:t>
            </a:r>
          </a:p>
          <a:p>
            <a:r>
              <a:rPr lang="en-US" altLang="zh-CN" sz="2000" dirty="0">
                <a:latin typeface="Baskerville"/>
              </a:rPr>
              <a:t>+ WELL</a:t>
            </a:r>
            <a:r>
              <a:rPr lang="zh-CN" altLang="en-US" sz="2000" dirty="0">
                <a:latin typeface="Baskerville"/>
              </a:rPr>
              <a:t> </a:t>
            </a:r>
            <a:r>
              <a:rPr lang="en-US" altLang="zh-CN" sz="2000" dirty="0">
                <a:latin typeface="Baskerville"/>
              </a:rPr>
              <a:t>Gold</a:t>
            </a:r>
          </a:p>
          <a:p>
            <a:r>
              <a:rPr lang="en-US" altLang="zh-CN" sz="2000" dirty="0">
                <a:latin typeface="Baskerville"/>
              </a:rPr>
              <a:t>+ LEED Platinum</a:t>
            </a:r>
            <a:endParaRPr lang="zh-CN" altLang="en-US" sz="2000" dirty="0">
              <a:latin typeface="Baskerville"/>
            </a:endParaRPr>
          </a:p>
        </p:txBody>
      </p:sp>
      <p:cxnSp>
        <p:nvCxnSpPr>
          <p:cNvPr id="29" name="Google Shape;141;p21">
            <a:extLst>
              <a:ext uri="{FF2B5EF4-FFF2-40B4-BE49-F238E27FC236}">
                <a16:creationId xmlns:a16="http://schemas.microsoft.com/office/drawing/2014/main" id="{6E07901C-E884-4B0F-B7A6-3FE948AB43D3}"/>
              </a:ext>
            </a:extLst>
          </p:cNvPr>
          <p:cNvCxnSpPr>
            <a:cxnSpLocks/>
          </p:cNvCxnSpPr>
          <p:nvPr/>
        </p:nvCxnSpPr>
        <p:spPr>
          <a:xfrm>
            <a:off x="4162384" y="3743684"/>
            <a:ext cx="4927507" cy="13901"/>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AB6DD53D-A844-433B-B5D0-9B9252CE3C90}"/>
              </a:ext>
            </a:extLst>
          </p:cNvPr>
          <p:cNvCxnSpPr/>
          <p:nvPr/>
        </p:nvCxnSpPr>
        <p:spPr>
          <a:xfrm>
            <a:off x="4162384" y="3743684"/>
            <a:ext cx="0" cy="11301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084ACEB2-9E58-4893-BFD2-55DE0821B64E}"/>
              </a:ext>
            </a:extLst>
          </p:cNvPr>
          <p:cNvCxnSpPr/>
          <p:nvPr/>
        </p:nvCxnSpPr>
        <p:spPr>
          <a:xfrm flipV="1">
            <a:off x="4641513" y="2573126"/>
            <a:ext cx="0" cy="7380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ED7A5F82-8035-48C3-86B9-45DD23979ABE}"/>
              </a:ext>
            </a:extLst>
          </p:cNvPr>
          <p:cNvCxnSpPr>
            <a:cxnSpLocks/>
          </p:cNvCxnSpPr>
          <p:nvPr/>
        </p:nvCxnSpPr>
        <p:spPr>
          <a:xfrm flipH="1">
            <a:off x="6724132" y="3768737"/>
            <a:ext cx="357" cy="8833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CEBBCD51-B8CE-4E95-9D9A-F5C4011CA451}"/>
                  </a:ext>
                </a:extLst>
              </p:cNvPr>
              <p:cNvSpPr/>
              <p:nvPr/>
            </p:nvSpPr>
            <p:spPr>
              <a:xfrm>
                <a:off x="7872639" y="3795914"/>
                <a:ext cx="108074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3</m:t>
                      </m:r>
                      <m:r>
                        <a:rPr lang="en-US" altLang="zh-CN" b="0" i="1" smtClean="0">
                          <a:latin typeface="Cambria Math" panose="02040503050406030204" pitchFamily="18" charset="0"/>
                        </a:rPr>
                        <m:t>0 </m:t>
                      </m:r>
                      <m:r>
                        <m:rPr>
                          <m:sty m:val="p"/>
                        </m:rPr>
                        <a:rPr lang="en-US" altLang="zh-CN" i="1">
                          <a:latin typeface="Cambria Math" panose="02040503050406030204" pitchFamily="18" charset="0"/>
                        </a:rPr>
                        <m:t>Years</m:t>
                      </m:r>
                    </m:oMath>
                  </m:oMathPara>
                </a14:m>
                <a:endParaRPr lang="en-US" dirty="0">
                  <a:latin typeface="Baskerville" panose="02020502070401020303" pitchFamily="18" charset="0"/>
                  <a:ea typeface="Baskerville" panose="02020502070401020303" pitchFamily="18" charset="0"/>
                </a:endParaRPr>
              </a:p>
            </p:txBody>
          </p:sp>
        </mc:Choice>
        <mc:Fallback xmlns="">
          <p:sp>
            <p:nvSpPr>
              <p:cNvPr id="39" name="Rectangle 38">
                <a:extLst>
                  <a:ext uri="{FF2B5EF4-FFF2-40B4-BE49-F238E27FC236}">
                    <a16:creationId xmlns:a16="http://schemas.microsoft.com/office/drawing/2014/main" id="{CEBBCD51-B8CE-4E95-9D9A-F5C4011CA451}"/>
                  </a:ext>
                </a:extLst>
              </p:cNvPr>
              <p:cNvSpPr>
                <a:spLocks noRot="1" noChangeAspect="1" noMove="1" noResize="1" noEditPoints="1" noAdjustHandles="1" noChangeArrowheads="1" noChangeShapeType="1" noTextEdit="1"/>
              </p:cNvSpPr>
              <p:nvPr/>
            </p:nvSpPr>
            <p:spPr>
              <a:xfrm>
                <a:off x="7872639" y="3795914"/>
                <a:ext cx="1080745" cy="369332"/>
              </a:xfrm>
              <a:prstGeom prst="rect">
                <a:avLst/>
              </a:prstGeom>
              <a:blipFill>
                <a:blip r:embed="rId3"/>
                <a:stretch>
                  <a:fillRect/>
                </a:stretch>
              </a:blipFill>
            </p:spPr>
            <p:txBody>
              <a:bodyPr/>
              <a:lstStyle/>
              <a:p>
                <a:r>
                  <a:rPr lang="zh-CN" altLang="en-US">
                    <a:noFill/>
                  </a:rPr>
                  <a:t> </a:t>
                </a:r>
              </a:p>
            </p:txBody>
          </p:sp>
        </mc:Fallback>
      </mc:AlternateContent>
      <p:sp>
        <p:nvSpPr>
          <p:cNvPr id="40" name="Google Shape;144;p21">
            <a:extLst>
              <a:ext uri="{FF2B5EF4-FFF2-40B4-BE49-F238E27FC236}">
                <a16:creationId xmlns:a16="http://schemas.microsoft.com/office/drawing/2014/main" id="{4BC1D06F-7B33-43C2-9D31-117957D1066E}"/>
              </a:ext>
            </a:extLst>
          </p:cNvPr>
          <p:cNvSpPr txBox="1"/>
          <p:nvPr/>
        </p:nvSpPr>
        <p:spPr>
          <a:xfrm>
            <a:off x="4166491" y="3253412"/>
            <a:ext cx="1154575" cy="460051"/>
          </a:xfrm>
          <a:prstGeom prst="rect">
            <a:avLst/>
          </a:prstGeom>
          <a:noFill/>
          <a:ln>
            <a:noFill/>
          </a:ln>
        </p:spPr>
        <p:txBody>
          <a:bodyPr spcFirstLastPara="1" wrap="square" lIns="121900" tIns="121900" rIns="121900" bIns="121900" anchor="t" anchorCtr="0">
            <a:noAutofit/>
          </a:bodyPr>
          <a:lstStyle/>
          <a:p>
            <a:r>
              <a:rPr lang="en" sz="2000" dirty="0">
                <a:solidFill>
                  <a:schemeClr val="dk1"/>
                </a:solidFill>
                <a:latin typeface="Baskerville" panose="02020502070401020303" pitchFamily="18" charset="0"/>
                <a:ea typeface="Baskerville" panose="02020502070401020303" pitchFamily="18" charset="0"/>
              </a:rPr>
              <a:t>Tenancy</a:t>
            </a:r>
            <a:endParaRPr sz="2000" dirty="0">
              <a:latin typeface="Baskerville" panose="02020502070401020303" pitchFamily="18" charset="0"/>
              <a:ea typeface="Baskerville" panose="02020502070401020303" pitchFamily="18" charset="0"/>
            </a:endParaRPr>
          </a:p>
        </p:txBody>
      </p:sp>
      <p:sp>
        <p:nvSpPr>
          <p:cNvPr id="41" name="Rectangle 40">
            <a:extLst>
              <a:ext uri="{FF2B5EF4-FFF2-40B4-BE49-F238E27FC236}">
                <a16:creationId xmlns:a16="http://schemas.microsoft.com/office/drawing/2014/main" id="{F8DF06A0-4487-4649-938C-2011F86D6087}"/>
              </a:ext>
            </a:extLst>
          </p:cNvPr>
          <p:cNvSpPr/>
          <p:nvPr/>
        </p:nvSpPr>
        <p:spPr>
          <a:xfrm>
            <a:off x="6396553" y="3199859"/>
            <a:ext cx="1671642" cy="425921"/>
          </a:xfrm>
          <a:prstGeom prst="rect">
            <a:avLst/>
          </a:prstGeom>
          <a:noFill/>
          <a:ln>
            <a:noFill/>
          </a:ln>
        </p:spPr>
        <p:txBody>
          <a:bodyPr spcFirstLastPara="1" wrap="square" lIns="121900" tIns="121900" rIns="121900" bIns="121900" anchor="t" anchorCtr="0">
            <a:noAutofit/>
          </a:bodyPr>
          <a:lstStyle/>
          <a:p>
            <a:r>
              <a:rPr lang="en" sz="2000" dirty="0">
                <a:solidFill>
                  <a:schemeClr val="dk1"/>
                </a:solidFill>
                <a:latin typeface="Baskerville" panose="02020502070401020303" pitchFamily="18" charset="0"/>
                <a:ea typeface="Baskerville" panose="02020502070401020303" pitchFamily="18" charset="0"/>
              </a:rPr>
              <a:t>Operation</a:t>
            </a:r>
            <a:endParaRPr lang="en-US" sz="2000" dirty="0">
              <a:solidFill>
                <a:schemeClr val="dk1"/>
              </a:solidFill>
              <a:latin typeface="Baskerville" panose="02020502070401020303" pitchFamily="18" charset="0"/>
              <a:ea typeface="Baskerville" panose="02020502070401020303" pitchFamily="18" charset="0"/>
            </a:endParaRPr>
          </a:p>
        </p:txBody>
      </p:sp>
      <p:cxnSp>
        <p:nvCxnSpPr>
          <p:cNvPr id="42" name="Straight Arrow Connector 41">
            <a:extLst>
              <a:ext uri="{FF2B5EF4-FFF2-40B4-BE49-F238E27FC236}">
                <a16:creationId xmlns:a16="http://schemas.microsoft.com/office/drawing/2014/main" id="{CE0048F9-D402-4D24-99D0-C1ADCA98DA17}"/>
              </a:ext>
            </a:extLst>
          </p:cNvPr>
          <p:cNvCxnSpPr/>
          <p:nvPr/>
        </p:nvCxnSpPr>
        <p:spPr>
          <a:xfrm>
            <a:off x="4162384" y="4983054"/>
            <a:ext cx="0" cy="52885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BACABA3-0364-4503-9DF0-E5BAD1EB912D}"/>
              </a:ext>
            </a:extLst>
          </p:cNvPr>
          <p:cNvCxnSpPr>
            <a:cxnSpLocks/>
          </p:cNvCxnSpPr>
          <p:nvPr/>
        </p:nvCxnSpPr>
        <p:spPr>
          <a:xfrm flipV="1">
            <a:off x="4641513" y="1813620"/>
            <a:ext cx="0" cy="670236"/>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FC457AEA-231B-40B6-A65F-C87845611414}"/>
              </a:ext>
            </a:extLst>
          </p:cNvPr>
          <p:cNvCxnSpPr>
            <a:cxnSpLocks/>
          </p:cNvCxnSpPr>
          <p:nvPr/>
        </p:nvCxnSpPr>
        <p:spPr>
          <a:xfrm flipV="1">
            <a:off x="6821479" y="4165246"/>
            <a:ext cx="0" cy="381003"/>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C9A05B99-72E3-41D7-91DF-91888DB15E6E}"/>
              </a:ext>
            </a:extLst>
          </p:cNvPr>
          <p:cNvSpPr/>
          <p:nvPr/>
        </p:nvSpPr>
        <p:spPr>
          <a:xfrm>
            <a:off x="4526537" y="2536424"/>
            <a:ext cx="3654827" cy="707886"/>
          </a:xfrm>
          <a:prstGeom prst="rect">
            <a:avLst/>
          </a:prstGeom>
        </p:spPr>
        <p:txBody>
          <a:bodyPr wrap="square">
            <a:spAutoFit/>
          </a:bodyPr>
          <a:lstStyle/>
          <a:p>
            <a:pPr marL="211661">
              <a:buSzPts val="1100"/>
            </a:pPr>
            <a:r>
              <a:rPr lang="en-US" altLang="zh-CN" sz="2000" dirty="0">
                <a:latin typeface="Baskerville" panose="02020502070401020303" pitchFamily="18" charset="0"/>
                <a:ea typeface="Baskerville" panose="02020502070401020303" pitchFamily="18" charset="0"/>
              </a:rPr>
              <a:t>Effective</a:t>
            </a:r>
            <a:r>
              <a:rPr lang="zh-CN" altLang="en-US" sz="2000" dirty="0">
                <a:latin typeface="Baskerville" panose="02020502070401020303" pitchFamily="18" charset="0"/>
              </a:rPr>
              <a:t> </a:t>
            </a:r>
            <a:r>
              <a:rPr lang="en-US" altLang="zh-CN" sz="2000" dirty="0">
                <a:latin typeface="Baskerville" panose="02020502070401020303" pitchFamily="18" charset="0"/>
                <a:ea typeface="Baskerville" panose="02020502070401020303" pitchFamily="18" charset="0"/>
              </a:rPr>
              <a:t>Rent (rent, occupancy)</a:t>
            </a:r>
          </a:p>
          <a:p>
            <a:pPr marL="211661">
              <a:buSzPts val="1100"/>
            </a:pPr>
            <a:r>
              <a:rPr lang="en-US" altLang="zh-CN" sz="2000" dirty="0">
                <a:latin typeface="Baskerville" panose="02020502070401020303" pitchFamily="18" charset="0"/>
                <a:ea typeface="Baskerville" panose="02020502070401020303" pitchFamily="18" charset="0"/>
              </a:rPr>
              <a:t>($44.7M/</a:t>
            </a:r>
            <a:r>
              <a:rPr lang="en-US" altLang="zh-CN" sz="2000" dirty="0" err="1">
                <a:latin typeface="Baskerville" panose="02020502070401020303" pitchFamily="18" charset="0"/>
                <a:ea typeface="Baskerville" panose="02020502070401020303" pitchFamily="18" charset="0"/>
              </a:rPr>
              <a:t>yr</a:t>
            </a:r>
            <a:r>
              <a:rPr lang="en-US" altLang="zh-CN" sz="2000" dirty="0">
                <a:latin typeface="Baskerville" panose="02020502070401020303" pitchFamily="18" charset="0"/>
                <a:ea typeface="Baskerville" panose="02020502070401020303" pitchFamily="18" charset="0"/>
              </a:rPr>
              <a:t>)</a:t>
            </a:r>
          </a:p>
        </p:txBody>
      </p:sp>
      <p:sp>
        <p:nvSpPr>
          <p:cNvPr id="49" name="Rectangle 48">
            <a:extLst>
              <a:ext uri="{FF2B5EF4-FFF2-40B4-BE49-F238E27FC236}">
                <a16:creationId xmlns:a16="http://schemas.microsoft.com/office/drawing/2014/main" id="{E760EBEF-C16F-45C5-8F77-0BE65CC8EC88}"/>
              </a:ext>
            </a:extLst>
          </p:cNvPr>
          <p:cNvSpPr/>
          <p:nvPr/>
        </p:nvSpPr>
        <p:spPr>
          <a:xfrm>
            <a:off x="4115589" y="3983604"/>
            <a:ext cx="2280964" cy="707886"/>
          </a:xfrm>
          <a:prstGeom prst="rect">
            <a:avLst/>
          </a:prstGeom>
        </p:spPr>
        <p:txBody>
          <a:bodyPr wrap="square">
            <a:spAutoFit/>
          </a:bodyPr>
          <a:lstStyle/>
          <a:p>
            <a:pPr marL="211661">
              <a:buSzPts val="1100"/>
            </a:pPr>
            <a:r>
              <a:rPr lang="en-US" altLang="zh-CN" sz="2000" dirty="0">
                <a:latin typeface="Baskerville" panose="02020502070401020303" pitchFamily="18" charset="0"/>
                <a:ea typeface="Baskerville" panose="02020502070401020303" pitchFamily="18" charset="0"/>
              </a:rPr>
              <a:t>Upfront Cost ($1.3 B)</a:t>
            </a:r>
          </a:p>
        </p:txBody>
      </p:sp>
      <p:sp>
        <p:nvSpPr>
          <p:cNvPr id="50" name="Rectangle 49">
            <a:extLst>
              <a:ext uri="{FF2B5EF4-FFF2-40B4-BE49-F238E27FC236}">
                <a16:creationId xmlns:a16="http://schemas.microsoft.com/office/drawing/2014/main" id="{D9E4B20B-93DF-4AE9-A8CD-06AA92307CA5}"/>
              </a:ext>
            </a:extLst>
          </p:cNvPr>
          <p:cNvSpPr/>
          <p:nvPr/>
        </p:nvSpPr>
        <p:spPr>
          <a:xfrm>
            <a:off x="6095117" y="4704248"/>
            <a:ext cx="2021299" cy="707886"/>
          </a:xfrm>
          <a:prstGeom prst="rect">
            <a:avLst/>
          </a:prstGeom>
        </p:spPr>
        <p:txBody>
          <a:bodyPr wrap="square">
            <a:spAutoFit/>
          </a:bodyPr>
          <a:lstStyle/>
          <a:p>
            <a:pPr marL="211661">
              <a:buSzPts val="1100"/>
            </a:pPr>
            <a:r>
              <a:rPr lang="en-US" altLang="zh-CN" sz="2000" dirty="0">
                <a:latin typeface="Baskerville" panose="02020502070401020303" pitchFamily="18" charset="0"/>
                <a:ea typeface="Baskerville" panose="02020502070401020303" pitchFamily="18" charset="0"/>
              </a:rPr>
              <a:t>Operation Cost</a:t>
            </a:r>
          </a:p>
          <a:p>
            <a:pPr marL="211661">
              <a:buSzPts val="1100"/>
            </a:pPr>
            <a:r>
              <a:rPr lang="en-US" altLang="zh-CN" sz="2000" dirty="0">
                <a:latin typeface="Baskerville" panose="02020502070401020303" pitchFamily="18" charset="0"/>
                <a:ea typeface="Baskerville" panose="02020502070401020303" pitchFamily="18" charset="0"/>
              </a:rPr>
              <a:t>($7.3M/</a:t>
            </a:r>
            <a:r>
              <a:rPr lang="en-US" altLang="zh-CN" sz="2000" dirty="0" err="1">
                <a:latin typeface="Baskerville" panose="02020502070401020303" pitchFamily="18" charset="0"/>
                <a:ea typeface="Baskerville" panose="02020502070401020303" pitchFamily="18" charset="0"/>
              </a:rPr>
              <a:t>yr</a:t>
            </a:r>
            <a:r>
              <a:rPr lang="en-US" altLang="zh-CN" sz="2000" dirty="0">
                <a:latin typeface="Baskerville" panose="02020502070401020303" pitchFamily="18" charset="0"/>
                <a:ea typeface="Baskerville" panose="02020502070401020303" pitchFamily="18" charset="0"/>
              </a:rPr>
              <a:t>)</a:t>
            </a:r>
          </a:p>
        </p:txBody>
      </p:sp>
      <p:sp>
        <p:nvSpPr>
          <p:cNvPr id="56" name="Rectangle 55">
            <a:extLst>
              <a:ext uri="{FF2B5EF4-FFF2-40B4-BE49-F238E27FC236}">
                <a16:creationId xmlns:a16="http://schemas.microsoft.com/office/drawing/2014/main" id="{7110C95F-406A-4722-BEA7-181AED438762}"/>
              </a:ext>
            </a:extLst>
          </p:cNvPr>
          <p:cNvSpPr/>
          <p:nvPr/>
        </p:nvSpPr>
        <p:spPr>
          <a:xfrm>
            <a:off x="4145768" y="5054308"/>
            <a:ext cx="3314324" cy="707886"/>
          </a:xfrm>
          <a:prstGeom prst="rect">
            <a:avLst/>
          </a:prstGeom>
        </p:spPr>
        <p:txBody>
          <a:bodyPr wrap="square">
            <a:spAutoFit/>
          </a:bodyPr>
          <a:lstStyle/>
          <a:p>
            <a:pPr marL="211661">
              <a:buSzPts val="1100"/>
            </a:pPr>
            <a:r>
              <a:rPr lang="en-US" altLang="zh-CN" sz="2000" dirty="0">
                <a:solidFill>
                  <a:srgbClr val="C00000"/>
                </a:solidFill>
                <a:latin typeface="Baskerville" panose="02020502070401020303" pitchFamily="18" charset="0"/>
                <a:ea typeface="Baskerville" panose="02020502070401020303" pitchFamily="18" charset="0"/>
              </a:rPr>
              <a:t>+ 3-10%</a:t>
            </a:r>
          </a:p>
          <a:p>
            <a:pPr marL="211661">
              <a:buSzPts val="1100"/>
            </a:pPr>
            <a:r>
              <a:rPr lang="en-US" altLang="zh-CN" sz="2000" dirty="0">
                <a:solidFill>
                  <a:srgbClr val="C00000"/>
                </a:solidFill>
                <a:latin typeface="Baskerville" panose="02020502070401020303" pitchFamily="18" charset="0"/>
                <a:ea typeface="Baskerville" panose="02020502070401020303" pitchFamily="18" charset="0"/>
              </a:rPr>
              <a:t>(1-3%)</a:t>
            </a:r>
          </a:p>
        </p:txBody>
      </p:sp>
      <p:sp>
        <p:nvSpPr>
          <p:cNvPr id="58" name="Rectangle 57">
            <a:extLst>
              <a:ext uri="{FF2B5EF4-FFF2-40B4-BE49-F238E27FC236}">
                <a16:creationId xmlns:a16="http://schemas.microsoft.com/office/drawing/2014/main" id="{2DD81694-0ED2-4C01-B0EB-962573A024BF}"/>
              </a:ext>
            </a:extLst>
          </p:cNvPr>
          <p:cNvSpPr/>
          <p:nvPr/>
        </p:nvSpPr>
        <p:spPr>
          <a:xfrm>
            <a:off x="4571357" y="1937334"/>
            <a:ext cx="4068786" cy="400110"/>
          </a:xfrm>
          <a:prstGeom prst="rect">
            <a:avLst/>
          </a:prstGeom>
        </p:spPr>
        <p:txBody>
          <a:bodyPr wrap="square">
            <a:spAutoFit/>
          </a:bodyPr>
          <a:lstStyle/>
          <a:p>
            <a:pPr marL="211661">
              <a:buSzPts val="1100"/>
            </a:pPr>
            <a:r>
              <a:rPr lang="en-US" altLang="zh-CN" sz="2000" dirty="0">
                <a:solidFill>
                  <a:schemeClr val="accent6">
                    <a:lumMod val="75000"/>
                  </a:schemeClr>
                </a:solidFill>
                <a:latin typeface="Baskerville" panose="02020502070401020303" pitchFamily="18" charset="0"/>
                <a:ea typeface="Baskerville" panose="02020502070401020303" pitchFamily="18" charset="0"/>
              </a:rPr>
              <a:t>Increased rent and occupancy rate </a:t>
            </a:r>
          </a:p>
        </p:txBody>
      </p:sp>
      <p:sp>
        <p:nvSpPr>
          <p:cNvPr id="208" name="Google Shape;208;p27"/>
          <p:cNvSpPr txBox="1">
            <a:spLocks noGrp="1"/>
          </p:cNvSpPr>
          <p:nvPr>
            <p:ph type="title" idx="4294967295"/>
          </p:nvPr>
        </p:nvSpPr>
        <p:spPr>
          <a:xfrm>
            <a:off x="244929" y="241300"/>
            <a:ext cx="7583034" cy="763588"/>
          </a:xfrm>
          <a:prstGeom prst="rect">
            <a:avLst/>
          </a:prstGeom>
        </p:spPr>
        <p:txBody>
          <a:bodyPr spcFirstLastPara="1" vert="horz" wrap="square" lIns="121900" tIns="121900" rIns="121900" bIns="121900" rtlCol="0" anchor="t" anchorCtr="0">
            <a:noAutofit/>
          </a:bodyPr>
          <a:lstStyle/>
          <a:p>
            <a:r>
              <a:rPr lang="en-US" altLang="zh-CN" sz="4267" dirty="0">
                <a:solidFill>
                  <a:srgbClr val="1B4453"/>
                </a:solidFill>
                <a:latin typeface="Baskerville" panose="02020502070401020303"/>
              </a:rPr>
              <a:t>Winthrop Center</a:t>
            </a:r>
            <a:endParaRPr sz="4800" dirty="0">
              <a:solidFill>
                <a:srgbClr val="1B4453"/>
              </a:solidFill>
              <a:latin typeface="Baskerville" panose="02020502070401020303"/>
            </a:endParaRPr>
          </a:p>
        </p:txBody>
      </p:sp>
      <p:cxnSp>
        <p:nvCxnSpPr>
          <p:cNvPr id="6" name="Straight Connector 5">
            <a:extLst>
              <a:ext uri="{FF2B5EF4-FFF2-40B4-BE49-F238E27FC236}">
                <a16:creationId xmlns:a16="http://schemas.microsoft.com/office/drawing/2014/main" id="{5CA332D8-11B3-934F-B49B-337DCB64F160}"/>
              </a:ext>
            </a:extLst>
          </p:cNvPr>
          <p:cNvCxnSpPr>
            <a:cxnSpLocks/>
          </p:cNvCxnSpPr>
          <p:nvPr/>
        </p:nvCxnSpPr>
        <p:spPr>
          <a:xfrm flipV="1">
            <a:off x="9607435" y="2795506"/>
            <a:ext cx="771245" cy="501163"/>
          </a:xfrm>
          <a:prstGeom prst="line">
            <a:avLst/>
          </a:prstGeom>
          <a:ln w="12700"/>
        </p:spPr>
        <p:style>
          <a:lnRef idx="1">
            <a:schemeClr val="dk1"/>
          </a:lnRef>
          <a:fillRef idx="0">
            <a:schemeClr val="dk1"/>
          </a:fillRef>
          <a:effectRef idx="0">
            <a:schemeClr val="dk1"/>
          </a:effectRef>
          <a:fontRef idx="minor">
            <a:schemeClr val="tx1"/>
          </a:fontRef>
        </p:style>
      </p:cxnSp>
      <p:cxnSp>
        <p:nvCxnSpPr>
          <p:cNvPr id="43" name="Google Shape;141;p21">
            <a:extLst>
              <a:ext uri="{FF2B5EF4-FFF2-40B4-BE49-F238E27FC236}">
                <a16:creationId xmlns:a16="http://schemas.microsoft.com/office/drawing/2014/main" id="{637E88CA-FE80-9D40-9404-33447900D5FD}"/>
              </a:ext>
            </a:extLst>
          </p:cNvPr>
          <p:cNvCxnSpPr>
            <a:cxnSpLocks/>
          </p:cNvCxnSpPr>
          <p:nvPr/>
        </p:nvCxnSpPr>
        <p:spPr>
          <a:xfrm flipV="1">
            <a:off x="9607435" y="3295294"/>
            <a:ext cx="1948018" cy="6247"/>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E718D3F2-D1EB-524F-BB0F-94DB47CD5923}"/>
              </a:ext>
            </a:extLst>
          </p:cNvPr>
          <p:cNvCxnSpPr>
            <a:cxnSpLocks/>
          </p:cNvCxnSpPr>
          <p:nvPr/>
        </p:nvCxnSpPr>
        <p:spPr>
          <a:xfrm flipV="1">
            <a:off x="9604618" y="1813620"/>
            <a:ext cx="0" cy="14816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A2D76FB5-3BA2-5E48-8F51-8E14969FA4BD}"/>
              </a:ext>
            </a:extLst>
          </p:cNvPr>
          <p:cNvCxnSpPr>
            <a:cxnSpLocks/>
          </p:cNvCxnSpPr>
          <p:nvPr/>
        </p:nvCxnSpPr>
        <p:spPr>
          <a:xfrm flipV="1">
            <a:off x="10388833" y="1850726"/>
            <a:ext cx="771245" cy="501163"/>
          </a:xfrm>
          <a:prstGeom prst="line">
            <a:avLst/>
          </a:prstGeom>
          <a:ln w="12700"/>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DFBC4AE0-6AD5-FB45-8D2B-EA518F406DC2}"/>
              </a:ext>
            </a:extLst>
          </p:cNvPr>
          <p:cNvCxnSpPr>
            <a:cxnSpLocks/>
          </p:cNvCxnSpPr>
          <p:nvPr/>
        </p:nvCxnSpPr>
        <p:spPr>
          <a:xfrm flipV="1">
            <a:off x="10388833" y="1850726"/>
            <a:ext cx="0" cy="1399027"/>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E7B0A605-E907-F240-AD2C-0BF294D926EC}"/>
              </a:ext>
            </a:extLst>
          </p:cNvPr>
          <p:cNvCxnSpPr>
            <a:cxnSpLocks/>
          </p:cNvCxnSpPr>
          <p:nvPr/>
        </p:nvCxnSpPr>
        <p:spPr>
          <a:xfrm flipV="1">
            <a:off x="9612793" y="4226105"/>
            <a:ext cx="0" cy="14816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3" name="Google Shape;141;p21">
            <a:extLst>
              <a:ext uri="{FF2B5EF4-FFF2-40B4-BE49-F238E27FC236}">
                <a16:creationId xmlns:a16="http://schemas.microsoft.com/office/drawing/2014/main" id="{4B9C9655-C9F6-604B-8D56-B92DCA82F3AA}"/>
              </a:ext>
            </a:extLst>
          </p:cNvPr>
          <p:cNvCxnSpPr>
            <a:cxnSpLocks/>
          </p:cNvCxnSpPr>
          <p:nvPr/>
        </p:nvCxnSpPr>
        <p:spPr>
          <a:xfrm flipV="1">
            <a:off x="9626415" y="5689589"/>
            <a:ext cx="1948018" cy="6247"/>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DBE81119-93C0-4248-9227-120F67C29BB3}"/>
              </a:ext>
            </a:extLst>
          </p:cNvPr>
          <p:cNvCxnSpPr>
            <a:cxnSpLocks/>
          </p:cNvCxnSpPr>
          <p:nvPr/>
        </p:nvCxnSpPr>
        <p:spPr>
          <a:xfrm>
            <a:off x="9614470" y="4739937"/>
            <a:ext cx="1712088" cy="418710"/>
          </a:xfrm>
          <a:prstGeom prst="line">
            <a:avLst/>
          </a:prstGeom>
          <a:ln w="12700"/>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07EDA5B5-E38D-754E-A0D1-82478150906F}"/>
              </a:ext>
            </a:extLst>
          </p:cNvPr>
          <p:cNvSpPr txBox="1"/>
          <p:nvPr/>
        </p:nvSpPr>
        <p:spPr>
          <a:xfrm>
            <a:off x="9198291" y="1469058"/>
            <a:ext cx="860685" cy="369332"/>
          </a:xfrm>
          <a:prstGeom prst="rect">
            <a:avLst/>
          </a:prstGeom>
          <a:noFill/>
        </p:spPr>
        <p:txBody>
          <a:bodyPr wrap="none" rtlCol="0">
            <a:spAutoFit/>
          </a:bodyPr>
          <a:lstStyle/>
          <a:p>
            <a:r>
              <a:rPr lang="en-CN" dirty="0"/>
              <a:t>Benefit</a:t>
            </a:r>
          </a:p>
        </p:txBody>
      </p:sp>
      <p:sp>
        <p:nvSpPr>
          <p:cNvPr id="60" name="TextBox 59">
            <a:extLst>
              <a:ext uri="{FF2B5EF4-FFF2-40B4-BE49-F238E27FC236}">
                <a16:creationId xmlns:a16="http://schemas.microsoft.com/office/drawing/2014/main" id="{E0F0F4D4-7856-4B4E-9312-CAAE8C2D19F6}"/>
              </a:ext>
            </a:extLst>
          </p:cNvPr>
          <p:cNvSpPr txBox="1"/>
          <p:nvPr/>
        </p:nvSpPr>
        <p:spPr>
          <a:xfrm>
            <a:off x="9307581" y="3795082"/>
            <a:ext cx="594073" cy="369332"/>
          </a:xfrm>
          <a:prstGeom prst="rect">
            <a:avLst/>
          </a:prstGeom>
          <a:noFill/>
        </p:spPr>
        <p:txBody>
          <a:bodyPr wrap="none" rtlCol="0">
            <a:spAutoFit/>
          </a:bodyPr>
          <a:lstStyle/>
          <a:p>
            <a:r>
              <a:rPr lang="en-CN" dirty="0"/>
              <a:t>Cost</a:t>
            </a:r>
          </a:p>
        </p:txBody>
      </p:sp>
      <p:sp>
        <p:nvSpPr>
          <p:cNvPr id="63" name="TextBox 62">
            <a:extLst>
              <a:ext uri="{FF2B5EF4-FFF2-40B4-BE49-F238E27FC236}">
                <a16:creationId xmlns:a16="http://schemas.microsoft.com/office/drawing/2014/main" id="{755809B2-09B0-E044-A5E2-8E1C40F913A7}"/>
              </a:ext>
            </a:extLst>
          </p:cNvPr>
          <p:cNvSpPr txBox="1"/>
          <p:nvPr/>
        </p:nvSpPr>
        <p:spPr>
          <a:xfrm>
            <a:off x="10147633" y="2965018"/>
            <a:ext cx="1049518" cy="307777"/>
          </a:xfrm>
          <a:prstGeom prst="rect">
            <a:avLst/>
          </a:prstGeom>
          <a:noFill/>
        </p:spPr>
        <p:txBody>
          <a:bodyPr wrap="none" rtlCol="0">
            <a:spAutoFit/>
          </a:bodyPr>
          <a:lstStyle/>
          <a:p>
            <a:r>
              <a:rPr lang="en-CN" sz="1400" dirty="0"/>
              <a:t>Covid shock</a:t>
            </a:r>
          </a:p>
        </p:txBody>
      </p:sp>
      <p:sp>
        <p:nvSpPr>
          <p:cNvPr id="31" name="TextBox 30">
            <a:extLst>
              <a:ext uri="{FF2B5EF4-FFF2-40B4-BE49-F238E27FC236}">
                <a16:creationId xmlns:a16="http://schemas.microsoft.com/office/drawing/2014/main" id="{D0E861E6-0C98-694B-89D4-AD0CE7F672FC}"/>
              </a:ext>
            </a:extLst>
          </p:cNvPr>
          <p:cNvSpPr txBox="1"/>
          <p:nvPr/>
        </p:nvSpPr>
        <p:spPr>
          <a:xfrm>
            <a:off x="9834669" y="4064053"/>
            <a:ext cx="1401685" cy="646331"/>
          </a:xfrm>
          <a:prstGeom prst="rect">
            <a:avLst/>
          </a:prstGeom>
          <a:noFill/>
        </p:spPr>
        <p:txBody>
          <a:bodyPr wrap="square" rtlCol="0">
            <a:spAutoFit/>
          </a:bodyPr>
          <a:lstStyle/>
          <a:p>
            <a:r>
              <a:rPr lang="en-CN" dirty="0"/>
              <a:t>3-10% when planned</a:t>
            </a:r>
          </a:p>
        </p:txBody>
      </p:sp>
      <p:sp>
        <p:nvSpPr>
          <p:cNvPr id="64" name="TextBox 63">
            <a:extLst>
              <a:ext uri="{FF2B5EF4-FFF2-40B4-BE49-F238E27FC236}">
                <a16:creationId xmlns:a16="http://schemas.microsoft.com/office/drawing/2014/main" id="{C0F4D8BC-8B05-4948-98AB-B3F50A3CBD71}"/>
              </a:ext>
            </a:extLst>
          </p:cNvPr>
          <p:cNvSpPr txBox="1"/>
          <p:nvPr/>
        </p:nvSpPr>
        <p:spPr>
          <a:xfrm>
            <a:off x="10403474" y="5086638"/>
            <a:ext cx="1513207" cy="646331"/>
          </a:xfrm>
          <a:prstGeom prst="rect">
            <a:avLst/>
          </a:prstGeom>
          <a:noFill/>
        </p:spPr>
        <p:txBody>
          <a:bodyPr wrap="square" rtlCol="0">
            <a:spAutoFit/>
          </a:bodyPr>
          <a:lstStyle/>
          <a:p>
            <a:r>
              <a:rPr lang="en-CN" dirty="0"/>
              <a:t>1-3% when implemented</a:t>
            </a:r>
          </a:p>
        </p:txBody>
      </p:sp>
      <p:sp>
        <p:nvSpPr>
          <p:cNvPr id="65" name="TextBox 64">
            <a:extLst>
              <a:ext uri="{FF2B5EF4-FFF2-40B4-BE49-F238E27FC236}">
                <a16:creationId xmlns:a16="http://schemas.microsoft.com/office/drawing/2014/main" id="{D1056267-7DD4-E848-91A3-FDAE29289E5F}"/>
              </a:ext>
            </a:extLst>
          </p:cNvPr>
          <p:cNvSpPr txBox="1"/>
          <p:nvPr/>
        </p:nvSpPr>
        <p:spPr>
          <a:xfrm>
            <a:off x="11105800" y="5714647"/>
            <a:ext cx="649537" cy="369332"/>
          </a:xfrm>
          <a:prstGeom prst="rect">
            <a:avLst/>
          </a:prstGeom>
          <a:noFill/>
        </p:spPr>
        <p:txBody>
          <a:bodyPr wrap="none" rtlCol="0">
            <a:spAutoFit/>
          </a:bodyPr>
          <a:lstStyle/>
          <a:p>
            <a:r>
              <a:rPr lang="en-CN" dirty="0"/>
              <a:t>Time</a:t>
            </a:r>
          </a:p>
        </p:txBody>
      </p:sp>
      <p:sp>
        <p:nvSpPr>
          <p:cNvPr id="66" name="TextBox 65">
            <a:extLst>
              <a:ext uri="{FF2B5EF4-FFF2-40B4-BE49-F238E27FC236}">
                <a16:creationId xmlns:a16="http://schemas.microsoft.com/office/drawing/2014/main" id="{6B23F51D-CDA5-BD40-B37B-7E43A4279598}"/>
              </a:ext>
            </a:extLst>
          </p:cNvPr>
          <p:cNvSpPr txBox="1"/>
          <p:nvPr/>
        </p:nvSpPr>
        <p:spPr>
          <a:xfrm>
            <a:off x="11026299" y="3318467"/>
            <a:ext cx="649537" cy="369332"/>
          </a:xfrm>
          <a:prstGeom prst="rect">
            <a:avLst/>
          </a:prstGeom>
          <a:noFill/>
        </p:spPr>
        <p:txBody>
          <a:bodyPr wrap="none" rtlCol="0">
            <a:spAutoFit/>
          </a:bodyPr>
          <a:lstStyle/>
          <a:p>
            <a:r>
              <a:rPr lang="en-CN" dirty="0"/>
              <a:t>Time</a:t>
            </a:r>
          </a:p>
        </p:txBody>
      </p:sp>
      <p:sp>
        <p:nvSpPr>
          <p:cNvPr id="35" name="Oval 34">
            <a:extLst>
              <a:ext uri="{FF2B5EF4-FFF2-40B4-BE49-F238E27FC236}">
                <a16:creationId xmlns:a16="http://schemas.microsoft.com/office/drawing/2014/main" id="{CC246CDA-A384-0244-A276-56E19A31E759}"/>
              </a:ext>
            </a:extLst>
          </p:cNvPr>
          <p:cNvSpPr/>
          <p:nvPr/>
        </p:nvSpPr>
        <p:spPr>
          <a:xfrm>
            <a:off x="9993057" y="4794181"/>
            <a:ext cx="72000" cy="72000"/>
          </a:xfrm>
          <a:prstGeom prst="ellipse">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68" name="Oval 67">
            <a:extLst>
              <a:ext uri="{FF2B5EF4-FFF2-40B4-BE49-F238E27FC236}">
                <a16:creationId xmlns:a16="http://schemas.microsoft.com/office/drawing/2014/main" id="{D0643FC9-EB58-F841-9112-32E48AA4BBEC}"/>
              </a:ext>
            </a:extLst>
          </p:cNvPr>
          <p:cNvSpPr/>
          <p:nvPr/>
        </p:nvSpPr>
        <p:spPr>
          <a:xfrm>
            <a:off x="10796967" y="4980871"/>
            <a:ext cx="72000" cy="72000"/>
          </a:xfrm>
          <a:prstGeom prst="ellipse">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pic>
        <p:nvPicPr>
          <p:cNvPr id="55" name="Graphic 54" descr="Building">
            <a:extLst>
              <a:ext uri="{FF2B5EF4-FFF2-40B4-BE49-F238E27FC236}">
                <a16:creationId xmlns:a16="http://schemas.microsoft.com/office/drawing/2014/main" id="{EADE1892-66E0-46AD-B72F-D0946C7E4F75}"/>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84366" y="2982166"/>
            <a:ext cx="1480968" cy="1480968"/>
          </a:xfrm>
          <a:prstGeom prst="rect">
            <a:avLst/>
          </a:prstGeom>
        </p:spPr>
      </p:pic>
      <p:cxnSp>
        <p:nvCxnSpPr>
          <p:cNvPr id="59" name="Straight Connector 58">
            <a:extLst>
              <a:ext uri="{FF2B5EF4-FFF2-40B4-BE49-F238E27FC236}">
                <a16:creationId xmlns:a16="http://schemas.microsoft.com/office/drawing/2014/main" id="{2B3456AC-2F64-43DC-8D1A-53A3D9DC213F}"/>
              </a:ext>
            </a:extLst>
          </p:cNvPr>
          <p:cNvCxnSpPr>
            <a:cxnSpLocks/>
          </p:cNvCxnSpPr>
          <p:nvPr/>
        </p:nvCxnSpPr>
        <p:spPr>
          <a:xfrm>
            <a:off x="263075" y="3763638"/>
            <a:ext cx="586085" cy="0"/>
          </a:xfrm>
          <a:prstGeom prst="line">
            <a:avLst/>
          </a:prstGeom>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3793FD8E-3BF2-47C4-8EA9-7F0E52FFF525}"/>
              </a:ext>
            </a:extLst>
          </p:cNvPr>
          <p:cNvSpPr/>
          <p:nvPr/>
        </p:nvSpPr>
        <p:spPr>
          <a:xfrm>
            <a:off x="1050969" y="2471114"/>
            <a:ext cx="1314784" cy="369332"/>
          </a:xfrm>
          <a:prstGeom prst="rect">
            <a:avLst/>
          </a:prstGeom>
        </p:spPr>
        <p:txBody>
          <a:bodyPr wrap="none">
            <a:spAutoFit/>
          </a:bodyPr>
          <a:lstStyle/>
          <a:p>
            <a:r>
              <a:rPr lang="en-US" altLang="zh-CN" dirty="0">
                <a:latin typeface="Baskerville"/>
              </a:rPr>
              <a:t>LEED Gold</a:t>
            </a:r>
          </a:p>
        </p:txBody>
      </p:sp>
      <p:sp>
        <p:nvSpPr>
          <p:cNvPr id="61" name="Rectangle 60">
            <a:extLst>
              <a:ext uri="{FF2B5EF4-FFF2-40B4-BE49-F238E27FC236}">
                <a16:creationId xmlns:a16="http://schemas.microsoft.com/office/drawing/2014/main" id="{2C5464F2-2D68-4503-8C25-9247AC90D6C0}"/>
              </a:ext>
            </a:extLst>
          </p:cNvPr>
          <p:cNvSpPr/>
          <p:nvPr/>
        </p:nvSpPr>
        <p:spPr>
          <a:xfrm>
            <a:off x="6715218" y="4032051"/>
            <a:ext cx="2888735" cy="707886"/>
          </a:xfrm>
          <a:prstGeom prst="rect">
            <a:avLst/>
          </a:prstGeom>
        </p:spPr>
        <p:txBody>
          <a:bodyPr wrap="square">
            <a:spAutoFit/>
          </a:bodyPr>
          <a:lstStyle/>
          <a:p>
            <a:pPr marL="211661">
              <a:buSzPts val="1100"/>
            </a:pPr>
            <a:r>
              <a:rPr lang="en-US" altLang="zh-CN" sz="2000" dirty="0">
                <a:solidFill>
                  <a:schemeClr val="accent6">
                    <a:lumMod val="75000"/>
                  </a:schemeClr>
                </a:solidFill>
                <a:latin typeface="Baskerville" panose="02020502070401020303" pitchFamily="18" charset="0"/>
                <a:ea typeface="Baskerville" panose="02020502070401020303" pitchFamily="18" charset="0"/>
              </a:rPr>
              <a:t>Reduced utility cost</a:t>
            </a:r>
          </a:p>
          <a:p>
            <a:pPr marL="211661">
              <a:buSzPts val="1100"/>
            </a:pPr>
            <a:r>
              <a:rPr lang="en-US" altLang="zh-CN" sz="2000" dirty="0">
                <a:solidFill>
                  <a:schemeClr val="accent6">
                    <a:lumMod val="75000"/>
                  </a:schemeClr>
                </a:solidFill>
                <a:latin typeface="Baskerville" panose="02020502070401020303" pitchFamily="18" charset="0"/>
                <a:ea typeface="Baskerville" panose="02020502070401020303" pitchFamily="18" charset="0"/>
              </a:rPr>
              <a:t>(~$300k)</a:t>
            </a:r>
          </a:p>
        </p:txBody>
      </p:sp>
    </p:spTree>
    <p:extLst>
      <p:ext uri="{BB962C8B-B14F-4D97-AF65-F5344CB8AC3E}">
        <p14:creationId xmlns:p14="http://schemas.microsoft.com/office/powerpoint/2010/main" val="17903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5"/>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animBg="1"/>
      <p:bldP spid="24" grpId="0" animBg="1"/>
      <p:bldP spid="28" grpId="0"/>
      <p:bldP spid="39" grpId="0"/>
      <p:bldP spid="40" grpId="0"/>
      <p:bldP spid="41" grpId="0"/>
      <p:bldP spid="45" grpId="0"/>
      <p:bldP spid="49" grpId="0"/>
      <p:bldP spid="50" grpId="0"/>
      <p:bldP spid="56" grpId="0"/>
      <p:bldP spid="58" grpId="0"/>
      <p:bldP spid="30" grpId="0"/>
      <p:bldP spid="60" grpId="0"/>
      <p:bldP spid="63" grpId="0"/>
      <p:bldP spid="31" grpId="0"/>
      <p:bldP spid="64" grpId="0"/>
      <p:bldP spid="65" grpId="0"/>
      <p:bldP spid="66" grpId="0"/>
      <p:bldP spid="35" grpId="0" animBg="1"/>
      <p:bldP spid="68" grpId="0" animBg="1"/>
      <p:bldP spid="7" grpId="0"/>
      <p:bldP spid="6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44928" y="241300"/>
            <a:ext cx="8401231" cy="763588"/>
          </a:xfrm>
          <a:prstGeom prst="rect">
            <a:avLst/>
          </a:prstGeom>
        </p:spPr>
        <p:txBody>
          <a:bodyPr spcFirstLastPara="1" vert="horz" wrap="square" lIns="121900" tIns="121900" rIns="121900" bIns="121900" rtlCol="0" anchor="t" anchorCtr="0">
            <a:noAutofit/>
          </a:bodyPr>
          <a:lstStyle/>
          <a:p>
            <a:r>
              <a:rPr lang="en-US" altLang="zh-CN" sz="4267" dirty="0">
                <a:solidFill>
                  <a:srgbClr val="1B4453"/>
                </a:solidFill>
                <a:latin typeface="Baskerville" panose="02020502070401020303"/>
              </a:rPr>
              <a:t>Passive Houses in the Boston Area</a:t>
            </a:r>
            <a:endParaRPr sz="4800" dirty="0">
              <a:solidFill>
                <a:srgbClr val="1B4453"/>
              </a:solidFill>
              <a:latin typeface="Baskerville" panose="02020502070401020303"/>
            </a:endParaRPr>
          </a:p>
        </p:txBody>
      </p:sp>
      <p:pic>
        <p:nvPicPr>
          <p:cNvPr id="2" name="Picture 1">
            <a:extLst>
              <a:ext uri="{FF2B5EF4-FFF2-40B4-BE49-F238E27FC236}">
                <a16:creationId xmlns:a16="http://schemas.microsoft.com/office/drawing/2014/main" id="{B7102A7F-E2DB-23AE-9870-D6BCBFA9E4AA}"/>
              </a:ext>
            </a:extLst>
          </p:cNvPr>
          <p:cNvPicPr>
            <a:picLocks noChangeAspect="1"/>
          </p:cNvPicPr>
          <p:nvPr/>
        </p:nvPicPr>
        <p:blipFill>
          <a:blip r:embed="rId3"/>
          <a:stretch>
            <a:fillRect/>
          </a:stretch>
        </p:blipFill>
        <p:spPr>
          <a:xfrm>
            <a:off x="5766310" y="2510434"/>
            <a:ext cx="6247889" cy="3336747"/>
          </a:xfrm>
          <a:prstGeom prst="rect">
            <a:avLst/>
          </a:prstGeom>
        </p:spPr>
      </p:pic>
      <p:sp>
        <p:nvSpPr>
          <p:cNvPr id="4" name="TextBox 3">
            <a:extLst>
              <a:ext uri="{FF2B5EF4-FFF2-40B4-BE49-F238E27FC236}">
                <a16:creationId xmlns:a16="http://schemas.microsoft.com/office/drawing/2014/main" id="{24AD8CA6-8217-4B09-C1F0-16AC0B990C4C}"/>
              </a:ext>
            </a:extLst>
          </p:cNvPr>
          <p:cNvSpPr txBox="1"/>
          <p:nvPr/>
        </p:nvSpPr>
        <p:spPr>
          <a:xfrm>
            <a:off x="4701904" y="6349723"/>
            <a:ext cx="7397855" cy="430887"/>
          </a:xfrm>
          <a:prstGeom prst="rect">
            <a:avLst/>
          </a:prstGeom>
          <a:noFill/>
        </p:spPr>
        <p:txBody>
          <a:bodyPr wrap="square" rtlCol="0">
            <a:spAutoFit/>
          </a:bodyPr>
          <a:lstStyle/>
          <a:p>
            <a:r>
              <a:rPr lang="en-US" sz="1100" dirty="0"/>
              <a:t>Source: </a:t>
            </a:r>
            <a:r>
              <a:rPr lang="en-US" sz="1100" dirty="0" smtClean="0">
                <a:hlinkClick r:id="rId4"/>
              </a:rPr>
              <a:t>www.PassiveHouseMA.org/projects</a:t>
            </a:r>
            <a:r>
              <a:rPr lang="en-US" sz="1100" dirty="0" smtClean="0"/>
              <a:t>. </a:t>
            </a:r>
            <a:r>
              <a:rPr lang="en-US" sz="1100" dirty="0"/>
              <a:t>© Passive House Massachusetts. All rights reserved. This content is excluded from our Creative Commons license. For more information, see </a:t>
            </a:r>
            <a:r>
              <a:rPr lang="en-US" sz="1100" dirty="0">
                <a:hlinkClick r:id="rId5"/>
              </a:rPr>
              <a:t>https://ocw.mit.edu/help/faq-fair-use</a:t>
            </a:r>
            <a:r>
              <a:rPr lang="en-US" sz="1100" dirty="0" smtClean="0">
                <a:hlinkClick r:id="rId5"/>
              </a:rPr>
              <a:t>/</a:t>
            </a:r>
            <a:r>
              <a:rPr lang="en-US" sz="1100" dirty="0" smtClean="0"/>
              <a:t>.</a:t>
            </a:r>
            <a:endParaRPr lang="en-US" sz="1100" i="1" dirty="0">
              <a:solidFill>
                <a:schemeClr val="tx1">
                  <a:lumMod val="50000"/>
                  <a:lumOff val="50000"/>
                </a:schemeClr>
              </a:solidFill>
            </a:endParaRPr>
          </a:p>
        </p:txBody>
      </p:sp>
      <p:pic>
        <p:nvPicPr>
          <p:cNvPr id="4098" name="Picture 2">
            <a:extLst>
              <a:ext uri="{FF2B5EF4-FFF2-40B4-BE49-F238E27FC236}">
                <a16:creationId xmlns:a16="http://schemas.microsoft.com/office/drawing/2014/main" id="{12342533-78F8-132B-CE7B-227508AA12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395" y="2598920"/>
            <a:ext cx="5253611" cy="32482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66BFDD5-04EA-3CA2-D2EB-D07B3A48719B}"/>
              </a:ext>
            </a:extLst>
          </p:cNvPr>
          <p:cNvSpPr txBox="1"/>
          <p:nvPr/>
        </p:nvSpPr>
        <p:spPr>
          <a:xfrm>
            <a:off x="747649" y="2325768"/>
            <a:ext cx="4606902" cy="369332"/>
          </a:xfrm>
          <a:prstGeom prst="rect">
            <a:avLst/>
          </a:prstGeom>
          <a:noFill/>
        </p:spPr>
        <p:txBody>
          <a:bodyPr wrap="none" rtlCol="0">
            <a:spAutoFit/>
          </a:bodyPr>
          <a:lstStyle/>
          <a:p>
            <a:r>
              <a:rPr lang="en-US" dirty="0">
                <a:latin typeface="Baskerville" panose="02020502070401020303" pitchFamily="18" charset="0"/>
                <a:ea typeface="Baskerville" panose="02020502070401020303" pitchFamily="18" charset="0"/>
              </a:rPr>
              <a:t>Number of Passive Houses Built in MA by Year</a:t>
            </a:r>
          </a:p>
        </p:txBody>
      </p:sp>
    </p:spTree>
    <p:extLst>
      <p:ext uri="{BB962C8B-B14F-4D97-AF65-F5344CB8AC3E}">
        <p14:creationId xmlns:p14="http://schemas.microsoft.com/office/powerpoint/2010/main" val="1724258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44929" y="241300"/>
            <a:ext cx="7583034" cy="763588"/>
          </a:xfrm>
          <a:prstGeom prst="rect">
            <a:avLst/>
          </a:prstGeom>
        </p:spPr>
        <p:txBody>
          <a:bodyPr spcFirstLastPara="1" vert="horz" wrap="square" lIns="121900" tIns="121900" rIns="121900" bIns="121900" rtlCol="0" anchor="t" anchorCtr="0">
            <a:noAutofit/>
          </a:bodyPr>
          <a:lstStyle/>
          <a:p>
            <a:r>
              <a:rPr lang="en-US" altLang="zh-CN" sz="4267" dirty="0">
                <a:solidFill>
                  <a:srgbClr val="1B4453"/>
                </a:solidFill>
                <a:latin typeface="Baskerville" panose="02020502070401020303"/>
              </a:rPr>
              <a:t>Passive House:</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12 Fayette Street</a:t>
            </a:r>
            <a:endParaRPr sz="4800" dirty="0">
              <a:solidFill>
                <a:srgbClr val="1B4453"/>
              </a:solidFill>
              <a:latin typeface="Baskerville" panose="02020502070401020303"/>
            </a:endParaRPr>
          </a:p>
        </p:txBody>
      </p:sp>
      <p:pic>
        <p:nvPicPr>
          <p:cNvPr id="2050" name="Picture 2" descr="12 Fayette Street - Second Empire Mansard House Rendering">
            <a:extLst>
              <a:ext uri="{FF2B5EF4-FFF2-40B4-BE49-F238E27FC236}">
                <a16:creationId xmlns:a16="http://schemas.microsoft.com/office/drawing/2014/main" id="{5F9B19DB-CB65-DBA8-8608-B7C5D37A55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9414" y="1242476"/>
            <a:ext cx="3468686" cy="26926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D9E381-6814-C90A-3865-D2552C712CEC}"/>
              </a:ext>
            </a:extLst>
          </p:cNvPr>
          <p:cNvSpPr txBox="1"/>
          <p:nvPr/>
        </p:nvSpPr>
        <p:spPr>
          <a:xfrm>
            <a:off x="5776332" y="6488668"/>
            <a:ext cx="6300439" cy="461665"/>
          </a:xfrm>
          <a:prstGeom prst="rect">
            <a:avLst/>
          </a:prstGeom>
          <a:noFill/>
        </p:spPr>
        <p:txBody>
          <a:bodyPr wrap="square" rtlCol="0">
            <a:spAutoFit/>
          </a:bodyPr>
          <a:lstStyle/>
          <a:p>
            <a:r>
              <a:rPr lang="en-US" sz="1200" dirty="0" smtClean="0">
                <a:latin typeface="Baskerville Old Face" panose="02020602080505020303" pitchFamily="18" charset="0"/>
              </a:rPr>
              <a:t>© source unknown. </a:t>
            </a:r>
            <a:r>
              <a:rPr lang="en-US" sz="1200" dirty="0">
                <a:latin typeface="Baskerville Old Face" panose="02020602080505020303" pitchFamily="18" charset="0"/>
              </a:rPr>
              <a:t>All rights reserved. This content is excluded from our Creative Commons license. For more information, see </a:t>
            </a:r>
            <a:r>
              <a:rPr lang="en-US" sz="1200" dirty="0">
                <a:latin typeface="Baskerville Old Face" panose="02020602080505020303" pitchFamily="18" charset="0"/>
                <a:hlinkClick r:id="rId4"/>
              </a:rPr>
              <a:t>https://ocw.mit.edu/help/faq-fair-use</a:t>
            </a:r>
            <a:r>
              <a:rPr lang="en-US" sz="1200" dirty="0" smtClean="0">
                <a:latin typeface="Baskerville Old Face" panose="02020602080505020303" pitchFamily="18" charset="0"/>
                <a:hlinkClick r:id="rId4"/>
              </a:rPr>
              <a:t>/</a:t>
            </a:r>
            <a:r>
              <a:rPr lang="en-US" sz="1200" dirty="0" smtClean="0">
                <a:latin typeface="Baskerville Old Face" panose="02020602080505020303" pitchFamily="18" charset="0"/>
              </a:rPr>
              <a:t>.</a:t>
            </a:r>
            <a:endParaRPr lang="en-US" sz="1200" dirty="0">
              <a:latin typeface="Baskerville Old Face" panose="02020602080505020303" pitchFamily="18" charset="0"/>
              <a:ea typeface="Baskerville" panose="02020502070401020303" pitchFamily="18" charset="0"/>
            </a:endParaRPr>
          </a:p>
        </p:txBody>
      </p:sp>
      <p:sp>
        <p:nvSpPr>
          <p:cNvPr id="5" name="TextBox 4">
            <a:extLst>
              <a:ext uri="{FF2B5EF4-FFF2-40B4-BE49-F238E27FC236}">
                <a16:creationId xmlns:a16="http://schemas.microsoft.com/office/drawing/2014/main" id="{A4A1799B-A72D-058D-EB77-9D783BD400FC}"/>
              </a:ext>
            </a:extLst>
          </p:cNvPr>
          <p:cNvSpPr txBox="1"/>
          <p:nvPr/>
        </p:nvSpPr>
        <p:spPr>
          <a:xfrm>
            <a:off x="723900" y="1485900"/>
            <a:ext cx="5372100" cy="3357266"/>
          </a:xfrm>
          <a:prstGeom prst="rect">
            <a:avLst/>
          </a:prstGeom>
          <a:noFill/>
        </p:spPr>
        <p:txBody>
          <a:bodyPr wrap="square" rtlCol="0">
            <a:spAutoFit/>
          </a:bodyPr>
          <a:lstStyle/>
          <a:p>
            <a:pPr>
              <a:lnSpc>
                <a:spcPct val="150000"/>
              </a:lnSpc>
            </a:pPr>
            <a:r>
              <a:rPr lang="en-US" sz="2400" b="1" u="sng" dirty="0">
                <a:latin typeface="Baskerville" panose="02020502070401020303" pitchFamily="18" charset="0"/>
                <a:ea typeface="Baskerville" panose="02020502070401020303" pitchFamily="18" charset="0"/>
              </a:rPr>
              <a:t>Features:</a:t>
            </a:r>
          </a:p>
          <a:p>
            <a:pPr marL="285750" indent="-285750">
              <a:lnSpc>
                <a:spcPct val="150000"/>
              </a:lnSpc>
              <a:buFont typeface="Arial" panose="020B0604020202020204" pitchFamily="34" charset="0"/>
              <a:buChar char="•"/>
            </a:pPr>
            <a:r>
              <a:rPr lang="en-US" sz="2400" dirty="0">
                <a:latin typeface="Baskerville" panose="02020502070401020303" pitchFamily="18" charset="0"/>
                <a:ea typeface="Baskerville" panose="02020502070401020303" pitchFamily="18" charset="0"/>
              </a:rPr>
              <a:t>Super insulated, airtight construction</a:t>
            </a:r>
          </a:p>
          <a:p>
            <a:pPr marL="285750" indent="-285750">
              <a:lnSpc>
                <a:spcPct val="150000"/>
              </a:lnSpc>
              <a:buFont typeface="Arial" panose="020B0604020202020204" pitchFamily="34" charset="0"/>
              <a:buChar char="•"/>
            </a:pPr>
            <a:r>
              <a:rPr lang="en-US" sz="2400" dirty="0">
                <a:latin typeface="Baskerville" panose="02020502070401020303" pitchFamily="18" charset="0"/>
                <a:ea typeface="Baskerville" panose="02020502070401020303" pitchFamily="18" charset="0"/>
              </a:rPr>
              <a:t>Triple pane windows</a:t>
            </a:r>
          </a:p>
          <a:p>
            <a:pPr marL="285750" indent="-285750">
              <a:lnSpc>
                <a:spcPct val="150000"/>
              </a:lnSpc>
              <a:buFont typeface="Arial" panose="020B0604020202020204" pitchFamily="34" charset="0"/>
              <a:buChar char="•"/>
            </a:pPr>
            <a:r>
              <a:rPr lang="en-US" sz="2400" dirty="0">
                <a:latin typeface="Baskerville" panose="02020502070401020303" pitchFamily="18" charset="0"/>
                <a:ea typeface="Baskerville" panose="02020502070401020303" pitchFamily="18" charset="0"/>
              </a:rPr>
              <a:t>Heat recovery ventilation</a:t>
            </a:r>
          </a:p>
          <a:p>
            <a:pPr marL="285750" indent="-285750">
              <a:lnSpc>
                <a:spcPct val="150000"/>
              </a:lnSpc>
              <a:buFont typeface="Arial" panose="020B0604020202020204" pitchFamily="34" charset="0"/>
              <a:buChar char="•"/>
            </a:pPr>
            <a:r>
              <a:rPr lang="en-US" sz="2400" dirty="0">
                <a:latin typeface="Baskerville" panose="02020502070401020303" pitchFamily="18" charset="0"/>
                <a:ea typeface="Baskerville" panose="02020502070401020303" pitchFamily="18" charset="0"/>
              </a:rPr>
              <a:t>Efficient heating and cooling systems</a:t>
            </a:r>
          </a:p>
          <a:p>
            <a:pPr marL="285750" indent="-285750">
              <a:lnSpc>
                <a:spcPct val="150000"/>
              </a:lnSpc>
              <a:buFont typeface="Arial" panose="020B0604020202020204" pitchFamily="34" charset="0"/>
              <a:buChar char="•"/>
            </a:pPr>
            <a:r>
              <a:rPr lang="en-US" sz="2400" dirty="0">
                <a:latin typeface="Baskerville" panose="02020502070401020303" pitchFamily="18" charset="0"/>
                <a:ea typeface="Baskerville" panose="02020502070401020303" pitchFamily="18" charset="0"/>
              </a:rPr>
              <a:t>Reduced thermal bridging</a:t>
            </a:r>
          </a:p>
        </p:txBody>
      </p:sp>
      <p:pic>
        <p:nvPicPr>
          <p:cNvPr id="2052" name="Picture 4" descr="12 Fayette Street - New Construction house Rendering">
            <a:extLst>
              <a:ext uri="{FF2B5EF4-FFF2-40B4-BE49-F238E27FC236}">
                <a16:creationId xmlns:a16="http://schemas.microsoft.com/office/drawing/2014/main" id="{5184D96A-0777-6F66-CB51-3C16E60019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9415" y="4126468"/>
            <a:ext cx="3468685" cy="21666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39C884A-DB4C-3D21-DD4B-F08CA7422DFD}"/>
              </a:ext>
            </a:extLst>
          </p:cNvPr>
          <p:cNvSpPr txBox="1"/>
          <p:nvPr/>
        </p:nvSpPr>
        <p:spPr>
          <a:xfrm>
            <a:off x="551089" y="5209805"/>
            <a:ext cx="6970713" cy="830997"/>
          </a:xfrm>
          <a:prstGeom prst="rect">
            <a:avLst/>
          </a:prstGeom>
          <a:solidFill>
            <a:schemeClr val="accent6">
              <a:lumMod val="40000"/>
              <a:lumOff val="60000"/>
            </a:schemeClr>
          </a:solidFill>
          <a:ln>
            <a:solidFill>
              <a:schemeClr val="tx1">
                <a:lumMod val="65000"/>
                <a:lumOff val="35000"/>
              </a:schemeClr>
            </a:solidFill>
          </a:ln>
        </p:spPr>
        <p:txBody>
          <a:bodyPr wrap="square" rtlCol="0">
            <a:spAutoFit/>
          </a:bodyPr>
          <a:lstStyle/>
          <a:p>
            <a:pPr algn="ctr"/>
            <a:r>
              <a:rPr lang="en-US" sz="2800" b="1" dirty="0">
                <a:solidFill>
                  <a:schemeClr val="accent6">
                    <a:lumMod val="50000"/>
                  </a:schemeClr>
                </a:solidFill>
                <a:latin typeface="Baskerville" panose="02020502070401020303" pitchFamily="18" charset="0"/>
                <a:ea typeface="Baskerville" panose="02020502070401020303" pitchFamily="18" charset="0"/>
              </a:rPr>
              <a:t>80%</a:t>
            </a:r>
            <a:r>
              <a:rPr lang="en-US" sz="2800" dirty="0">
                <a:latin typeface="Baskerville" panose="02020502070401020303" pitchFamily="18" charset="0"/>
                <a:ea typeface="Baskerville" panose="02020502070401020303" pitchFamily="18" charset="0"/>
              </a:rPr>
              <a:t> </a:t>
            </a:r>
            <a:r>
              <a:rPr lang="en-US" sz="2800" b="1" dirty="0">
                <a:solidFill>
                  <a:schemeClr val="accent6">
                    <a:lumMod val="50000"/>
                  </a:schemeClr>
                </a:solidFill>
                <a:latin typeface="Baskerville" panose="02020502070401020303" pitchFamily="18" charset="0"/>
                <a:ea typeface="Baskerville" panose="02020502070401020303" pitchFamily="18" charset="0"/>
              </a:rPr>
              <a:t>reduction in energy use </a:t>
            </a:r>
            <a:r>
              <a:rPr lang="en-US" sz="2000" dirty="0">
                <a:latin typeface="Baskerville" panose="02020502070401020303" pitchFamily="18" charset="0"/>
                <a:ea typeface="Baskerville" panose="02020502070401020303" pitchFamily="18" charset="0"/>
              </a:rPr>
              <a:t>relative to similar houses built to the current building code</a:t>
            </a:r>
            <a:endParaRPr lang="en-US" sz="2800" dirty="0">
              <a:latin typeface="Baskerville" panose="02020502070401020303" pitchFamily="18" charset="0"/>
              <a:ea typeface="Baskerville" panose="02020502070401020303" pitchFamily="18" charset="0"/>
            </a:endParaRPr>
          </a:p>
        </p:txBody>
      </p:sp>
      <p:sp>
        <p:nvSpPr>
          <p:cNvPr id="7" name="TextBox 6">
            <a:extLst>
              <a:ext uri="{FF2B5EF4-FFF2-40B4-BE49-F238E27FC236}">
                <a16:creationId xmlns:a16="http://schemas.microsoft.com/office/drawing/2014/main" id="{AC753F20-A88E-F655-52D2-594E0153AC53}"/>
              </a:ext>
            </a:extLst>
          </p:cNvPr>
          <p:cNvSpPr txBox="1"/>
          <p:nvPr/>
        </p:nvSpPr>
        <p:spPr>
          <a:xfrm>
            <a:off x="7932738" y="6293143"/>
            <a:ext cx="3602037" cy="276999"/>
          </a:xfrm>
          <a:prstGeom prst="rect">
            <a:avLst/>
          </a:prstGeom>
          <a:noFill/>
        </p:spPr>
        <p:txBody>
          <a:bodyPr wrap="square" rtlCol="0">
            <a:spAutoFit/>
          </a:bodyPr>
          <a:lstStyle/>
          <a:p>
            <a:r>
              <a:rPr lang="en-US" sz="1200" dirty="0">
                <a:latin typeface="Baskerville" panose="02020502070401020303" pitchFamily="18" charset="0"/>
                <a:ea typeface="Baskerville" panose="02020502070401020303" pitchFamily="18" charset="0"/>
              </a:rPr>
              <a:t>Inman Square</a:t>
            </a:r>
          </a:p>
        </p:txBody>
      </p:sp>
    </p:spTree>
    <p:extLst>
      <p:ext uri="{BB962C8B-B14F-4D97-AF65-F5344CB8AC3E}">
        <p14:creationId xmlns:p14="http://schemas.microsoft.com/office/powerpoint/2010/main" val="2559349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44928" y="241300"/>
            <a:ext cx="11223171" cy="763588"/>
          </a:xfrm>
          <a:prstGeom prst="rect">
            <a:avLst/>
          </a:prstGeom>
        </p:spPr>
        <p:txBody>
          <a:bodyPr spcFirstLastPara="1" vert="horz" wrap="square" lIns="121900" tIns="121900" rIns="121900" bIns="121900" rtlCol="0" anchor="t" anchorCtr="0">
            <a:noAutofit/>
          </a:bodyPr>
          <a:lstStyle/>
          <a:p>
            <a:r>
              <a:rPr lang="en-US" altLang="zh-CN" sz="4267" dirty="0">
                <a:solidFill>
                  <a:srgbClr val="1B4453"/>
                </a:solidFill>
                <a:latin typeface="Baskerville" panose="02020502070401020303"/>
              </a:rPr>
              <a:t>Passive House:</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152 – 158 Broadway</a:t>
            </a:r>
            <a:endParaRPr sz="4800" dirty="0">
              <a:solidFill>
                <a:srgbClr val="1B4453"/>
              </a:solidFill>
              <a:latin typeface="Baskerville" panose="02020502070401020303"/>
            </a:endParaRPr>
          </a:p>
        </p:txBody>
      </p:sp>
      <p:sp>
        <p:nvSpPr>
          <p:cNvPr id="5" name="TextBox 4">
            <a:extLst>
              <a:ext uri="{FF2B5EF4-FFF2-40B4-BE49-F238E27FC236}">
                <a16:creationId xmlns:a16="http://schemas.microsoft.com/office/drawing/2014/main" id="{A4A1799B-A72D-058D-EB77-9D783BD400FC}"/>
              </a:ext>
            </a:extLst>
          </p:cNvPr>
          <p:cNvSpPr txBox="1"/>
          <p:nvPr/>
        </p:nvSpPr>
        <p:spPr>
          <a:xfrm>
            <a:off x="723900" y="1485900"/>
            <a:ext cx="6682740" cy="3357266"/>
          </a:xfrm>
          <a:prstGeom prst="rect">
            <a:avLst/>
          </a:prstGeom>
          <a:noFill/>
        </p:spPr>
        <p:txBody>
          <a:bodyPr wrap="square" rtlCol="0">
            <a:spAutoFit/>
          </a:bodyPr>
          <a:lstStyle/>
          <a:p>
            <a:pPr>
              <a:lnSpc>
                <a:spcPct val="150000"/>
              </a:lnSpc>
            </a:pPr>
            <a:r>
              <a:rPr lang="en-US" sz="2400" b="1" u="sng" dirty="0">
                <a:latin typeface="Baskerville" panose="02020502070401020303" pitchFamily="18" charset="0"/>
                <a:ea typeface="Baskerville" panose="02020502070401020303" pitchFamily="18" charset="0"/>
              </a:rPr>
              <a:t>Features:</a:t>
            </a:r>
          </a:p>
          <a:p>
            <a:pPr marL="285750" indent="-285750">
              <a:lnSpc>
                <a:spcPct val="150000"/>
              </a:lnSpc>
              <a:buFont typeface="Arial" panose="020B0604020202020204" pitchFamily="34" charset="0"/>
              <a:buChar char="•"/>
            </a:pPr>
            <a:r>
              <a:rPr lang="en-US" sz="2400" dirty="0">
                <a:latin typeface="Baskerville" panose="02020502070401020303" pitchFamily="18" charset="0"/>
                <a:ea typeface="Baskerville" panose="02020502070401020303" pitchFamily="18" charset="0"/>
              </a:rPr>
              <a:t>Five-story, mixed use commercial / residential building</a:t>
            </a:r>
          </a:p>
          <a:p>
            <a:pPr marL="285750" indent="-285750">
              <a:lnSpc>
                <a:spcPct val="150000"/>
              </a:lnSpc>
              <a:buFont typeface="Arial" panose="020B0604020202020204" pitchFamily="34" charset="0"/>
              <a:buChar char="•"/>
            </a:pPr>
            <a:r>
              <a:rPr lang="en-US" sz="2400" dirty="0">
                <a:latin typeface="Baskerville" panose="02020502070401020303" pitchFamily="18" charset="0"/>
                <a:ea typeface="Baskerville" panose="02020502070401020303" pitchFamily="18" charset="0"/>
              </a:rPr>
              <a:t>Façade provides shading to reduce cooling loads</a:t>
            </a:r>
          </a:p>
          <a:p>
            <a:pPr marL="285750" indent="-285750">
              <a:lnSpc>
                <a:spcPct val="150000"/>
              </a:lnSpc>
              <a:buFont typeface="Arial" panose="020B0604020202020204" pitchFamily="34" charset="0"/>
              <a:buChar char="•"/>
            </a:pPr>
            <a:r>
              <a:rPr lang="en-US" sz="2400" dirty="0">
                <a:latin typeface="Baskerville" panose="02020502070401020303" pitchFamily="18" charset="0"/>
                <a:ea typeface="Baskerville" panose="02020502070401020303" pitchFamily="18" charset="0"/>
              </a:rPr>
              <a:t>Low embodied carbon of construction materials</a:t>
            </a:r>
          </a:p>
          <a:p>
            <a:pPr marL="285750" indent="-285750">
              <a:lnSpc>
                <a:spcPct val="150000"/>
              </a:lnSpc>
              <a:buFont typeface="Arial" panose="020B0604020202020204" pitchFamily="34" charset="0"/>
              <a:buChar char="•"/>
            </a:pPr>
            <a:r>
              <a:rPr lang="en-US" sz="2400" dirty="0">
                <a:latin typeface="Baskerville" panose="02020502070401020303" pitchFamily="18" charset="0"/>
                <a:ea typeface="Baskerville" panose="02020502070401020303" pitchFamily="18" charset="0"/>
              </a:rPr>
              <a:t>Highly efficient, 100% electric</a:t>
            </a:r>
          </a:p>
        </p:txBody>
      </p:sp>
      <p:pic>
        <p:nvPicPr>
          <p:cNvPr id="4098" name="Picture 2" descr="152-158 Broadway Passive House">
            <a:extLst>
              <a:ext uri="{FF2B5EF4-FFF2-40B4-BE49-F238E27FC236}">
                <a16:creationId xmlns:a16="http://schemas.microsoft.com/office/drawing/2014/main" id="{BB8D1E58-BA94-DA4F-4A69-632C2F0C91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7723" y="1290494"/>
            <a:ext cx="3134677" cy="187403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B126CE9E-D660-7EDB-7D70-61B186B0CD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494" t="32296" r="25289" b="25186"/>
          <a:stretch/>
        </p:blipFill>
        <p:spPr bwMode="auto">
          <a:xfrm>
            <a:off x="8451878" y="4597789"/>
            <a:ext cx="1423091" cy="110985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0BD3D98F-0886-391F-D0F0-91FD1A32AC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7723" y="3379648"/>
            <a:ext cx="3134677" cy="1005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51EB87C1-89E4-75A2-FCD3-4A560400ED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4969" y="4597789"/>
            <a:ext cx="1707431" cy="11098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59791DA-1AEB-6325-BC65-E99AAD00F6AD}"/>
              </a:ext>
            </a:extLst>
          </p:cNvPr>
          <p:cNvSpPr txBox="1"/>
          <p:nvPr/>
        </p:nvSpPr>
        <p:spPr>
          <a:xfrm>
            <a:off x="8447723" y="5710018"/>
            <a:ext cx="3602037" cy="276999"/>
          </a:xfrm>
          <a:prstGeom prst="rect">
            <a:avLst/>
          </a:prstGeom>
          <a:noFill/>
        </p:spPr>
        <p:txBody>
          <a:bodyPr wrap="square" rtlCol="0">
            <a:spAutoFit/>
          </a:bodyPr>
          <a:lstStyle/>
          <a:p>
            <a:r>
              <a:rPr lang="en-US" sz="1200" dirty="0">
                <a:latin typeface="Baskerville" panose="02020502070401020303" pitchFamily="18" charset="0"/>
                <a:ea typeface="Baskerville" panose="02020502070401020303" pitchFamily="18" charset="0"/>
              </a:rPr>
              <a:t>Somerville, MA</a:t>
            </a:r>
          </a:p>
        </p:txBody>
      </p:sp>
      <p:pic>
        <p:nvPicPr>
          <p:cNvPr id="4106" name="Picture 10">
            <a:extLst>
              <a:ext uri="{FF2B5EF4-FFF2-40B4-BE49-F238E27FC236}">
                <a16:creationId xmlns:a16="http://schemas.microsoft.com/office/drawing/2014/main" id="{23568B0C-AA37-F530-0D8E-66BBD11B1C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12351" y="5550084"/>
            <a:ext cx="2142770" cy="11598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16200000">
            <a:off x="9061401" y="2933700"/>
            <a:ext cx="5687776" cy="461665"/>
          </a:xfrm>
          <a:prstGeom prst="rect">
            <a:avLst/>
          </a:prstGeom>
          <a:noFill/>
        </p:spPr>
        <p:txBody>
          <a:bodyPr wrap="none" rtlCol="0">
            <a:spAutoFit/>
          </a:bodyPr>
          <a:lstStyle/>
          <a:p>
            <a:r>
              <a:rPr lang="en-US" sz="1200" dirty="0">
                <a:latin typeface="Baskerville Old Face" panose="02020602080505020303" pitchFamily="18" charset="0"/>
              </a:rPr>
              <a:t>© Utile Design. All rights reserved. This content is excluded from our Creative Commons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license</a:t>
            </a:r>
            <a:r>
              <a:rPr lang="en-US" sz="1200" dirty="0">
                <a:latin typeface="Baskerville Old Face" panose="02020602080505020303" pitchFamily="18" charset="0"/>
              </a:rPr>
              <a:t>. For more information, see </a:t>
            </a:r>
            <a:r>
              <a:rPr lang="en-US" sz="1200" dirty="0">
                <a:latin typeface="Baskerville Old Face" panose="02020602080505020303" pitchFamily="18" charset="0"/>
                <a:hlinkClick r:id="rId8"/>
              </a:rPr>
              <a:t>https://ocw.mit.edu/help/faq-fair-use</a:t>
            </a:r>
            <a:r>
              <a:rPr lang="en-US" sz="1200" dirty="0" smtClean="0">
                <a:latin typeface="Baskerville Old Face" panose="02020602080505020303" pitchFamily="18" charset="0"/>
                <a:hlinkClick r:id="rId8"/>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
        <p:nvSpPr>
          <p:cNvPr id="6" name="TextBox 5"/>
          <p:cNvSpPr txBox="1"/>
          <p:nvPr/>
        </p:nvSpPr>
        <p:spPr>
          <a:xfrm>
            <a:off x="7543222" y="6646464"/>
            <a:ext cx="5411037" cy="276999"/>
          </a:xfrm>
          <a:prstGeom prst="rect">
            <a:avLst/>
          </a:prstGeom>
          <a:noFill/>
        </p:spPr>
        <p:txBody>
          <a:bodyPr wrap="square" rtlCol="0">
            <a:spAutoFit/>
          </a:bodyPr>
          <a:lstStyle/>
          <a:p>
            <a:r>
              <a:rPr lang="en-US" sz="1200" dirty="0">
                <a:latin typeface="Baskerville Old Face" panose="02020602080505020303" pitchFamily="18" charset="0"/>
              </a:rPr>
              <a:t>Logos of programs overseen by the U.S. </a:t>
            </a:r>
            <a:r>
              <a:rPr lang="en-US" sz="1200" dirty="0" smtClean="0">
                <a:latin typeface="Baskerville Old Face" panose="02020602080505020303" pitchFamily="18" charset="0"/>
              </a:rPr>
              <a:t>government: </a:t>
            </a:r>
            <a:r>
              <a:rPr lang="en-US" sz="1200" dirty="0" smtClean="0">
                <a:latin typeface="Baskerville Old Face" panose="02020602080505020303" pitchFamily="18" charset="0"/>
              </a:rPr>
              <a:t>in the public domain.</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2296648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44928" y="241300"/>
            <a:ext cx="11223171" cy="763588"/>
          </a:xfrm>
          <a:prstGeom prst="rect">
            <a:avLst/>
          </a:prstGeom>
        </p:spPr>
        <p:txBody>
          <a:bodyPr spcFirstLastPara="1" vert="horz" wrap="square" lIns="121900" tIns="121900" rIns="121900" bIns="121900" rtlCol="0" anchor="t" anchorCtr="0">
            <a:noAutofit/>
          </a:bodyPr>
          <a:lstStyle/>
          <a:p>
            <a:r>
              <a:rPr lang="en-US" altLang="zh-CN" sz="4267" dirty="0">
                <a:solidFill>
                  <a:srgbClr val="1B4453"/>
                </a:solidFill>
                <a:latin typeface="Baskerville" panose="02020502070401020303"/>
              </a:rPr>
              <a:t>Passive House:</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71 Bow St</a:t>
            </a:r>
            <a:endParaRPr sz="4800" dirty="0">
              <a:solidFill>
                <a:srgbClr val="1B4453"/>
              </a:solidFill>
              <a:latin typeface="Baskerville" panose="02020502070401020303"/>
            </a:endParaRPr>
          </a:p>
        </p:txBody>
      </p:sp>
      <p:sp>
        <p:nvSpPr>
          <p:cNvPr id="2" name="TextBox 1">
            <a:extLst>
              <a:ext uri="{FF2B5EF4-FFF2-40B4-BE49-F238E27FC236}">
                <a16:creationId xmlns:a16="http://schemas.microsoft.com/office/drawing/2014/main" id="{1FD9E381-6814-C90A-3865-D2552C712CEC}"/>
              </a:ext>
            </a:extLst>
          </p:cNvPr>
          <p:cNvSpPr txBox="1"/>
          <p:nvPr/>
        </p:nvSpPr>
        <p:spPr>
          <a:xfrm>
            <a:off x="5631367" y="6488668"/>
            <a:ext cx="6144321" cy="461665"/>
          </a:xfrm>
          <a:prstGeom prst="rect">
            <a:avLst/>
          </a:prstGeom>
          <a:noFill/>
        </p:spPr>
        <p:txBody>
          <a:bodyPr wrap="square" rtlCol="0">
            <a:spAutoFit/>
          </a:bodyPr>
          <a:lstStyle/>
          <a:p>
            <a:r>
              <a:rPr lang="en-US" sz="1200" dirty="0" smtClean="0">
                <a:latin typeface="Baskerville Old Face" panose="02020602080505020303" pitchFamily="18" charset="0"/>
                <a:ea typeface="Baskerville" panose="02020502070401020303" pitchFamily="18" charset="0"/>
                <a:hlinkClick r:id="rId3"/>
              </a:rPr>
              <a:t>Source</a:t>
            </a:r>
            <a:r>
              <a:rPr lang="en-US" sz="1200" dirty="0" smtClean="0">
                <a:latin typeface="Baskerville Old Face" panose="02020602080505020303" pitchFamily="18" charset="0"/>
                <a:ea typeface="Baskerville" panose="02020502070401020303" pitchFamily="18" charset="0"/>
              </a:rPr>
              <a:t> </a:t>
            </a:r>
            <a:r>
              <a:rPr lang="en-US" sz="1200" dirty="0">
                <a:latin typeface="Baskerville Old Face" panose="02020602080505020303" pitchFamily="18" charset="0"/>
              </a:rPr>
              <a:t>© ZRE Development. All rights reserved. This content is excluded from our Creative Commons license. For more information, see </a:t>
            </a:r>
            <a:r>
              <a:rPr lang="en-US" sz="1200" dirty="0">
                <a:latin typeface="Baskerville Old Face" panose="02020602080505020303" pitchFamily="18" charset="0"/>
                <a:hlinkClick r:id="rId4"/>
              </a:rPr>
              <a:t>https://ocw.mit.edu/help/faq-fair-use</a:t>
            </a:r>
            <a:r>
              <a:rPr lang="en-US" sz="1200" dirty="0" smtClean="0">
                <a:latin typeface="Baskerville Old Face" panose="02020602080505020303" pitchFamily="18" charset="0"/>
                <a:hlinkClick r:id="rId4"/>
              </a:rPr>
              <a:t>/</a:t>
            </a:r>
            <a:r>
              <a:rPr lang="en-US" sz="1200" dirty="0" smtClean="0">
                <a:latin typeface="Baskerville Old Face" panose="02020602080505020303" pitchFamily="18" charset="0"/>
              </a:rPr>
              <a:t>.</a:t>
            </a:r>
            <a:endParaRPr lang="en-US" sz="1200" dirty="0">
              <a:latin typeface="Baskerville Old Face" panose="02020602080505020303" pitchFamily="18" charset="0"/>
              <a:ea typeface="Baskerville" panose="02020502070401020303" pitchFamily="18" charset="0"/>
            </a:endParaRPr>
          </a:p>
        </p:txBody>
      </p:sp>
      <p:sp>
        <p:nvSpPr>
          <p:cNvPr id="5" name="TextBox 4">
            <a:extLst>
              <a:ext uri="{FF2B5EF4-FFF2-40B4-BE49-F238E27FC236}">
                <a16:creationId xmlns:a16="http://schemas.microsoft.com/office/drawing/2014/main" id="{A4A1799B-A72D-058D-EB77-9D783BD400FC}"/>
              </a:ext>
            </a:extLst>
          </p:cNvPr>
          <p:cNvSpPr txBox="1"/>
          <p:nvPr/>
        </p:nvSpPr>
        <p:spPr>
          <a:xfrm>
            <a:off x="723900" y="1485900"/>
            <a:ext cx="6682740" cy="3357266"/>
          </a:xfrm>
          <a:prstGeom prst="rect">
            <a:avLst/>
          </a:prstGeom>
          <a:noFill/>
        </p:spPr>
        <p:txBody>
          <a:bodyPr wrap="square" rtlCol="0">
            <a:spAutoFit/>
          </a:bodyPr>
          <a:lstStyle/>
          <a:p>
            <a:pPr>
              <a:lnSpc>
                <a:spcPct val="150000"/>
              </a:lnSpc>
            </a:pPr>
            <a:r>
              <a:rPr lang="en-US" sz="2400" b="1" u="sng" dirty="0">
                <a:latin typeface="Baskerville" panose="02020502070401020303" pitchFamily="18" charset="0"/>
                <a:ea typeface="Baskerville" panose="02020502070401020303" pitchFamily="18" charset="0"/>
              </a:rPr>
              <a:t>Features:</a:t>
            </a:r>
          </a:p>
          <a:p>
            <a:pPr marL="285750" indent="-285750">
              <a:lnSpc>
                <a:spcPct val="150000"/>
              </a:lnSpc>
              <a:buFont typeface="Arial" panose="020B0604020202020204" pitchFamily="34" charset="0"/>
              <a:buChar char="•"/>
            </a:pPr>
            <a:r>
              <a:rPr lang="en-US" sz="2400" dirty="0">
                <a:latin typeface="Baskerville" panose="02020502070401020303" pitchFamily="18" charset="0"/>
                <a:ea typeface="Baskerville" panose="02020502070401020303" pitchFamily="18" charset="0"/>
              </a:rPr>
              <a:t>Airtight insulation</a:t>
            </a:r>
          </a:p>
          <a:p>
            <a:pPr marL="285750" indent="-285750">
              <a:lnSpc>
                <a:spcPct val="150000"/>
              </a:lnSpc>
              <a:buFont typeface="Arial" panose="020B0604020202020204" pitchFamily="34" charset="0"/>
              <a:buChar char="•"/>
            </a:pPr>
            <a:r>
              <a:rPr lang="en-US" sz="2400" dirty="0">
                <a:latin typeface="Baskerville" panose="02020502070401020303" pitchFamily="18" charset="0"/>
                <a:ea typeface="Baskerville" panose="02020502070401020303" pitchFamily="18" charset="0"/>
              </a:rPr>
              <a:t>High performance windows</a:t>
            </a:r>
          </a:p>
          <a:p>
            <a:pPr marL="285750" indent="-285750">
              <a:lnSpc>
                <a:spcPct val="150000"/>
              </a:lnSpc>
              <a:buFont typeface="Arial" panose="020B0604020202020204" pitchFamily="34" charset="0"/>
              <a:buChar char="•"/>
            </a:pPr>
            <a:r>
              <a:rPr lang="en-US" sz="2400" dirty="0">
                <a:latin typeface="Baskerville" panose="02020502070401020303" pitchFamily="18" charset="0"/>
                <a:ea typeface="Baskerville" panose="02020502070401020303" pitchFamily="18" charset="0"/>
              </a:rPr>
              <a:t>Heat recovery ventilation</a:t>
            </a:r>
          </a:p>
          <a:p>
            <a:pPr marL="285750" indent="-285750">
              <a:lnSpc>
                <a:spcPct val="150000"/>
              </a:lnSpc>
              <a:buFont typeface="Arial" panose="020B0604020202020204" pitchFamily="34" charset="0"/>
              <a:buChar char="•"/>
            </a:pPr>
            <a:r>
              <a:rPr lang="en-US" sz="2400" dirty="0">
                <a:latin typeface="Baskerville" panose="02020502070401020303" pitchFamily="18" charset="0"/>
                <a:ea typeface="Baskerville" panose="02020502070401020303" pitchFamily="18" charset="0"/>
              </a:rPr>
              <a:t>Highly efficient heating</a:t>
            </a:r>
          </a:p>
          <a:p>
            <a:pPr marL="285750" indent="-285750">
              <a:lnSpc>
                <a:spcPct val="150000"/>
              </a:lnSpc>
              <a:buFont typeface="Arial" panose="020B0604020202020204" pitchFamily="34" charset="0"/>
              <a:buChar char="•"/>
            </a:pPr>
            <a:r>
              <a:rPr lang="en-US" sz="2400" dirty="0">
                <a:latin typeface="Baskerville" panose="02020502070401020303" pitchFamily="18" charset="0"/>
                <a:ea typeface="Baskerville" panose="02020502070401020303" pitchFamily="18" charset="0"/>
              </a:rPr>
              <a:t>Solar ready</a:t>
            </a:r>
          </a:p>
        </p:txBody>
      </p:sp>
      <p:sp>
        <p:nvSpPr>
          <p:cNvPr id="3" name="TextBox 2">
            <a:extLst>
              <a:ext uri="{FF2B5EF4-FFF2-40B4-BE49-F238E27FC236}">
                <a16:creationId xmlns:a16="http://schemas.microsoft.com/office/drawing/2014/main" id="{E59791DA-1AEB-6325-BC65-E99AAD00F6AD}"/>
              </a:ext>
            </a:extLst>
          </p:cNvPr>
          <p:cNvSpPr txBox="1"/>
          <p:nvPr/>
        </p:nvSpPr>
        <p:spPr>
          <a:xfrm>
            <a:off x="10321636" y="4671422"/>
            <a:ext cx="3602037" cy="276999"/>
          </a:xfrm>
          <a:prstGeom prst="rect">
            <a:avLst/>
          </a:prstGeom>
          <a:noFill/>
        </p:spPr>
        <p:txBody>
          <a:bodyPr wrap="square" rtlCol="0">
            <a:spAutoFit/>
          </a:bodyPr>
          <a:lstStyle/>
          <a:p>
            <a:r>
              <a:rPr lang="en-US" sz="1200" dirty="0">
                <a:latin typeface="Baskerville" panose="02020502070401020303" pitchFamily="18" charset="0"/>
                <a:ea typeface="Baskerville" panose="02020502070401020303" pitchFamily="18" charset="0"/>
              </a:rPr>
              <a:t>Union Square</a:t>
            </a:r>
          </a:p>
        </p:txBody>
      </p:sp>
      <p:sp>
        <p:nvSpPr>
          <p:cNvPr id="7" name="TextBox 6">
            <a:extLst>
              <a:ext uri="{FF2B5EF4-FFF2-40B4-BE49-F238E27FC236}">
                <a16:creationId xmlns:a16="http://schemas.microsoft.com/office/drawing/2014/main" id="{528A31A3-050C-5188-3CAC-88C0092A847D}"/>
              </a:ext>
            </a:extLst>
          </p:cNvPr>
          <p:cNvSpPr txBox="1"/>
          <p:nvPr/>
        </p:nvSpPr>
        <p:spPr>
          <a:xfrm>
            <a:off x="2610643" y="5340092"/>
            <a:ext cx="6970713" cy="830997"/>
          </a:xfrm>
          <a:prstGeom prst="rect">
            <a:avLst/>
          </a:prstGeom>
          <a:solidFill>
            <a:schemeClr val="accent6">
              <a:lumMod val="40000"/>
              <a:lumOff val="60000"/>
            </a:schemeClr>
          </a:solidFill>
          <a:ln>
            <a:solidFill>
              <a:schemeClr val="tx1">
                <a:lumMod val="65000"/>
                <a:lumOff val="35000"/>
              </a:schemeClr>
            </a:solidFill>
          </a:ln>
        </p:spPr>
        <p:txBody>
          <a:bodyPr wrap="square" rtlCol="0">
            <a:spAutoFit/>
          </a:bodyPr>
          <a:lstStyle/>
          <a:p>
            <a:pPr algn="ctr"/>
            <a:r>
              <a:rPr lang="en-US" sz="2800" b="1" dirty="0">
                <a:solidFill>
                  <a:schemeClr val="accent6">
                    <a:lumMod val="50000"/>
                  </a:schemeClr>
                </a:solidFill>
                <a:latin typeface="Baskerville" panose="02020502070401020303" pitchFamily="18" charset="0"/>
                <a:ea typeface="Baskerville" panose="02020502070401020303" pitchFamily="18" charset="0"/>
              </a:rPr>
              <a:t>80%</a:t>
            </a:r>
            <a:r>
              <a:rPr lang="en-US" sz="2800" dirty="0">
                <a:latin typeface="Baskerville" panose="02020502070401020303" pitchFamily="18" charset="0"/>
                <a:ea typeface="Baskerville" panose="02020502070401020303" pitchFamily="18" charset="0"/>
              </a:rPr>
              <a:t> </a:t>
            </a:r>
            <a:r>
              <a:rPr lang="en-US" sz="2800" b="1" dirty="0">
                <a:solidFill>
                  <a:schemeClr val="accent6">
                    <a:lumMod val="50000"/>
                  </a:schemeClr>
                </a:solidFill>
                <a:latin typeface="Baskerville" panose="02020502070401020303" pitchFamily="18" charset="0"/>
                <a:ea typeface="Baskerville" panose="02020502070401020303" pitchFamily="18" charset="0"/>
              </a:rPr>
              <a:t>reduction in energy use </a:t>
            </a:r>
            <a:r>
              <a:rPr lang="en-US" sz="2000" dirty="0">
                <a:latin typeface="Baskerville" panose="02020502070401020303" pitchFamily="18" charset="0"/>
                <a:ea typeface="Baskerville" panose="02020502070401020303" pitchFamily="18" charset="0"/>
              </a:rPr>
              <a:t>relative to similar houses built to the current building code</a:t>
            </a:r>
            <a:endParaRPr lang="en-US" sz="2800" dirty="0">
              <a:latin typeface="Baskerville" panose="02020502070401020303" pitchFamily="18" charset="0"/>
              <a:ea typeface="Baskerville" panose="02020502070401020303" pitchFamily="18" charset="0"/>
            </a:endParaRPr>
          </a:p>
        </p:txBody>
      </p:sp>
      <p:pic>
        <p:nvPicPr>
          <p:cNvPr id="2050" name="Picture 2">
            <a:extLst>
              <a:ext uri="{FF2B5EF4-FFF2-40B4-BE49-F238E27FC236}">
                <a16:creationId xmlns:a16="http://schemas.microsoft.com/office/drawing/2014/main" id="{5C5F1412-7CE8-B756-9D84-D157585F34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025" r="34740" b="57501"/>
          <a:stretch/>
        </p:blipFill>
        <p:spPr bwMode="auto">
          <a:xfrm>
            <a:off x="6781338" y="1413104"/>
            <a:ext cx="4475480" cy="22270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4C184819-3B18-86D8-0CDA-895AF7E3E5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5037" t="10025" b="73520"/>
          <a:stretch/>
        </p:blipFill>
        <p:spPr bwMode="auto">
          <a:xfrm>
            <a:off x="9030129" y="3654810"/>
            <a:ext cx="2236704" cy="10526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D96DD2A0-EB66-CDE3-CC0F-C007B53C53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5037" t="26045" b="57500"/>
          <a:stretch/>
        </p:blipFill>
        <p:spPr bwMode="auto">
          <a:xfrm>
            <a:off x="6781338" y="3643659"/>
            <a:ext cx="2236704" cy="1052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421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44928" y="241300"/>
            <a:ext cx="11223171" cy="763588"/>
          </a:xfrm>
          <a:prstGeom prst="rect">
            <a:avLst/>
          </a:prstGeom>
        </p:spPr>
        <p:txBody>
          <a:bodyPr spcFirstLastPara="1" vert="horz" wrap="square" lIns="121900" tIns="121900" rIns="121900" bIns="121900" rtlCol="0" anchor="t" anchorCtr="0">
            <a:noAutofit/>
          </a:bodyPr>
          <a:lstStyle/>
          <a:p>
            <a:r>
              <a:rPr lang="en-US" altLang="zh-CN" sz="4267" dirty="0">
                <a:solidFill>
                  <a:srgbClr val="1B4453"/>
                </a:solidFill>
                <a:latin typeface="Baskerville" panose="02020502070401020303"/>
              </a:rPr>
              <a:t>Passive House:</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Northland Newton Development</a:t>
            </a:r>
            <a:endParaRPr sz="4800" dirty="0">
              <a:solidFill>
                <a:srgbClr val="1B4453"/>
              </a:solidFill>
              <a:latin typeface="Baskerville" panose="02020502070401020303"/>
            </a:endParaRPr>
          </a:p>
        </p:txBody>
      </p:sp>
      <p:sp>
        <p:nvSpPr>
          <p:cNvPr id="2" name="TextBox 1">
            <a:extLst>
              <a:ext uri="{FF2B5EF4-FFF2-40B4-BE49-F238E27FC236}">
                <a16:creationId xmlns:a16="http://schemas.microsoft.com/office/drawing/2014/main" id="{1FD9E381-6814-C90A-3865-D2552C712CEC}"/>
              </a:ext>
            </a:extLst>
          </p:cNvPr>
          <p:cNvSpPr txBox="1"/>
          <p:nvPr/>
        </p:nvSpPr>
        <p:spPr>
          <a:xfrm>
            <a:off x="6475868" y="6211669"/>
            <a:ext cx="5567450" cy="646331"/>
          </a:xfrm>
          <a:prstGeom prst="rect">
            <a:avLst/>
          </a:prstGeom>
          <a:noFill/>
        </p:spPr>
        <p:txBody>
          <a:bodyPr wrap="square" rtlCol="0">
            <a:spAutoFit/>
          </a:bodyPr>
          <a:lstStyle/>
          <a:p>
            <a:r>
              <a:rPr lang="en-US" sz="1200" dirty="0" smtClean="0">
                <a:latin typeface="Baskerville Old Face" panose="02020602080505020303" pitchFamily="18" charset="0"/>
                <a:ea typeface="Baskerville" panose="02020502070401020303" pitchFamily="18" charset="0"/>
              </a:rPr>
              <a:t>Left: </a:t>
            </a:r>
            <a:r>
              <a:rPr lang="en-US" sz="1200" dirty="0" smtClean="0">
                <a:latin typeface="Baskerville Old Face" panose="02020602080505020303" pitchFamily="18" charset="0"/>
              </a:rPr>
              <a:t>© Kent Gonzales;</a:t>
            </a:r>
            <a:r>
              <a:rPr lang="en-US" sz="1200" dirty="0" smtClean="0">
                <a:latin typeface="Baskerville Old Face" panose="02020602080505020303" pitchFamily="18" charset="0"/>
                <a:ea typeface="Baskerville" panose="02020502070401020303" pitchFamily="18" charset="0"/>
              </a:rPr>
              <a:t> </a:t>
            </a:r>
            <a:r>
              <a:rPr lang="en-US" sz="1200" dirty="0">
                <a:latin typeface="Baskerville Old Face" panose="02020602080505020303" pitchFamily="18" charset="0"/>
                <a:ea typeface="Baskerville" panose="02020502070401020303" pitchFamily="18" charset="0"/>
              </a:rPr>
              <a:t>a</a:t>
            </a:r>
            <a:r>
              <a:rPr lang="en-US" sz="1200" dirty="0" smtClean="0">
                <a:latin typeface="Baskerville Old Face" panose="02020602080505020303" pitchFamily="18" charset="0"/>
                <a:ea typeface="Baskerville" panose="02020502070401020303" pitchFamily="18" charset="0"/>
              </a:rPr>
              <a:t>bove: </a:t>
            </a:r>
            <a:r>
              <a:rPr lang="en-US" sz="1200" dirty="0">
                <a:latin typeface="Baskerville Old Face" panose="02020602080505020303" pitchFamily="18" charset="0"/>
              </a:rPr>
              <a:t>© Newton Northland Development. All rights reserved. This content is excluded from our Creative Commons license. For more information, see </a:t>
            </a:r>
            <a:r>
              <a:rPr lang="en-US" sz="1200" dirty="0">
                <a:latin typeface="Baskerville Old Face" panose="02020602080505020303" pitchFamily="18" charset="0"/>
                <a:hlinkClick r:id="rId3"/>
              </a:rPr>
              <a:t>https://ocw.mit.edu/help/faq-fair-use</a:t>
            </a:r>
            <a:r>
              <a:rPr lang="en-US" sz="1200" dirty="0" smtClean="0">
                <a:latin typeface="Baskerville Old Face" panose="02020602080505020303" pitchFamily="18" charset="0"/>
                <a:hlinkClick r:id="rId3"/>
              </a:rPr>
              <a:t>/</a:t>
            </a:r>
            <a:r>
              <a:rPr lang="en-US" sz="1200" dirty="0" smtClean="0">
                <a:latin typeface="Baskerville Old Face" panose="02020602080505020303" pitchFamily="18" charset="0"/>
              </a:rPr>
              <a:t>.</a:t>
            </a:r>
            <a:endParaRPr lang="en-US" sz="1200" dirty="0">
              <a:latin typeface="Baskerville Old Face" panose="02020602080505020303" pitchFamily="18" charset="0"/>
              <a:ea typeface="Baskerville" panose="02020502070401020303" pitchFamily="18" charset="0"/>
            </a:endParaRPr>
          </a:p>
        </p:txBody>
      </p:sp>
      <p:sp>
        <p:nvSpPr>
          <p:cNvPr id="5" name="TextBox 4">
            <a:extLst>
              <a:ext uri="{FF2B5EF4-FFF2-40B4-BE49-F238E27FC236}">
                <a16:creationId xmlns:a16="http://schemas.microsoft.com/office/drawing/2014/main" id="{A4A1799B-A72D-058D-EB77-9D783BD400FC}"/>
              </a:ext>
            </a:extLst>
          </p:cNvPr>
          <p:cNvSpPr txBox="1"/>
          <p:nvPr/>
        </p:nvSpPr>
        <p:spPr>
          <a:xfrm>
            <a:off x="723900" y="1485900"/>
            <a:ext cx="5725841" cy="3911264"/>
          </a:xfrm>
          <a:prstGeom prst="rect">
            <a:avLst/>
          </a:prstGeom>
          <a:noFill/>
        </p:spPr>
        <p:txBody>
          <a:bodyPr wrap="square" rtlCol="0">
            <a:spAutoFit/>
          </a:bodyPr>
          <a:lstStyle/>
          <a:p>
            <a:pPr>
              <a:lnSpc>
                <a:spcPct val="150000"/>
              </a:lnSpc>
            </a:pPr>
            <a:r>
              <a:rPr lang="en-US" sz="2400" b="1" u="sng" dirty="0">
                <a:latin typeface="Baskerville" panose="02020502070401020303" pitchFamily="18" charset="0"/>
                <a:ea typeface="Baskerville" panose="02020502070401020303" pitchFamily="18" charset="0"/>
              </a:rPr>
              <a:t>Features:</a:t>
            </a:r>
          </a:p>
          <a:p>
            <a:pPr marL="285750" indent="-285750">
              <a:lnSpc>
                <a:spcPct val="150000"/>
              </a:lnSpc>
              <a:buFont typeface="Arial" panose="020B0604020202020204" pitchFamily="34" charset="0"/>
              <a:buChar char="•"/>
            </a:pPr>
            <a:r>
              <a:rPr lang="en-US" sz="2400" dirty="0">
                <a:latin typeface="Baskerville" panose="02020502070401020303" pitchFamily="18" charset="0"/>
                <a:ea typeface="Baskerville" panose="02020502070401020303" pitchFamily="18" charset="0"/>
              </a:rPr>
              <a:t>Largest passive house residential community in the US</a:t>
            </a:r>
          </a:p>
          <a:p>
            <a:pPr marL="285750" indent="-285750">
              <a:lnSpc>
                <a:spcPct val="150000"/>
              </a:lnSpc>
              <a:buFont typeface="Arial" panose="020B0604020202020204" pitchFamily="34" charset="0"/>
              <a:buChar char="•"/>
            </a:pPr>
            <a:r>
              <a:rPr lang="en-US" sz="2400" dirty="0">
                <a:latin typeface="Baskerville" panose="02020502070401020303" pitchFamily="18" charset="0"/>
                <a:ea typeface="Baskerville" panose="02020502070401020303" pitchFamily="18" charset="0"/>
              </a:rPr>
              <a:t>LEED Gold building standards</a:t>
            </a:r>
          </a:p>
          <a:p>
            <a:pPr marL="285750" indent="-285750">
              <a:lnSpc>
                <a:spcPct val="150000"/>
              </a:lnSpc>
              <a:buFont typeface="Arial" panose="020B0604020202020204" pitchFamily="34" charset="0"/>
              <a:buChar char="•"/>
            </a:pPr>
            <a:r>
              <a:rPr lang="en-US" sz="2400" dirty="0">
                <a:latin typeface="Baskerville" panose="02020502070401020303" pitchFamily="18" charset="0"/>
                <a:ea typeface="Baskerville" panose="02020502070401020303" pitchFamily="18" charset="0"/>
              </a:rPr>
              <a:t>Efficient use of daylighting</a:t>
            </a:r>
          </a:p>
          <a:p>
            <a:pPr marL="285750" indent="-285750">
              <a:lnSpc>
                <a:spcPct val="150000"/>
              </a:lnSpc>
              <a:buFont typeface="Arial" panose="020B0604020202020204" pitchFamily="34" charset="0"/>
              <a:buChar char="•"/>
            </a:pPr>
            <a:r>
              <a:rPr lang="en-US" sz="2400" dirty="0">
                <a:latin typeface="Baskerville" panose="02020502070401020303" pitchFamily="18" charset="0"/>
                <a:ea typeface="Baskerville" panose="02020502070401020303" pitchFamily="18" charset="0"/>
              </a:rPr>
              <a:t>Highly efficient heating</a:t>
            </a:r>
          </a:p>
          <a:p>
            <a:pPr marL="285750" indent="-285750">
              <a:lnSpc>
                <a:spcPct val="150000"/>
              </a:lnSpc>
              <a:buFont typeface="Arial" panose="020B0604020202020204" pitchFamily="34" charset="0"/>
              <a:buChar char="•"/>
            </a:pPr>
            <a:r>
              <a:rPr lang="en-US" sz="2400" dirty="0">
                <a:latin typeface="Baskerville" panose="02020502070401020303" pitchFamily="18" charset="0"/>
                <a:ea typeface="Baskerville" panose="02020502070401020303" pitchFamily="18" charset="0"/>
              </a:rPr>
              <a:t>Solar energy</a:t>
            </a:r>
          </a:p>
        </p:txBody>
      </p:sp>
      <p:pic>
        <p:nvPicPr>
          <p:cNvPr id="3074" name="Picture 2">
            <a:extLst>
              <a:ext uri="{FF2B5EF4-FFF2-40B4-BE49-F238E27FC236}">
                <a16:creationId xmlns:a16="http://schemas.microsoft.com/office/drawing/2014/main" id="{B6C6628A-D317-F1F3-037A-7FB8A95B3F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0253" y="1446477"/>
            <a:ext cx="4921235" cy="31998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F1EDB8F3-9811-20B3-746F-7980EFBE0B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0253" y="4654464"/>
            <a:ext cx="2887218" cy="148763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8ABF480E-3453-D60E-1525-536E406950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14270" y="4673058"/>
            <a:ext cx="1967218" cy="14690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ent Gonzales, Assoc. AIA, LEED AP BD+C">
            <a:extLst>
              <a:ext uri="{FF2B5EF4-FFF2-40B4-BE49-F238E27FC236}">
                <a16:creationId xmlns:a16="http://schemas.microsoft.com/office/drawing/2014/main" id="{C91F5675-0727-BC99-2C09-F36340A85A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9294" y="4615390"/>
            <a:ext cx="1526706" cy="15267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80E4EC2-9C84-D459-E810-3AC88C342FA6}"/>
              </a:ext>
            </a:extLst>
          </p:cNvPr>
          <p:cNvSpPr txBox="1"/>
          <p:nvPr/>
        </p:nvSpPr>
        <p:spPr>
          <a:xfrm>
            <a:off x="4386729" y="6211669"/>
            <a:ext cx="2089138" cy="646331"/>
          </a:xfrm>
          <a:prstGeom prst="rect">
            <a:avLst/>
          </a:prstGeom>
          <a:noFill/>
        </p:spPr>
        <p:txBody>
          <a:bodyPr wrap="square" rtlCol="0">
            <a:spAutoFit/>
          </a:bodyPr>
          <a:lstStyle/>
          <a:p>
            <a:pPr algn="ctr"/>
            <a:r>
              <a:rPr lang="en-US" altLang="zh-CN" dirty="0">
                <a:latin typeface="Baskerville" panose="02020502070401020303" pitchFamily="18" charset="0"/>
                <a:ea typeface="Baskerville" panose="02020502070401020303" pitchFamily="18" charset="0"/>
              </a:rPr>
              <a:t>Kent</a:t>
            </a:r>
            <a:r>
              <a:rPr lang="zh-CN" altLang="en-US" dirty="0">
                <a:latin typeface="Baskerville" panose="02020502070401020303" pitchFamily="18" charset="0"/>
              </a:rPr>
              <a:t> </a:t>
            </a:r>
            <a:r>
              <a:rPr lang="en-US" altLang="zh-CN" dirty="0">
                <a:latin typeface="Baskerville" panose="02020502070401020303" pitchFamily="18" charset="0"/>
                <a:ea typeface="Baskerville" panose="02020502070401020303" pitchFamily="18" charset="0"/>
              </a:rPr>
              <a:t>Gonzales</a:t>
            </a:r>
            <a:r>
              <a:rPr lang="zh-CN" altLang="en-US" dirty="0">
                <a:latin typeface="Baskerville" panose="02020502070401020303" pitchFamily="18" charset="0"/>
              </a:rPr>
              <a:t> </a:t>
            </a:r>
            <a:r>
              <a:rPr lang="en-US" altLang="zh-CN" dirty="0">
                <a:latin typeface="Baskerville" panose="02020502070401020303" pitchFamily="18" charset="0"/>
                <a:ea typeface="Baskerville" panose="02020502070401020303" pitchFamily="18" charset="0"/>
              </a:rPr>
              <a:t>(MSRED</a:t>
            </a:r>
            <a:r>
              <a:rPr lang="zh-CN" altLang="en-US" dirty="0">
                <a:latin typeface="Baskerville" panose="02020502070401020303" pitchFamily="18" charset="0"/>
              </a:rPr>
              <a:t> </a:t>
            </a:r>
            <a:r>
              <a:rPr lang="en-US" altLang="zh-CN" dirty="0">
                <a:latin typeface="Baskerville" panose="02020502070401020303" pitchFamily="18" charset="0"/>
                <a:ea typeface="Baskerville" panose="02020502070401020303" pitchFamily="18" charset="0"/>
              </a:rPr>
              <a:t>1985)</a:t>
            </a:r>
            <a:endParaRPr lang="en-US" dirty="0">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37221466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31"/>
          <p:cNvSpPr txBox="1">
            <a:spLocks noGrp="1"/>
          </p:cNvSpPr>
          <p:nvPr>
            <p:ph type="title" idx="4294967295"/>
          </p:nvPr>
        </p:nvSpPr>
        <p:spPr>
          <a:xfrm>
            <a:off x="234467" y="242033"/>
            <a:ext cx="11796000" cy="763600"/>
          </a:xfrm>
          <a:prstGeom prst="rect">
            <a:avLst/>
          </a:prstGeom>
          <a:noFill/>
          <a:ln>
            <a:noFill/>
          </a:ln>
        </p:spPr>
        <p:txBody>
          <a:bodyPr spcFirstLastPara="1" vert="horz" wrap="square" lIns="121900" tIns="121900" rIns="121900" bIns="121900" rtlCol="0" anchor="t" anchorCtr="0">
            <a:noAutofit/>
          </a:bodyPr>
          <a:lstStyle/>
          <a:p>
            <a:pPr>
              <a:spcBef>
                <a:spcPts val="0"/>
              </a:spcBef>
              <a:buClr>
                <a:srgbClr val="1B4453"/>
              </a:buClr>
              <a:buSzPts val="3200"/>
            </a:pPr>
            <a:r>
              <a:rPr lang="en" sz="3067">
                <a:solidFill>
                  <a:srgbClr val="1B4453"/>
                </a:solidFill>
                <a:latin typeface="Libre Baskerville"/>
                <a:ea typeface="Libre Baskerville"/>
                <a:cs typeface="Libre Baskerville"/>
                <a:sym typeface="Libre Baskerville"/>
              </a:rPr>
              <a:t>Electrification: Pathway to Net Zero</a:t>
            </a:r>
            <a:endParaRPr sz="3600">
              <a:solidFill>
                <a:srgbClr val="1B4453"/>
              </a:solidFill>
              <a:latin typeface="Monda"/>
              <a:ea typeface="Monda"/>
              <a:cs typeface="Monda"/>
              <a:sym typeface="Monda"/>
            </a:endParaRPr>
          </a:p>
        </p:txBody>
      </p:sp>
      <p:pic>
        <p:nvPicPr>
          <p:cNvPr id="167" name="Google Shape;167;p31"/>
          <p:cNvPicPr preferRelativeResize="0"/>
          <p:nvPr/>
        </p:nvPicPr>
        <p:blipFill rotWithShape="1">
          <a:blip r:embed="rId3">
            <a:alphaModFix/>
          </a:blip>
          <a:srcRect/>
          <a:stretch/>
        </p:blipFill>
        <p:spPr>
          <a:xfrm>
            <a:off x="5423120" y="1186000"/>
            <a:ext cx="6392907" cy="5067245"/>
          </a:xfrm>
          <a:prstGeom prst="rect">
            <a:avLst/>
          </a:prstGeom>
          <a:noFill/>
          <a:ln>
            <a:noFill/>
          </a:ln>
        </p:spPr>
      </p:pic>
      <p:pic>
        <p:nvPicPr>
          <p:cNvPr id="168" name="Google Shape;168;p31"/>
          <p:cNvPicPr preferRelativeResize="0"/>
          <p:nvPr/>
        </p:nvPicPr>
        <p:blipFill>
          <a:blip r:embed="rId4">
            <a:alphaModFix/>
          </a:blip>
          <a:stretch>
            <a:fillRect/>
          </a:stretch>
        </p:blipFill>
        <p:spPr>
          <a:xfrm>
            <a:off x="679433" y="2530735"/>
            <a:ext cx="4392632" cy="2928400"/>
          </a:xfrm>
          <a:prstGeom prst="rect">
            <a:avLst/>
          </a:prstGeom>
          <a:noFill/>
          <a:ln>
            <a:noFill/>
          </a:ln>
        </p:spPr>
      </p:pic>
      <p:sp>
        <p:nvSpPr>
          <p:cNvPr id="169" name="Google Shape;169;p31"/>
          <p:cNvSpPr txBox="1"/>
          <p:nvPr/>
        </p:nvSpPr>
        <p:spPr>
          <a:xfrm>
            <a:off x="2232733" y="5601101"/>
            <a:ext cx="1286000" cy="615513"/>
          </a:xfrm>
          <a:prstGeom prst="rect">
            <a:avLst/>
          </a:prstGeom>
          <a:noFill/>
          <a:ln>
            <a:noFill/>
          </a:ln>
        </p:spPr>
        <p:txBody>
          <a:bodyPr spcFirstLastPara="1" wrap="square" lIns="121900" tIns="121900" rIns="121900" bIns="121900" anchor="t" anchorCtr="0">
            <a:spAutoFit/>
          </a:bodyPr>
          <a:lstStyle/>
          <a:p>
            <a:r>
              <a:rPr lang="en" sz="2400" b="1">
                <a:solidFill>
                  <a:srgbClr val="B02C20"/>
                </a:solidFill>
              </a:rPr>
              <a:t>Cooling</a:t>
            </a:r>
            <a:endParaRPr sz="2400" b="1">
              <a:solidFill>
                <a:srgbClr val="B02C20"/>
              </a:solidFill>
            </a:endParaRPr>
          </a:p>
        </p:txBody>
      </p:sp>
      <p:sp>
        <p:nvSpPr>
          <p:cNvPr id="170" name="Google Shape;170;p31"/>
          <p:cNvSpPr txBox="1"/>
          <p:nvPr/>
        </p:nvSpPr>
        <p:spPr>
          <a:xfrm>
            <a:off x="8167100" y="6024568"/>
            <a:ext cx="1286000" cy="615513"/>
          </a:xfrm>
          <a:prstGeom prst="rect">
            <a:avLst/>
          </a:prstGeom>
          <a:noFill/>
          <a:ln>
            <a:noFill/>
          </a:ln>
        </p:spPr>
        <p:txBody>
          <a:bodyPr spcFirstLastPara="1" wrap="square" lIns="121900" tIns="121900" rIns="121900" bIns="121900" anchor="t" anchorCtr="0">
            <a:spAutoFit/>
          </a:bodyPr>
          <a:lstStyle/>
          <a:p>
            <a:r>
              <a:rPr lang="en" sz="2400" b="1">
                <a:solidFill>
                  <a:srgbClr val="B02C20"/>
                </a:solidFill>
              </a:rPr>
              <a:t>Heating</a:t>
            </a:r>
            <a:endParaRPr sz="2400" b="1">
              <a:solidFill>
                <a:srgbClr val="B02C20"/>
              </a:solidFill>
            </a:endParaRPr>
          </a:p>
        </p:txBody>
      </p:sp>
      <p:sp>
        <p:nvSpPr>
          <p:cNvPr id="2" name="TextBox 1"/>
          <p:cNvSpPr txBox="1"/>
          <p:nvPr/>
        </p:nvSpPr>
        <p:spPr>
          <a:xfrm>
            <a:off x="5804733" y="6455273"/>
            <a:ext cx="5432898" cy="461665"/>
          </a:xfrm>
          <a:prstGeom prst="rect">
            <a:avLst/>
          </a:prstGeom>
          <a:noFill/>
        </p:spPr>
        <p:txBody>
          <a:bodyPr wrap="none" rtlCol="0">
            <a:spAutoFit/>
          </a:bodyPr>
          <a:lstStyle/>
          <a:p>
            <a:r>
              <a:rPr lang="en-US" sz="1200" dirty="0" smtClean="0">
                <a:latin typeface="Baskerville Old Face" panose="02020602080505020303" pitchFamily="18" charset="0"/>
              </a:rPr>
              <a:t>© </a:t>
            </a:r>
            <a:r>
              <a:rPr lang="en-US" sz="1200" dirty="0">
                <a:latin typeface="Baskerville Old Face" panose="02020602080505020303" pitchFamily="18" charset="0"/>
              </a:rPr>
              <a:t>source unknown. All rights reserved. This content is excluded from our Creative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Commons </a:t>
            </a:r>
            <a:r>
              <a:rPr lang="en-US" sz="1200" dirty="0">
                <a:latin typeface="Baskerville Old Face" panose="02020602080505020303" pitchFamily="18" charset="0"/>
              </a:rPr>
              <a:t>license. For more information, see </a:t>
            </a:r>
            <a:r>
              <a:rPr lang="en-US" sz="1200" dirty="0">
                <a:latin typeface="Baskerville Old Face" panose="02020602080505020303" pitchFamily="18" charset="0"/>
                <a:hlinkClick r:id="rId5"/>
              </a:rPr>
              <a:t>https://ocw.mit.edu/help/faq-fair-use</a:t>
            </a:r>
            <a:r>
              <a:rPr lang="en-US" sz="1200" dirty="0" smtClean="0">
                <a:latin typeface="Baskerville Old Face" panose="02020602080505020303" pitchFamily="18" charset="0"/>
                <a:hlinkClick r:id="rId5"/>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
        <p:nvSpPr>
          <p:cNvPr id="3" name="TextBox 2"/>
          <p:cNvSpPr txBox="1"/>
          <p:nvPr/>
        </p:nvSpPr>
        <p:spPr>
          <a:xfrm>
            <a:off x="562001" y="2180502"/>
            <a:ext cx="5452655" cy="307777"/>
          </a:xfrm>
          <a:prstGeom prst="rect">
            <a:avLst/>
          </a:prstGeom>
          <a:noFill/>
        </p:spPr>
        <p:txBody>
          <a:bodyPr wrap="square" rtlCol="0">
            <a:spAutoFit/>
          </a:bodyPr>
          <a:lstStyle/>
          <a:p>
            <a:r>
              <a:rPr lang="en-US" sz="1400" dirty="0">
                <a:latin typeface="Baskerville"/>
              </a:rPr>
              <a:t>© </a:t>
            </a:r>
            <a:r>
              <a:rPr lang="en-US" sz="1400" dirty="0" err="1">
                <a:latin typeface="Baskerville"/>
              </a:rPr>
              <a:t>Sławomir</a:t>
            </a:r>
            <a:r>
              <a:rPr lang="en-US" sz="1400" dirty="0">
                <a:latin typeface="Baskerville"/>
              </a:rPr>
              <a:t> </a:t>
            </a:r>
            <a:r>
              <a:rPr lang="en-US" sz="1400" dirty="0" err="1">
                <a:latin typeface="Baskerville"/>
              </a:rPr>
              <a:t>Kowalewski</a:t>
            </a:r>
            <a:r>
              <a:rPr lang="en-US" sz="1400" dirty="0">
                <a:latin typeface="Baskerville"/>
              </a:rPr>
              <a:t>. Via </a:t>
            </a:r>
            <a:r>
              <a:rPr lang="en-US" sz="1400" dirty="0" err="1">
                <a:latin typeface="Baskerville"/>
              </a:rPr>
              <a:t>Pixabay</a:t>
            </a:r>
            <a:r>
              <a:rPr lang="en-US" sz="1400" dirty="0">
                <a:latin typeface="Baskerville"/>
              </a:rPr>
              <a:t>. Image free for use.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7"/>
          <p:cNvSpPr txBox="1">
            <a:spLocks noGrp="1"/>
          </p:cNvSpPr>
          <p:nvPr>
            <p:ph type="title" idx="4294967295"/>
          </p:nvPr>
        </p:nvSpPr>
        <p:spPr>
          <a:xfrm>
            <a:off x="234467" y="242033"/>
            <a:ext cx="11484800" cy="763600"/>
          </a:xfrm>
          <a:prstGeom prst="rect">
            <a:avLst/>
          </a:prstGeom>
          <a:noFill/>
          <a:ln>
            <a:noFill/>
          </a:ln>
        </p:spPr>
        <p:txBody>
          <a:bodyPr spcFirstLastPara="1" vert="horz" wrap="square" lIns="121900" tIns="121900" rIns="121900" bIns="121900" rtlCol="0" anchor="t" anchorCtr="0">
            <a:noAutofit/>
          </a:bodyPr>
          <a:lstStyle/>
          <a:p>
            <a:pPr lvl="0">
              <a:buClr>
                <a:srgbClr val="1B4453"/>
              </a:buClr>
              <a:buSzPts val="3200"/>
            </a:pPr>
            <a:r>
              <a:rPr lang="en-US" altLang="zh-CN" sz="3733" dirty="0">
                <a:solidFill>
                  <a:srgbClr val="1B4453"/>
                </a:solidFill>
                <a:latin typeface="Baskerville" panose="02020502070401020303"/>
                <a:ea typeface="Monda"/>
                <a:cs typeface="Monda"/>
                <a:sym typeface="Monda"/>
              </a:rPr>
              <a:t>We</a:t>
            </a:r>
            <a:r>
              <a:rPr lang="zh-CN" altLang="en-US" sz="3733" dirty="0">
                <a:solidFill>
                  <a:srgbClr val="1B4453"/>
                </a:solidFill>
                <a:latin typeface="Baskerville" panose="02020502070401020303"/>
                <a:ea typeface="Monda"/>
                <a:cs typeface="Monda"/>
                <a:sym typeface="Monda"/>
              </a:rPr>
              <a:t> </a:t>
            </a:r>
            <a:r>
              <a:rPr lang="en-US" altLang="zh-CN" sz="3733" dirty="0">
                <a:solidFill>
                  <a:srgbClr val="1B4453"/>
                </a:solidFill>
                <a:latin typeface="Baskerville" panose="02020502070401020303"/>
                <a:ea typeface="Monda"/>
                <a:cs typeface="Monda"/>
                <a:sym typeface="Monda"/>
              </a:rPr>
              <a:t>are</a:t>
            </a:r>
            <a:r>
              <a:rPr lang="zh-CN" altLang="en-US" sz="3733" dirty="0">
                <a:solidFill>
                  <a:srgbClr val="1B4453"/>
                </a:solidFill>
                <a:latin typeface="Baskerville" panose="02020502070401020303"/>
                <a:ea typeface="Monda"/>
                <a:cs typeface="Monda"/>
                <a:sym typeface="Monda"/>
              </a:rPr>
              <a:t> </a:t>
            </a:r>
            <a:r>
              <a:rPr lang="en-US" altLang="zh-CN" sz="3733" dirty="0">
                <a:solidFill>
                  <a:srgbClr val="1B4453"/>
                </a:solidFill>
                <a:latin typeface="Baskerville" panose="02020502070401020303"/>
                <a:ea typeface="Monda"/>
                <a:cs typeface="Monda"/>
                <a:sym typeface="Monda"/>
              </a:rPr>
              <a:t>responsible,</a:t>
            </a:r>
            <a:r>
              <a:rPr lang="zh-CN" altLang="en-US" sz="3733" dirty="0">
                <a:solidFill>
                  <a:srgbClr val="1B4453"/>
                </a:solidFill>
                <a:latin typeface="Baskerville" panose="02020502070401020303"/>
                <a:ea typeface="Monda"/>
                <a:cs typeface="Monda"/>
                <a:sym typeface="Monda"/>
              </a:rPr>
              <a:t> </a:t>
            </a:r>
            <a:r>
              <a:rPr lang="en-US" altLang="zh-CN" sz="3733" dirty="0">
                <a:solidFill>
                  <a:srgbClr val="1B4453"/>
                </a:solidFill>
                <a:latin typeface="Baskerville" panose="02020502070401020303"/>
                <a:ea typeface="Monda"/>
                <a:cs typeface="Monda"/>
                <a:sym typeface="Monda"/>
              </a:rPr>
              <a:t>and</a:t>
            </a:r>
            <a:r>
              <a:rPr lang="zh-CN" altLang="en-US" sz="3733" dirty="0">
                <a:solidFill>
                  <a:srgbClr val="1B4453"/>
                </a:solidFill>
                <a:latin typeface="Baskerville" panose="02020502070401020303"/>
                <a:ea typeface="Monda"/>
                <a:cs typeface="Monda"/>
                <a:sym typeface="Monda"/>
              </a:rPr>
              <a:t> </a:t>
            </a:r>
            <a:r>
              <a:rPr lang="en-US" altLang="zh-CN" sz="3733" dirty="0">
                <a:solidFill>
                  <a:srgbClr val="1B4453"/>
                </a:solidFill>
                <a:latin typeface="Baskerville" panose="02020502070401020303"/>
                <a:ea typeface="Monda"/>
                <a:cs typeface="Monda"/>
                <a:sym typeface="Monda"/>
              </a:rPr>
              <a:t>we</a:t>
            </a:r>
            <a:r>
              <a:rPr lang="zh-CN" altLang="en-US" sz="3733" dirty="0">
                <a:solidFill>
                  <a:srgbClr val="1B4453"/>
                </a:solidFill>
                <a:latin typeface="Baskerville" panose="02020502070401020303"/>
                <a:ea typeface="Monda"/>
                <a:cs typeface="Monda"/>
                <a:sym typeface="Monda"/>
              </a:rPr>
              <a:t> </a:t>
            </a:r>
            <a:r>
              <a:rPr lang="en-US" altLang="zh-CN" sz="3733" dirty="0">
                <a:solidFill>
                  <a:srgbClr val="1B4453"/>
                </a:solidFill>
                <a:latin typeface="Baskerville" panose="02020502070401020303"/>
                <a:ea typeface="Monda"/>
                <a:cs typeface="Monda"/>
                <a:sym typeface="Monda"/>
              </a:rPr>
              <a:t>are</a:t>
            </a:r>
            <a:r>
              <a:rPr lang="zh-CN" altLang="en-US" sz="3733" dirty="0">
                <a:solidFill>
                  <a:srgbClr val="1B4453"/>
                </a:solidFill>
                <a:latin typeface="Baskerville" panose="02020502070401020303"/>
                <a:ea typeface="Monda"/>
                <a:cs typeface="Monda"/>
                <a:sym typeface="Monda"/>
              </a:rPr>
              <a:t> </a:t>
            </a:r>
            <a:r>
              <a:rPr lang="en-US" altLang="zh-CN" sz="3733" dirty="0">
                <a:solidFill>
                  <a:srgbClr val="1B4453"/>
                </a:solidFill>
                <a:latin typeface="Baskerville" panose="02020502070401020303"/>
                <a:ea typeface="Monda"/>
                <a:cs typeface="Monda"/>
                <a:sym typeface="Monda"/>
              </a:rPr>
              <a:t>also</a:t>
            </a:r>
            <a:r>
              <a:rPr lang="zh-CN" altLang="en-US" sz="3733" dirty="0">
                <a:solidFill>
                  <a:srgbClr val="1B4453"/>
                </a:solidFill>
                <a:latin typeface="Baskerville" panose="02020502070401020303"/>
                <a:ea typeface="Monda"/>
                <a:cs typeface="Monda"/>
                <a:sym typeface="Monda"/>
              </a:rPr>
              <a:t> </a:t>
            </a:r>
            <a:r>
              <a:rPr lang="en-US" altLang="zh-CN" sz="3733" dirty="0">
                <a:solidFill>
                  <a:srgbClr val="1B4453"/>
                </a:solidFill>
                <a:latin typeface="Baskerville" panose="02020502070401020303"/>
                <a:ea typeface="Monda"/>
                <a:cs typeface="Monda"/>
                <a:sym typeface="Monda"/>
              </a:rPr>
              <a:t>the</a:t>
            </a:r>
            <a:r>
              <a:rPr lang="zh-CN" altLang="en-US" sz="3733" dirty="0">
                <a:solidFill>
                  <a:srgbClr val="1B4453"/>
                </a:solidFill>
                <a:latin typeface="Baskerville" panose="02020502070401020303"/>
                <a:ea typeface="Monda"/>
                <a:cs typeface="Monda"/>
                <a:sym typeface="Monda"/>
              </a:rPr>
              <a:t> </a:t>
            </a:r>
            <a:r>
              <a:rPr lang="en-US" altLang="zh-CN" sz="3733" dirty="0">
                <a:solidFill>
                  <a:srgbClr val="1B4453"/>
                </a:solidFill>
                <a:latin typeface="Baskerville" panose="02020502070401020303"/>
                <a:ea typeface="Monda"/>
                <a:cs typeface="Monda"/>
                <a:sym typeface="Monda"/>
              </a:rPr>
              <a:t>target</a:t>
            </a:r>
            <a:endParaRPr sz="4267" dirty="0">
              <a:solidFill>
                <a:srgbClr val="1B4453"/>
              </a:solidFill>
              <a:latin typeface="Baskerville" panose="02020502070401020303"/>
              <a:ea typeface="Monda"/>
              <a:cs typeface="Monda"/>
              <a:sym typeface="Monda"/>
            </a:endParaRPr>
          </a:p>
          <a:p>
            <a:pPr>
              <a:spcBef>
                <a:spcPts val="0"/>
              </a:spcBef>
              <a:buClr>
                <a:srgbClr val="1B4453"/>
              </a:buClr>
              <a:buSzPts val="3200"/>
            </a:pPr>
            <a:endParaRPr sz="4267" dirty="0">
              <a:solidFill>
                <a:srgbClr val="1B4453"/>
              </a:solidFill>
              <a:latin typeface="Monda"/>
              <a:ea typeface="Monda"/>
              <a:cs typeface="Monda"/>
              <a:sym typeface="Monda"/>
            </a:endParaRPr>
          </a:p>
        </p:txBody>
      </p:sp>
      <p:pic>
        <p:nvPicPr>
          <p:cNvPr id="274" name="Google Shape;274;p47"/>
          <p:cNvPicPr preferRelativeResize="0"/>
          <p:nvPr/>
        </p:nvPicPr>
        <p:blipFill rotWithShape="1">
          <a:blip r:embed="rId3">
            <a:alphaModFix/>
          </a:blip>
          <a:srcRect l="-1170" t="10435" r="1170" b="26853"/>
          <a:stretch/>
        </p:blipFill>
        <p:spPr>
          <a:xfrm>
            <a:off x="621464" y="1865898"/>
            <a:ext cx="10484645" cy="3755137"/>
          </a:xfrm>
          <a:prstGeom prst="rect">
            <a:avLst/>
          </a:prstGeom>
          <a:noFill/>
          <a:ln>
            <a:noFill/>
          </a:ln>
        </p:spPr>
      </p:pic>
      <p:pic>
        <p:nvPicPr>
          <p:cNvPr id="275" name="Google Shape;275;p47"/>
          <p:cNvPicPr preferRelativeResize="0"/>
          <p:nvPr/>
        </p:nvPicPr>
        <p:blipFill rotWithShape="1">
          <a:blip r:embed="rId4">
            <a:alphaModFix/>
          </a:blip>
          <a:srcRect/>
          <a:stretch/>
        </p:blipFill>
        <p:spPr>
          <a:xfrm>
            <a:off x="10356610" y="5845637"/>
            <a:ext cx="1673967" cy="841233"/>
          </a:xfrm>
          <a:prstGeom prst="rect">
            <a:avLst/>
          </a:prstGeom>
          <a:noFill/>
          <a:ln>
            <a:noFill/>
          </a:ln>
        </p:spPr>
      </p:pic>
      <p:sp>
        <p:nvSpPr>
          <p:cNvPr id="276" name="Google Shape;276;p47"/>
          <p:cNvSpPr txBox="1"/>
          <p:nvPr/>
        </p:nvSpPr>
        <p:spPr>
          <a:xfrm>
            <a:off x="7949183" y="5844017"/>
            <a:ext cx="2407600" cy="8412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800"/>
              <a:defRPr/>
            </a:pPr>
            <a:r>
              <a:rPr lang="en-US" sz="1067" kern="0">
                <a:solidFill>
                  <a:srgbClr val="202729"/>
                </a:solidFill>
                <a:latin typeface="Arial"/>
                <a:ea typeface="Arial"/>
                <a:cs typeface="Arial"/>
                <a:sym typeface="Arial"/>
              </a:rPr>
              <a:t>Global Alliance for Buildings and Construction , </a:t>
            </a:r>
            <a:r>
              <a:rPr lang="en-US" sz="1067" kern="0">
                <a:solidFill>
                  <a:srgbClr val="000000"/>
                </a:solidFill>
                <a:latin typeface="Arial"/>
                <a:ea typeface="Arial"/>
                <a:cs typeface="Arial"/>
                <a:sym typeface="Arial"/>
              </a:rPr>
              <a:t>“The 2019 Global Status Report for Buildings and Construction”</a:t>
            </a:r>
            <a:endParaRPr sz="1067" kern="0">
              <a:solidFill>
                <a:srgbClr val="000000"/>
              </a:solidFill>
              <a:latin typeface="Arial"/>
              <a:ea typeface="Arial"/>
              <a:cs typeface="Arial"/>
              <a:sym typeface="Arial"/>
            </a:endParaRPr>
          </a:p>
        </p:txBody>
      </p:sp>
      <p:sp>
        <p:nvSpPr>
          <p:cNvPr id="277" name="Google Shape;277;p47"/>
          <p:cNvSpPr/>
          <p:nvPr/>
        </p:nvSpPr>
        <p:spPr>
          <a:xfrm>
            <a:off x="8110500" y="1786367"/>
            <a:ext cx="2525600" cy="2854000"/>
          </a:xfrm>
          <a:prstGeom prst="rect">
            <a:avLst/>
          </a:prstGeom>
          <a:noFill/>
          <a:ln w="9525" cap="flat" cmpd="sng">
            <a:solidFill>
              <a:srgbClr val="98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defRPr/>
            </a:pPr>
            <a:endParaRPr sz="1867" kern="0">
              <a:solidFill>
                <a:srgbClr val="000000"/>
              </a:solidFill>
              <a:latin typeface="Arial"/>
              <a:ea typeface="Arial"/>
              <a:cs typeface="Arial"/>
              <a:sym typeface="Arial"/>
            </a:endParaRPr>
          </a:p>
        </p:txBody>
      </p:sp>
      <p:sp>
        <p:nvSpPr>
          <p:cNvPr id="278" name="Google Shape;278;p47"/>
          <p:cNvSpPr/>
          <p:nvPr/>
        </p:nvSpPr>
        <p:spPr>
          <a:xfrm>
            <a:off x="3757533" y="1865900"/>
            <a:ext cx="1848000" cy="2774400"/>
          </a:xfrm>
          <a:prstGeom prst="rect">
            <a:avLst/>
          </a:prstGeom>
          <a:noFill/>
          <a:ln w="9525" cap="flat" cmpd="sng">
            <a:solidFill>
              <a:srgbClr val="98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defRPr/>
            </a:pPr>
            <a:endParaRPr sz="1867" kern="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C1E230CA-6EF5-3E49-9C30-20B3FDD2D9D0}"/>
              </a:ext>
            </a:extLst>
          </p:cNvPr>
          <p:cNvSpPr txBox="1"/>
          <p:nvPr/>
        </p:nvSpPr>
        <p:spPr>
          <a:xfrm>
            <a:off x="9671759" y="4155065"/>
            <a:ext cx="1470274" cy="276999"/>
          </a:xfrm>
          <a:prstGeom prst="rect">
            <a:avLst/>
          </a:prstGeom>
          <a:noFill/>
        </p:spPr>
        <p:txBody>
          <a:bodyPr wrap="none" rtlCol="0">
            <a:spAutoFit/>
          </a:bodyPr>
          <a:lstStyle/>
          <a:p>
            <a:pPr defTabSz="1219170">
              <a:buClr>
                <a:srgbClr val="000000"/>
              </a:buClr>
              <a:defRPr/>
            </a:pPr>
            <a:r>
              <a:rPr lang="en-CN" sz="1200" kern="0" dirty="0">
                <a:solidFill>
                  <a:srgbClr val="000000">
                    <a:lumMod val="50000"/>
                    <a:lumOff val="50000"/>
                  </a:srgbClr>
                </a:solidFill>
                <a:latin typeface="Arial"/>
                <a:cs typeface="Arial"/>
                <a:sym typeface="Arial"/>
              </a:rPr>
              <a:t>(embodied carbon)</a:t>
            </a:r>
          </a:p>
        </p:txBody>
      </p:sp>
      <p:sp>
        <p:nvSpPr>
          <p:cNvPr id="3" name="TextBox 2"/>
          <p:cNvSpPr txBox="1"/>
          <p:nvPr/>
        </p:nvSpPr>
        <p:spPr>
          <a:xfrm>
            <a:off x="3360717" y="6027003"/>
            <a:ext cx="4543231" cy="830997"/>
          </a:xfrm>
          <a:prstGeom prst="rect">
            <a:avLst/>
          </a:prstGeom>
          <a:noFill/>
        </p:spPr>
        <p:txBody>
          <a:bodyPr wrap="none" rtlCol="0">
            <a:spAutoFit/>
          </a:bodyPr>
          <a:lstStyle/>
          <a:p>
            <a:r>
              <a:rPr lang="en-US" sz="1200" dirty="0">
                <a:latin typeface="Baskerville Old Face" panose="02020602080505020303" pitchFamily="18" charset="0"/>
              </a:rPr>
              <a:t>© </a:t>
            </a:r>
            <a:r>
              <a:rPr lang="en-US" sz="1200" dirty="0" smtClean="0">
                <a:latin typeface="Baskerville Old Face" panose="02020602080505020303" pitchFamily="18" charset="0"/>
              </a:rPr>
              <a:t>United Nations Environment </a:t>
            </a:r>
            <a:r>
              <a:rPr lang="en-US" sz="1200" dirty="0" err="1" smtClean="0">
                <a:latin typeface="Baskerville Old Face" panose="02020602080505020303" pitchFamily="18" charset="0"/>
              </a:rPr>
              <a:t>Programme</a:t>
            </a:r>
            <a:r>
              <a:rPr lang="en-US" sz="1200" dirty="0" smtClean="0">
                <a:latin typeface="Baskerville Old Face" panose="02020602080505020303" pitchFamily="18" charset="0"/>
              </a:rPr>
              <a:t>. </a:t>
            </a:r>
            <a:r>
              <a:rPr lang="en-US" sz="1200" dirty="0">
                <a:latin typeface="Baskerville Old Face" panose="02020602080505020303" pitchFamily="18" charset="0"/>
              </a:rPr>
              <a:t>All rights </a:t>
            </a:r>
          </a:p>
          <a:p>
            <a:r>
              <a:rPr lang="en-US" sz="1200" dirty="0">
                <a:latin typeface="Baskerville Old Face" panose="02020602080505020303" pitchFamily="18" charset="0"/>
              </a:rPr>
              <a:t>reserved. This content is excluded from our Creative Commons </a:t>
            </a:r>
            <a:endParaRPr lang="en-US" sz="1200" dirty="0" smtClean="0">
              <a:latin typeface="Baskerville Old Face" panose="02020602080505020303" pitchFamily="18" charset="0"/>
            </a:endParaRPr>
          </a:p>
          <a:p>
            <a:r>
              <a:rPr lang="en-US" sz="1200" dirty="0" err="1" smtClean="0">
                <a:latin typeface="Baskerville Old Face" panose="02020602080505020303" pitchFamily="18" charset="0"/>
              </a:rPr>
              <a:t>icense</a:t>
            </a:r>
            <a:r>
              <a:rPr lang="en-US" sz="1200" dirty="0">
                <a:latin typeface="Baskerville Old Face" panose="02020602080505020303" pitchFamily="18" charset="0"/>
              </a:rPr>
              <a:t>. For more information, see </a:t>
            </a:r>
            <a:r>
              <a:rPr lang="en-US" sz="1200" dirty="0">
                <a:latin typeface="Baskerville Old Face" panose="02020602080505020303" pitchFamily="18" charset="0"/>
                <a:hlinkClick r:id="rId5"/>
              </a:rPr>
              <a:t>https://ocw.mit.edu/help/faq-fair-use/</a:t>
            </a:r>
            <a:r>
              <a:rPr lang="en-US" sz="1200" dirty="0">
                <a:latin typeface="Baskerville Old Face" panose="02020602080505020303" pitchFamily="18" charset="0"/>
              </a:rPr>
              <a:t>.</a:t>
            </a:r>
          </a:p>
          <a:p>
            <a:endParaRPr lang="en-US" sz="1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p4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425091" y="1100932"/>
            <a:ext cx="3473093" cy="2206501"/>
          </a:xfrm>
          <a:prstGeom prst="rect">
            <a:avLst/>
          </a:prstGeom>
          <a:noFill/>
          <a:ln>
            <a:noFill/>
          </a:ln>
        </p:spPr>
      </p:pic>
      <p:sp>
        <p:nvSpPr>
          <p:cNvPr id="382" name="Google Shape;382;p45"/>
          <p:cNvSpPr txBox="1"/>
          <p:nvPr/>
        </p:nvSpPr>
        <p:spPr>
          <a:xfrm>
            <a:off x="327800" y="139333"/>
            <a:ext cx="11143200" cy="670977"/>
          </a:xfrm>
          <a:prstGeom prst="rect">
            <a:avLst/>
          </a:prstGeom>
          <a:noFill/>
          <a:ln>
            <a:noFill/>
          </a:ln>
        </p:spPr>
        <p:txBody>
          <a:bodyPr spcFirstLastPara="1" wrap="square" lIns="121900" tIns="121900" rIns="121900" bIns="121900" anchor="t" anchorCtr="0">
            <a:spAutoFit/>
          </a:bodyPr>
          <a:lstStyle/>
          <a:p>
            <a:pPr>
              <a:lnSpc>
                <a:spcPct val="90000"/>
              </a:lnSpc>
            </a:pPr>
            <a:r>
              <a:rPr lang="en" sz="3067" dirty="0">
                <a:solidFill>
                  <a:srgbClr val="1B4453"/>
                </a:solidFill>
                <a:latin typeface="Libre Baskerville"/>
                <a:sym typeface="Libre Baskerville"/>
              </a:rPr>
              <a:t>Heat pump technology</a:t>
            </a:r>
            <a:endParaRPr sz="3067" dirty="0">
              <a:solidFill>
                <a:srgbClr val="1B4453"/>
              </a:solidFill>
              <a:latin typeface="Libre Baskerville"/>
              <a:sym typeface="Libre Baskerville"/>
            </a:endParaRPr>
          </a:p>
        </p:txBody>
      </p:sp>
      <p:sp>
        <p:nvSpPr>
          <p:cNvPr id="384" name="Google Shape;384;p45"/>
          <p:cNvSpPr txBox="1"/>
          <p:nvPr/>
        </p:nvSpPr>
        <p:spPr>
          <a:xfrm>
            <a:off x="113467" y="1195100"/>
            <a:ext cx="5684200" cy="2462172"/>
          </a:xfrm>
          <a:prstGeom prst="rect">
            <a:avLst/>
          </a:prstGeom>
          <a:noFill/>
          <a:ln>
            <a:noFill/>
          </a:ln>
        </p:spPr>
        <p:txBody>
          <a:bodyPr spcFirstLastPara="1" wrap="square" lIns="121900" tIns="121900" rIns="121900" bIns="121900" anchor="t" anchorCtr="0">
            <a:spAutoFit/>
          </a:bodyPr>
          <a:lstStyle/>
          <a:p>
            <a:r>
              <a:rPr lang="en" sz="2400" b="1" dirty="0">
                <a:solidFill>
                  <a:srgbClr val="70AD47"/>
                </a:solidFill>
                <a:latin typeface="Baskerville" panose="02020502070401020303" pitchFamily="18" charset="0"/>
                <a:ea typeface="Baskerville" panose="02020502070401020303" pitchFamily="18" charset="0"/>
              </a:rPr>
              <a:t>Temperate</a:t>
            </a:r>
            <a:r>
              <a:rPr lang="en" sz="2400" b="1" dirty="0">
                <a:latin typeface="Baskerville" panose="02020502070401020303" pitchFamily="18" charset="0"/>
                <a:ea typeface="Baskerville" panose="02020502070401020303" pitchFamily="18" charset="0"/>
              </a:rPr>
              <a:t> Climates</a:t>
            </a:r>
            <a:endParaRPr sz="2400" b="1" dirty="0">
              <a:latin typeface="Baskerville" panose="02020502070401020303" pitchFamily="18" charset="0"/>
              <a:ea typeface="Baskerville" panose="02020502070401020303" pitchFamily="18" charset="0"/>
            </a:endParaRPr>
          </a:p>
          <a:p>
            <a:pPr marL="609585" indent="-414856">
              <a:buSzPts val="1300"/>
              <a:buChar char="●"/>
            </a:pPr>
            <a:r>
              <a:rPr lang="en" sz="2000" dirty="0">
                <a:latin typeface="Baskerville" panose="02020502070401020303" pitchFamily="18" charset="0"/>
                <a:ea typeface="Baskerville" panose="02020502070401020303" pitchFamily="18" charset="0"/>
              </a:rPr>
              <a:t>Highly efficient heating and cooling</a:t>
            </a:r>
            <a:endParaRPr sz="2000" dirty="0">
              <a:latin typeface="Baskerville" panose="02020502070401020303" pitchFamily="18" charset="0"/>
              <a:ea typeface="Baskerville" panose="02020502070401020303" pitchFamily="18" charset="0"/>
            </a:endParaRPr>
          </a:p>
          <a:p>
            <a:pPr marL="609585" indent="-414856">
              <a:buSzPts val="1300"/>
              <a:buChar char="●"/>
            </a:pPr>
            <a:r>
              <a:rPr lang="en" sz="2000" dirty="0">
                <a:latin typeface="Baskerville" panose="02020502070401020303" pitchFamily="18" charset="0"/>
                <a:ea typeface="Baskerville" panose="02020502070401020303" pitchFamily="18" charset="0"/>
              </a:rPr>
              <a:t>Eliminates need for separate heating + cooling systems</a:t>
            </a:r>
            <a:endParaRPr sz="2000" dirty="0">
              <a:latin typeface="Baskerville" panose="02020502070401020303" pitchFamily="18" charset="0"/>
              <a:ea typeface="Baskerville" panose="02020502070401020303" pitchFamily="18" charset="0"/>
            </a:endParaRPr>
          </a:p>
          <a:p>
            <a:pPr marL="609585" indent="-414856">
              <a:buSzPts val="1300"/>
              <a:buChar char="●"/>
            </a:pPr>
            <a:r>
              <a:rPr lang="en" sz="2000" dirty="0">
                <a:latin typeface="Baskerville" panose="02020502070401020303" pitchFamily="18" charset="0"/>
                <a:ea typeface="Baskerville" panose="02020502070401020303" pitchFamily="18" charset="0"/>
              </a:rPr>
              <a:t>Health benefits from reduced natural gas use</a:t>
            </a:r>
            <a:endParaRPr sz="2000" dirty="0">
              <a:latin typeface="Baskerville" panose="02020502070401020303" pitchFamily="18" charset="0"/>
              <a:ea typeface="Baskerville" panose="02020502070401020303" pitchFamily="18" charset="0"/>
            </a:endParaRPr>
          </a:p>
          <a:p>
            <a:pPr marL="609585" indent="-414856">
              <a:buSzPts val="1300"/>
              <a:buChar char="●"/>
            </a:pPr>
            <a:r>
              <a:rPr lang="en" sz="2000" dirty="0">
                <a:latin typeface="Baskerville" panose="02020502070401020303" pitchFamily="18" charset="0"/>
                <a:ea typeface="Baskerville" panose="02020502070401020303" pitchFamily="18" charset="0"/>
              </a:rPr>
              <a:t>Improved occupant comfort from reduced noise and better humidity control</a:t>
            </a:r>
            <a:endParaRPr sz="2000" dirty="0">
              <a:latin typeface="Baskerville" panose="02020502070401020303" pitchFamily="18" charset="0"/>
              <a:ea typeface="Baskerville" panose="02020502070401020303" pitchFamily="18" charset="0"/>
            </a:endParaRPr>
          </a:p>
        </p:txBody>
      </p:sp>
      <p:sp>
        <p:nvSpPr>
          <p:cNvPr id="385" name="Google Shape;385;p45"/>
          <p:cNvSpPr txBox="1"/>
          <p:nvPr/>
        </p:nvSpPr>
        <p:spPr>
          <a:xfrm>
            <a:off x="113467" y="3768638"/>
            <a:ext cx="5432699" cy="1846619"/>
          </a:xfrm>
          <a:prstGeom prst="rect">
            <a:avLst/>
          </a:prstGeom>
          <a:noFill/>
          <a:ln>
            <a:noFill/>
          </a:ln>
        </p:spPr>
        <p:txBody>
          <a:bodyPr spcFirstLastPara="1" wrap="square" lIns="121900" tIns="121900" rIns="121900" bIns="121900" anchor="t" anchorCtr="0">
            <a:spAutoFit/>
          </a:bodyPr>
          <a:lstStyle/>
          <a:p>
            <a:r>
              <a:rPr lang="en" sz="2400" b="1" dirty="0">
                <a:solidFill>
                  <a:srgbClr val="FF9900"/>
                </a:solidFill>
                <a:latin typeface="Baskerville" panose="02020502070401020303" pitchFamily="18" charset="0"/>
                <a:ea typeface="Baskerville" panose="02020502070401020303" pitchFamily="18" charset="0"/>
              </a:rPr>
              <a:t>Subtropical</a:t>
            </a:r>
            <a:r>
              <a:rPr lang="en" sz="2400" b="1" dirty="0">
                <a:solidFill>
                  <a:srgbClr val="E06666"/>
                </a:solidFill>
                <a:latin typeface="Baskerville" panose="02020502070401020303" pitchFamily="18" charset="0"/>
                <a:ea typeface="Baskerville" panose="02020502070401020303" pitchFamily="18" charset="0"/>
              </a:rPr>
              <a:t> </a:t>
            </a:r>
            <a:r>
              <a:rPr lang="en" sz="2400" b="1" dirty="0">
                <a:solidFill>
                  <a:schemeClr val="dk1"/>
                </a:solidFill>
                <a:latin typeface="Baskerville" panose="02020502070401020303" pitchFamily="18" charset="0"/>
                <a:ea typeface="Baskerville" panose="02020502070401020303" pitchFamily="18" charset="0"/>
              </a:rPr>
              <a:t>/</a:t>
            </a:r>
            <a:r>
              <a:rPr lang="en" sz="2400" b="1" dirty="0">
                <a:solidFill>
                  <a:srgbClr val="E06666"/>
                </a:solidFill>
                <a:latin typeface="Baskerville" panose="02020502070401020303" pitchFamily="18" charset="0"/>
                <a:ea typeface="Baskerville" panose="02020502070401020303" pitchFamily="18" charset="0"/>
              </a:rPr>
              <a:t> Tropical</a:t>
            </a:r>
            <a:r>
              <a:rPr lang="en" sz="2400" b="1" dirty="0">
                <a:latin typeface="Baskerville" panose="02020502070401020303" pitchFamily="18" charset="0"/>
                <a:ea typeface="Baskerville" panose="02020502070401020303" pitchFamily="18" charset="0"/>
              </a:rPr>
              <a:t> Climates</a:t>
            </a:r>
            <a:endParaRPr sz="2400" b="1" dirty="0">
              <a:latin typeface="Baskerville" panose="02020502070401020303" pitchFamily="18" charset="0"/>
              <a:ea typeface="Baskerville" panose="02020502070401020303" pitchFamily="18" charset="0"/>
            </a:endParaRPr>
          </a:p>
          <a:p>
            <a:pPr marL="609585" indent="-414856">
              <a:buSzPts val="1300"/>
              <a:buChar char="●"/>
            </a:pPr>
            <a:r>
              <a:rPr lang="en" sz="2000" dirty="0">
                <a:latin typeface="Baskerville" panose="02020502070401020303" pitchFamily="18" charset="0"/>
                <a:ea typeface="Baskerville" panose="02020502070401020303" pitchFamily="18" charset="0"/>
              </a:rPr>
              <a:t>Highly efficient cooling (especially as compared to window ACs)</a:t>
            </a:r>
            <a:endParaRPr sz="2000" dirty="0">
              <a:latin typeface="Baskerville" panose="02020502070401020303" pitchFamily="18" charset="0"/>
              <a:ea typeface="Baskerville" panose="02020502070401020303" pitchFamily="18" charset="0"/>
            </a:endParaRPr>
          </a:p>
          <a:p>
            <a:pPr marL="609585" indent="-414856">
              <a:buClr>
                <a:schemeClr val="dk1"/>
              </a:buClr>
              <a:buSzPts val="1300"/>
              <a:buChar char="●"/>
            </a:pPr>
            <a:r>
              <a:rPr lang="en" sz="2000" dirty="0">
                <a:solidFill>
                  <a:schemeClr val="dk1"/>
                </a:solidFill>
                <a:latin typeface="Baskerville" panose="02020502070401020303" pitchFamily="18" charset="0"/>
                <a:ea typeface="Baskerville" panose="02020502070401020303" pitchFamily="18" charset="0"/>
              </a:rPr>
              <a:t>Improved occupant comfort from reduced noise and better humidity control</a:t>
            </a:r>
            <a:endParaRPr sz="2000" dirty="0">
              <a:latin typeface="Baskerville" panose="02020502070401020303" pitchFamily="18" charset="0"/>
              <a:ea typeface="Baskerville" panose="02020502070401020303" pitchFamily="18" charset="0"/>
            </a:endParaRPr>
          </a:p>
        </p:txBody>
      </p:sp>
      <p:sp>
        <p:nvSpPr>
          <p:cNvPr id="386" name="Google Shape;386;p45"/>
          <p:cNvSpPr txBox="1"/>
          <p:nvPr/>
        </p:nvSpPr>
        <p:spPr>
          <a:xfrm>
            <a:off x="11107358" y="1279933"/>
            <a:ext cx="1196709" cy="906618"/>
          </a:xfrm>
          <a:prstGeom prst="rect">
            <a:avLst/>
          </a:prstGeom>
          <a:noFill/>
          <a:ln>
            <a:noFill/>
          </a:ln>
        </p:spPr>
        <p:txBody>
          <a:bodyPr spcFirstLastPara="1" wrap="square" lIns="121900" tIns="121900" rIns="121900" bIns="121900" anchor="t" anchorCtr="0">
            <a:spAutoFit/>
          </a:bodyPr>
          <a:lstStyle/>
          <a:p>
            <a:pPr>
              <a:lnSpc>
                <a:spcPct val="115000"/>
              </a:lnSpc>
            </a:pPr>
            <a:r>
              <a:rPr lang="en" sz="933" dirty="0"/>
              <a:t>Polar / Subpolar</a:t>
            </a:r>
            <a:endParaRPr sz="933" dirty="0"/>
          </a:p>
          <a:p>
            <a:pPr>
              <a:lnSpc>
                <a:spcPct val="115000"/>
              </a:lnSpc>
            </a:pPr>
            <a:r>
              <a:rPr lang="en" sz="933" dirty="0"/>
              <a:t>Temperate</a:t>
            </a:r>
            <a:endParaRPr sz="933" dirty="0"/>
          </a:p>
          <a:p>
            <a:pPr>
              <a:lnSpc>
                <a:spcPct val="115000"/>
              </a:lnSpc>
            </a:pPr>
            <a:r>
              <a:rPr lang="en" sz="933" dirty="0"/>
              <a:t>Subtropical</a:t>
            </a:r>
            <a:endParaRPr sz="933" dirty="0"/>
          </a:p>
          <a:p>
            <a:pPr>
              <a:lnSpc>
                <a:spcPct val="115000"/>
              </a:lnSpc>
            </a:pPr>
            <a:r>
              <a:rPr lang="en" sz="933" dirty="0"/>
              <a:t>Tropical</a:t>
            </a:r>
            <a:endParaRPr sz="933" dirty="0"/>
          </a:p>
        </p:txBody>
      </p:sp>
      <p:sp>
        <p:nvSpPr>
          <p:cNvPr id="387" name="Google Shape;387;p45"/>
          <p:cNvSpPr/>
          <p:nvPr/>
        </p:nvSpPr>
        <p:spPr>
          <a:xfrm>
            <a:off x="10849757" y="1363995"/>
            <a:ext cx="257600" cy="138800"/>
          </a:xfrm>
          <a:prstGeom prst="rect">
            <a:avLst/>
          </a:prstGeom>
          <a:solidFill>
            <a:srgbClr val="ACB7F1"/>
          </a:solidFill>
          <a:ln>
            <a:noFill/>
          </a:ln>
        </p:spPr>
        <p:txBody>
          <a:bodyPr spcFirstLastPara="1" wrap="square" lIns="121900" tIns="121900" rIns="121900" bIns="121900" anchor="ctr" anchorCtr="0">
            <a:noAutofit/>
          </a:bodyPr>
          <a:lstStyle/>
          <a:p>
            <a:endParaRPr sz="2489"/>
          </a:p>
        </p:txBody>
      </p:sp>
      <p:sp>
        <p:nvSpPr>
          <p:cNvPr id="388" name="Google Shape;388;p45"/>
          <p:cNvSpPr/>
          <p:nvPr/>
        </p:nvSpPr>
        <p:spPr>
          <a:xfrm>
            <a:off x="10849757" y="1567195"/>
            <a:ext cx="257600" cy="138800"/>
          </a:xfrm>
          <a:prstGeom prst="rect">
            <a:avLst/>
          </a:prstGeom>
          <a:solidFill>
            <a:srgbClr val="00FF00"/>
          </a:solidFill>
          <a:ln>
            <a:noFill/>
          </a:ln>
        </p:spPr>
        <p:txBody>
          <a:bodyPr spcFirstLastPara="1" wrap="square" lIns="121900" tIns="121900" rIns="121900" bIns="121900" anchor="ctr" anchorCtr="0">
            <a:noAutofit/>
          </a:bodyPr>
          <a:lstStyle/>
          <a:p>
            <a:endParaRPr sz="2489"/>
          </a:p>
        </p:txBody>
      </p:sp>
      <p:sp>
        <p:nvSpPr>
          <p:cNvPr id="389" name="Google Shape;389;p45"/>
          <p:cNvSpPr/>
          <p:nvPr/>
        </p:nvSpPr>
        <p:spPr>
          <a:xfrm>
            <a:off x="10849757" y="1770395"/>
            <a:ext cx="257600" cy="138800"/>
          </a:xfrm>
          <a:prstGeom prst="rect">
            <a:avLst/>
          </a:prstGeom>
          <a:solidFill>
            <a:srgbClr val="FF9900"/>
          </a:solidFill>
          <a:ln>
            <a:noFill/>
          </a:ln>
        </p:spPr>
        <p:txBody>
          <a:bodyPr spcFirstLastPara="1" wrap="square" lIns="121900" tIns="121900" rIns="121900" bIns="121900" anchor="ctr" anchorCtr="0">
            <a:noAutofit/>
          </a:bodyPr>
          <a:lstStyle/>
          <a:p>
            <a:endParaRPr sz="2489"/>
          </a:p>
        </p:txBody>
      </p:sp>
      <p:sp>
        <p:nvSpPr>
          <p:cNvPr id="390" name="Google Shape;390;p45"/>
          <p:cNvSpPr/>
          <p:nvPr/>
        </p:nvSpPr>
        <p:spPr>
          <a:xfrm>
            <a:off x="10849757" y="1973595"/>
            <a:ext cx="257600" cy="138800"/>
          </a:xfrm>
          <a:prstGeom prst="rect">
            <a:avLst/>
          </a:prstGeom>
          <a:solidFill>
            <a:srgbClr val="F16262"/>
          </a:solidFill>
          <a:ln>
            <a:noFill/>
          </a:ln>
        </p:spPr>
        <p:txBody>
          <a:bodyPr spcFirstLastPara="1" wrap="square" lIns="121900" tIns="121900" rIns="121900" bIns="121900" anchor="ctr" anchorCtr="0">
            <a:noAutofit/>
          </a:bodyPr>
          <a:lstStyle/>
          <a:p>
            <a:endParaRPr sz="2489"/>
          </a:p>
        </p:txBody>
      </p:sp>
      <p:sp>
        <p:nvSpPr>
          <p:cNvPr id="392" name="Google Shape;392;p45"/>
          <p:cNvSpPr txBox="1"/>
          <p:nvPr/>
        </p:nvSpPr>
        <p:spPr>
          <a:xfrm>
            <a:off x="6560054" y="6126278"/>
            <a:ext cx="5190625" cy="407764"/>
          </a:xfrm>
          <a:prstGeom prst="rect">
            <a:avLst/>
          </a:prstGeom>
          <a:noFill/>
          <a:ln>
            <a:noFill/>
          </a:ln>
        </p:spPr>
        <p:txBody>
          <a:bodyPr spcFirstLastPara="1" wrap="square" lIns="121900" tIns="121900" rIns="121900" bIns="121900" anchor="t" anchorCtr="0">
            <a:spAutoFit/>
          </a:bodyPr>
          <a:lstStyle/>
          <a:p>
            <a:r>
              <a:rPr lang="en" sz="1050" i="1" dirty="0">
                <a:solidFill>
                  <a:schemeClr val="tx1">
                    <a:lumMod val="50000"/>
                    <a:lumOff val="50000"/>
                  </a:schemeClr>
                </a:solidFill>
                <a:ea typeface="+mn-lt"/>
                <a:cs typeface="+mn-lt"/>
              </a:rPr>
              <a:t> </a:t>
            </a:r>
          </a:p>
        </p:txBody>
      </p:sp>
      <p:pic>
        <p:nvPicPr>
          <p:cNvPr id="2" name="Picture 1">
            <a:extLst>
              <a:ext uri="{FF2B5EF4-FFF2-40B4-BE49-F238E27FC236}">
                <a16:creationId xmlns:a16="http://schemas.microsoft.com/office/drawing/2014/main" id="{0B449E12-EC12-3CC9-6DD3-8CC0B059304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97667" y="3590413"/>
            <a:ext cx="6084795" cy="2445823"/>
          </a:xfrm>
          <a:prstGeom prst="rect">
            <a:avLst/>
          </a:prstGeom>
        </p:spPr>
      </p:pic>
      <p:sp>
        <p:nvSpPr>
          <p:cNvPr id="3" name="TextBox 2"/>
          <p:cNvSpPr txBox="1"/>
          <p:nvPr/>
        </p:nvSpPr>
        <p:spPr>
          <a:xfrm>
            <a:off x="6560054" y="130305"/>
            <a:ext cx="5739072" cy="461665"/>
          </a:xfrm>
          <a:prstGeom prst="rect">
            <a:avLst/>
          </a:prstGeom>
          <a:noFill/>
        </p:spPr>
        <p:txBody>
          <a:bodyPr wrap="none" rtlCol="0">
            <a:spAutoFit/>
          </a:bodyPr>
          <a:lstStyle/>
          <a:p>
            <a:r>
              <a:rPr lang="en-US" sz="1200" dirty="0" smtClean="0">
                <a:latin typeface="Baskerville Old Face" panose="02020602080505020303" pitchFamily="18" charset="0"/>
              </a:rPr>
              <a:t>Images © </a:t>
            </a:r>
            <a:r>
              <a:rPr lang="en-US" sz="1200" dirty="0">
                <a:latin typeface="Baskerville Old Face" panose="02020602080505020303" pitchFamily="18" charset="0"/>
              </a:rPr>
              <a:t>source unknown. All rights reserved. This content is excluded from our Creative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Commons </a:t>
            </a:r>
            <a:r>
              <a:rPr lang="en-US" sz="1200" dirty="0">
                <a:latin typeface="Baskerville Old Face" panose="02020602080505020303" pitchFamily="18" charset="0"/>
              </a:rPr>
              <a:t>license. For more information, see </a:t>
            </a:r>
            <a:r>
              <a:rPr lang="en-US" sz="1200" dirty="0">
                <a:latin typeface="Baskerville Old Face" panose="02020602080505020303" pitchFamily="18" charset="0"/>
                <a:hlinkClick r:id="rId5"/>
              </a:rPr>
              <a:t>https://ocw.mit.edu/help/faq-fair-use</a:t>
            </a:r>
            <a:r>
              <a:rPr lang="en-US" sz="1200" dirty="0" smtClean="0">
                <a:latin typeface="Baskerville Old Face" panose="02020602080505020303" pitchFamily="18" charset="0"/>
                <a:hlinkClick r:id="rId5"/>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3106356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7" name="Google Shape;337;p44"/>
          <p:cNvSpPr txBox="1"/>
          <p:nvPr/>
        </p:nvSpPr>
        <p:spPr>
          <a:xfrm>
            <a:off x="327800" y="139334"/>
            <a:ext cx="11143200" cy="781777"/>
          </a:xfrm>
          <a:prstGeom prst="rect">
            <a:avLst/>
          </a:prstGeom>
          <a:noFill/>
          <a:ln>
            <a:noFill/>
          </a:ln>
        </p:spPr>
        <p:txBody>
          <a:bodyPr spcFirstLastPara="1" wrap="square" lIns="121900" tIns="121900" rIns="121900" bIns="121900" anchor="t" anchorCtr="0">
            <a:spAutoFit/>
          </a:bodyPr>
          <a:lstStyle/>
          <a:p>
            <a:pPr>
              <a:lnSpc>
                <a:spcPct val="90000"/>
              </a:lnSpc>
            </a:pPr>
            <a:r>
              <a:rPr lang="en" sz="3867" dirty="0">
                <a:solidFill>
                  <a:srgbClr val="1B4453"/>
                </a:solidFill>
                <a:latin typeface="Libre Baskerville"/>
                <a:ea typeface="Libre Baskerville"/>
                <a:cs typeface="Libre Baskerville"/>
                <a:sym typeface="Libre Baskerville"/>
              </a:rPr>
              <a:t>Heat pump adoption in Massachusetts</a:t>
            </a:r>
            <a:endParaRPr sz="3867" dirty="0">
              <a:solidFill>
                <a:srgbClr val="1B4453"/>
              </a:solidFill>
              <a:latin typeface="Libre Baskerville"/>
              <a:ea typeface="Libre Baskerville"/>
              <a:cs typeface="Libre Baskerville"/>
              <a:sym typeface="Libre Baskerville"/>
            </a:endParaRPr>
          </a:p>
        </p:txBody>
      </p:sp>
      <p:pic>
        <p:nvPicPr>
          <p:cNvPr id="3" name="Picture 2">
            <a:extLst>
              <a:ext uri="{FF2B5EF4-FFF2-40B4-BE49-F238E27FC236}">
                <a16:creationId xmlns:a16="http://schemas.microsoft.com/office/drawing/2014/main" id="{A64D923D-3C53-211B-FCA3-2CA8214932B8}"/>
              </a:ext>
            </a:extLst>
          </p:cNvPr>
          <p:cNvPicPr>
            <a:picLocks noChangeAspect="1"/>
          </p:cNvPicPr>
          <p:nvPr/>
        </p:nvPicPr>
        <p:blipFill>
          <a:blip r:embed="rId3"/>
          <a:stretch>
            <a:fillRect/>
          </a:stretch>
        </p:blipFill>
        <p:spPr>
          <a:xfrm>
            <a:off x="7290101" y="3622040"/>
            <a:ext cx="3964210" cy="2929623"/>
          </a:xfrm>
          <a:prstGeom prst="rect">
            <a:avLst/>
          </a:prstGeom>
        </p:spPr>
      </p:pic>
      <p:pic>
        <p:nvPicPr>
          <p:cNvPr id="7174" name="Picture 6" descr="Image">
            <a:extLst>
              <a:ext uri="{FF2B5EF4-FFF2-40B4-BE49-F238E27FC236}">
                <a16:creationId xmlns:a16="http://schemas.microsoft.com/office/drawing/2014/main" id="{B1F6A428-D572-56DC-AD02-402A81F7DE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0574" y="1344625"/>
            <a:ext cx="3002960" cy="2132102"/>
          </a:xfrm>
          <a:prstGeom prst="rect">
            <a:avLst/>
          </a:prstGeom>
          <a:noFill/>
          <a:extLst>
            <a:ext uri="{909E8E84-426E-40DD-AFC4-6F175D3DCCD1}">
              <a14:hiddenFill xmlns:a14="http://schemas.microsoft.com/office/drawing/2010/main">
                <a:solidFill>
                  <a:srgbClr val="FFFFFF"/>
                </a:solidFill>
              </a14:hiddenFill>
            </a:ext>
          </a:extLst>
        </p:spPr>
      </p:pic>
      <p:sp>
        <p:nvSpPr>
          <p:cNvPr id="8" name="Down Arrow 7">
            <a:extLst>
              <a:ext uri="{FF2B5EF4-FFF2-40B4-BE49-F238E27FC236}">
                <a16:creationId xmlns:a16="http://schemas.microsoft.com/office/drawing/2014/main" id="{76B20630-A832-7CAB-2A67-83C9D7622602}"/>
              </a:ext>
            </a:extLst>
          </p:cNvPr>
          <p:cNvSpPr/>
          <p:nvPr/>
        </p:nvSpPr>
        <p:spPr>
          <a:xfrm>
            <a:off x="10997169" y="5086851"/>
            <a:ext cx="155182" cy="477519"/>
          </a:xfrm>
          <a:prstGeom prst="downArrow">
            <a:avLst>
              <a:gd name="adj1" fmla="val 50000"/>
              <a:gd name="adj2" fmla="val 9408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3522AEA-7BF7-C38D-0D0A-8E8EE7A3D5E2}"/>
              </a:ext>
            </a:extLst>
          </p:cNvPr>
          <p:cNvSpPr txBox="1"/>
          <p:nvPr/>
        </p:nvSpPr>
        <p:spPr>
          <a:xfrm>
            <a:off x="10678520" y="4717519"/>
            <a:ext cx="792480" cy="369332"/>
          </a:xfrm>
          <a:prstGeom prst="rect">
            <a:avLst/>
          </a:prstGeom>
          <a:noFill/>
        </p:spPr>
        <p:txBody>
          <a:bodyPr wrap="square" rtlCol="0">
            <a:spAutoFit/>
          </a:bodyPr>
          <a:lstStyle/>
          <a:p>
            <a:pPr algn="ctr"/>
            <a:r>
              <a:rPr lang="en-US" dirty="0">
                <a:solidFill>
                  <a:srgbClr val="FF0000"/>
                </a:solidFill>
                <a:latin typeface="Baskerville" panose="02020502070401020303" pitchFamily="18" charset="0"/>
                <a:ea typeface="Baskerville" panose="02020502070401020303" pitchFamily="18" charset="0"/>
              </a:rPr>
              <a:t>MA</a:t>
            </a:r>
          </a:p>
        </p:txBody>
      </p:sp>
      <p:graphicFrame>
        <p:nvGraphicFramePr>
          <p:cNvPr id="11" name="Diagram 10">
            <a:extLst>
              <a:ext uri="{FF2B5EF4-FFF2-40B4-BE49-F238E27FC236}">
                <a16:creationId xmlns:a16="http://schemas.microsoft.com/office/drawing/2014/main" id="{F053A474-F550-E368-D7A2-EF8C1038B048}"/>
              </a:ext>
            </a:extLst>
          </p:cNvPr>
          <p:cNvGraphicFramePr/>
          <p:nvPr>
            <p:extLst>
              <p:ext uri="{D42A27DB-BD31-4B8C-83A1-F6EECF244321}">
                <p14:modId xmlns:p14="http://schemas.microsoft.com/office/powerpoint/2010/main" val="2273616476"/>
              </p:ext>
            </p:extLst>
          </p:nvPr>
        </p:nvGraphicFramePr>
        <p:xfrm>
          <a:off x="150781" y="1344625"/>
          <a:ext cx="4892406" cy="46396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4" name="Picture 13">
            <a:extLst>
              <a:ext uri="{FF2B5EF4-FFF2-40B4-BE49-F238E27FC236}">
                <a16:creationId xmlns:a16="http://schemas.microsoft.com/office/drawing/2014/main" id="{1967DC84-9BFE-0376-EC6D-E7B3BAF9D2C7}"/>
              </a:ext>
            </a:extLst>
          </p:cNvPr>
          <p:cNvPicPr>
            <a:picLocks noChangeAspect="1"/>
          </p:cNvPicPr>
          <p:nvPr/>
        </p:nvPicPr>
        <p:blipFill>
          <a:blip r:embed="rId10"/>
          <a:stretch>
            <a:fillRect/>
          </a:stretch>
        </p:blipFill>
        <p:spPr>
          <a:xfrm>
            <a:off x="5043187" y="1344625"/>
            <a:ext cx="1692893" cy="3278568"/>
          </a:xfrm>
          <a:prstGeom prst="rect">
            <a:avLst/>
          </a:prstGeom>
        </p:spPr>
      </p:pic>
      <p:pic>
        <p:nvPicPr>
          <p:cNvPr id="7176" name="Picture 8" descr="Inflation Reduction Act | Congressman Jim Costa">
            <a:extLst>
              <a:ext uri="{FF2B5EF4-FFF2-40B4-BE49-F238E27FC236}">
                <a16:creationId xmlns:a16="http://schemas.microsoft.com/office/drawing/2014/main" id="{A6B435F5-6A98-7E2D-3F50-9A9D8D2B319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15760" y="4775277"/>
            <a:ext cx="2367280" cy="7890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00762" y="6389649"/>
            <a:ext cx="8251902" cy="461665"/>
          </a:xfrm>
          <a:prstGeom prst="rect">
            <a:avLst/>
          </a:prstGeom>
          <a:noFill/>
        </p:spPr>
        <p:txBody>
          <a:bodyPr wrap="square" rtlCol="0">
            <a:spAutoFit/>
          </a:bodyPr>
          <a:lstStyle/>
          <a:p>
            <a:r>
              <a:rPr lang="en-US" sz="1200" dirty="0" smtClean="0">
                <a:latin typeface="Baskerville Old Face" panose="02020602080505020303" pitchFamily="18" charset="0"/>
              </a:rPr>
              <a:t>Top left © </a:t>
            </a:r>
            <a:r>
              <a:rPr lang="en-US" sz="1200" dirty="0" err="1" smtClean="0">
                <a:latin typeface="Baskerville Old Face" panose="02020602080505020303" pitchFamily="18" charset="0"/>
              </a:rPr>
              <a:t>MassSave</a:t>
            </a:r>
            <a:r>
              <a:rPr lang="en-US" sz="1200" dirty="0" smtClean="0">
                <a:latin typeface="Baskerville Old Face" panose="02020602080505020303" pitchFamily="18" charset="0"/>
              </a:rPr>
              <a:t>.; upper </a:t>
            </a:r>
            <a:r>
              <a:rPr lang="en-US" sz="1200" dirty="0">
                <a:latin typeface="Baskerville Old Face" panose="02020602080505020303" pitchFamily="18" charset="0"/>
              </a:rPr>
              <a:t>right © Climate </a:t>
            </a:r>
            <a:r>
              <a:rPr lang="en-US" sz="1200" dirty="0" smtClean="0">
                <a:latin typeface="Baskerville Old Face" panose="02020602080505020303" pitchFamily="18" charset="0"/>
              </a:rPr>
              <a:t>Central; lower </a:t>
            </a:r>
            <a:r>
              <a:rPr lang="en-US" sz="1200" dirty="0">
                <a:latin typeface="Baskerville Old Face" panose="02020602080505020303" pitchFamily="18" charset="0"/>
              </a:rPr>
              <a:t>right © </a:t>
            </a:r>
            <a:r>
              <a:rPr lang="en-US" sz="1200" dirty="0" err="1" smtClean="0">
                <a:latin typeface="Baskerville Old Face" panose="02020602080505020303" pitchFamily="18" charset="0"/>
              </a:rPr>
              <a:t>enersection</a:t>
            </a:r>
            <a:r>
              <a:rPr lang="en-US" sz="1200" dirty="0" smtClean="0">
                <a:latin typeface="Baskerville Old Face" panose="02020602080505020303" pitchFamily="18" charset="0"/>
              </a:rPr>
              <a:t>.; lower left © source unknown.  All </a:t>
            </a:r>
            <a:r>
              <a:rPr lang="en-US" sz="1200" dirty="0">
                <a:latin typeface="Baskerville Old Face" panose="02020602080505020303" pitchFamily="18" charset="0"/>
              </a:rPr>
              <a:t>rights reserved. This content is excluded from our Creative </a:t>
            </a:r>
            <a:r>
              <a:rPr lang="en-US" sz="1200" dirty="0" smtClean="0">
                <a:latin typeface="Baskerville Old Face" panose="02020602080505020303" pitchFamily="18" charset="0"/>
              </a:rPr>
              <a:t>Commons </a:t>
            </a:r>
            <a:r>
              <a:rPr lang="en-US" sz="1200" dirty="0">
                <a:latin typeface="Baskerville Old Face" panose="02020602080505020303" pitchFamily="18" charset="0"/>
              </a:rPr>
              <a:t>license. For more information, see </a:t>
            </a:r>
            <a:r>
              <a:rPr lang="en-US" sz="1200" dirty="0">
                <a:latin typeface="Baskerville Old Face" panose="02020602080505020303" pitchFamily="18" charset="0"/>
                <a:hlinkClick r:id="rId12"/>
              </a:rPr>
              <a:t>https://ocw.mit.edu/help/faq-fair-use</a:t>
            </a:r>
            <a:r>
              <a:rPr lang="en-US" sz="1200" dirty="0" smtClean="0">
                <a:latin typeface="Baskerville Old Face" panose="02020602080505020303" pitchFamily="18" charset="0"/>
                <a:hlinkClick r:id="rId12"/>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65990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6460EC3E-E0B6-3D5F-81A5-4F93232CB1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297" r="-114" b="18673"/>
          <a:stretch/>
        </p:blipFill>
        <p:spPr bwMode="auto">
          <a:xfrm>
            <a:off x="346943" y="1618437"/>
            <a:ext cx="5972250" cy="23968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D965B69-7E59-8CFE-012C-3795F318CCA0}"/>
              </a:ext>
            </a:extLst>
          </p:cNvPr>
          <p:cNvPicPr>
            <a:picLocks noChangeAspect="1"/>
          </p:cNvPicPr>
          <p:nvPr/>
        </p:nvPicPr>
        <p:blipFill>
          <a:blip r:embed="rId4"/>
          <a:stretch>
            <a:fillRect/>
          </a:stretch>
        </p:blipFill>
        <p:spPr>
          <a:xfrm>
            <a:off x="6682153" y="1618437"/>
            <a:ext cx="5509847" cy="3402696"/>
          </a:xfrm>
          <a:prstGeom prst="rect">
            <a:avLst/>
          </a:prstGeom>
        </p:spPr>
      </p:pic>
      <p:sp>
        <p:nvSpPr>
          <p:cNvPr id="6" name="Rectangle 5">
            <a:extLst>
              <a:ext uri="{FF2B5EF4-FFF2-40B4-BE49-F238E27FC236}">
                <a16:creationId xmlns:a16="http://schemas.microsoft.com/office/drawing/2014/main" id="{10C0ECCD-0F3F-99DA-9162-3EE065A6ACA2}"/>
              </a:ext>
            </a:extLst>
          </p:cNvPr>
          <p:cNvSpPr/>
          <p:nvPr/>
        </p:nvSpPr>
        <p:spPr>
          <a:xfrm>
            <a:off x="346943" y="1976118"/>
            <a:ext cx="1918737" cy="1884681"/>
          </a:xfrm>
          <a:prstGeom prst="rect">
            <a:avLst/>
          </a:prstGeom>
          <a:solidFill>
            <a:srgbClr val="FF0000">
              <a:alpha val="32298"/>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33134B2-E219-6B87-8E35-63A52E4FEDDB}"/>
              </a:ext>
            </a:extLst>
          </p:cNvPr>
          <p:cNvSpPr txBox="1"/>
          <p:nvPr/>
        </p:nvSpPr>
        <p:spPr>
          <a:xfrm>
            <a:off x="376965" y="4218480"/>
            <a:ext cx="1858692" cy="1200329"/>
          </a:xfrm>
          <a:prstGeom prst="rect">
            <a:avLst/>
          </a:prstGeom>
          <a:noFill/>
        </p:spPr>
        <p:txBody>
          <a:bodyPr wrap="square" rtlCol="0">
            <a:spAutoFit/>
          </a:bodyPr>
          <a:lstStyle/>
          <a:p>
            <a:pPr algn="ctr"/>
            <a:r>
              <a:rPr lang="en-US" dirty="0"/>
              <a:t>Typical MA residential heat pump subsidy (~$10k)</a:t>
            </a:r>
          </a:p>
        </p:txBody>
      </p:sp>
      <p:cxnSp>
        <p:nvCxnSpPr>
          <p:cNvPr id="9" name="Straight Connector 8">
            <a:extLst>
              <a:ext uri="{FF2B5EF4-FFF2-40B4-BE49-F238E27FC236}">
                <a16:creationId xmlns:a16="http://schemas.microsoft.com/office/drawing/2014/main" id="{492F8AD3-12EB-300E-7BA8-18EEA3323F5E}"/>
              </a:ext>
            </a:extLst>
          </p:cNvPr>
          <p:cNvCxnSpPr>
            <a:endCxn id="7" idx="0"/>
          </p:cNvCxnSpPr>
          <p:nvPr/>
        </p:nvCxnSpPr>
        <p:spPr>
          <a:xfrm>
            <a:off x="1306311" y="3860799"/>
            <a:ext cx="0" cy="35768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16EA398-F721-5725-9F94-C08C8EBFC50B}"/>
                  </a:ext>
                </a:extLst>
              </p:cNvPr>
              <p:cNvSpPr txBox="1"/>
              <p:nvPr/>
            </p:nvSpPr>
            <p:spPr>
              <a:xfrm>
                <a:off x="1669272" y="3951046"/>
                <a:ext cx="1858692" cy="246221"/>
              </a:xfrm>
              <a:prstGeom prst="rect">
                <a:avLst/>
              </a:prstGeom>
              <a:noFill/>
            </p:spPr>
            <p:txBody>
              <a:bodyPr wrap="square" rtlCol="0">
                <a:spAutoFit/>
              </a:bodyPr>
              <a:lstStyle/>
              <a:p>
                <a:pPr algn="ctr"/>
                <a:r>
                  <a:rPr lang="en-US" sz="1000" b="1" dirty="0"/>
                  <a:t>(Total </a:t>
                </a:r>
                <a14:m>
                  <m:oMath xmlns:m="http://schemas.openxmlformats.org/officeDocument/2006/math">
                    <m:r>
                      <a:rPr lang="en-US" sz="1000" b="1" i="1" smtClean="0">
                        <a:latin typeface="Cambria Math" panose="02040503050406030204" pitchFamily="18" charset="0"/>
                        <a:ea typeface="Cambria Math" panose="02040503050406030204" pitchFamily="18" charset="0"/>
                      </a:rPr>
                      <m:t>≈</m:t>
                    </m:r>
                  </m:oMath>
                </a14:m>
                <a:r>
                  <a:rPr lang="en-US" sz="1000" b="1" dirty="0"/>
                  <a:t> $22k)</a:t>
                </a:r>
              </a:p>
            </p:txBody>
          </p:sp>
        </mc:Choice>
        <mc:Fallback xmlns="">
          <p:sp>
            <p:nvSpPr>
              <p:cNvPr id="10" name="TextBox 9">
                <a:extLst>
                  <a:ext uri="{FF2B5EF4-FFF2-40B4-BE49-F238E27FC236}">
                    <a16:creationId xmlns:a16="http://schemas.microsoft.com/office/drawing/2014/main" id="{A16EA398-F721-5725-9F94-C08C8EBFC50B}"/>
                  </a:ext>
                </a:extLst>
              </p:cNvPr>
              <p:cNvSpPr txBox="1">
                <a:spLocks noRot="1" noChangeAspect="1" noMove="1" noResize="1" noEditPoints="1" noAdjustHandles="1" noChangeArrowheads="1" noChangeShapeType="1" noTextEdit="1"/>
              </p:cNvSpPr>
              <p:nvPr/>
            </p:nvSpPr>
            <p:spPr>
              <a:xfrm>
                <a:off x="1669272" y="3951046"/>
                <a:ext cx="1858692" cy="246221"/>
              </a:xfrm>
              <a:prstGeom prst="rect">
                <a:avLst/>
              </a:prstGeom>
              <a:blipFill>
                <a:blip r:embed="rId5"/>
                <a:stretch>
                  <a:fillRect b="-15000"/>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DB9E96D5-B60A-DC58-8B79-48F0EC7F4D83}"/>
              </a:ext>
            </a:extLst>
          </p:cNvPr>
          <p:cNvSpPr txBox="1"/>
          <p:nvPr/>
        </p:nvSpPr>
        <p:spPr>
          <a:xfrm>
            <a:off x="6410960" y="1513840"/>
            <a:ext cx="5140960" cy="369332"/>
          </a:xfrm>
          <a:prstGeom prst="rect">
            <a:avLst/>
          </a:prstGeom>
          <a:noFill/>
        </p:spPr>
        <p:txBody>
          <a:bodyPr wrap="square" rtlCol="0">
            <a:spAutoFit/>
          </a:bodyPr>
          <a:lstStyle/>
          <a:p>
            <a:pPr algn="ctr"/>
            <a:r>
              <a:rPr lang="en-US" dirty="0"/>
              <a:t>Added cost of heat pump installation by installer</a:t>
            </a:r>
          </a:p>
        </p:txBody>
      </p:sp>
      <p:sp>
        <p:nvSpPr>
          <p:cNvPr id="12" name="Google Shape;337;p44">
            <a:extLst>
              <a:ext uri="{FF2B5EF4-FFF2-40B4-BE49-F238E27FC236}">
                <a16:creationId xmlns:a16="http://schemas.microsoft.com/office/drawing/2014/main" id="{AD0FC425-EA2F-2CD9-683C-029BA5095377}"/>
              </a:ext>
            </a:extLst>
          </p:cNvPr>
          <p:cNvSpPr txBox="1"/>
          <p:nvPr/>
        </p:nvSpPr>
        <p:spPr>
          <a:xfrm>
            <a:off x="327800" y="139334"/>
            <a:ext cx="11143200" cy="781777"/>
          </a:xfrm>
          <a:prstGeom prst="rect">
            <a:avLst/>
          </a:prstGeom>
          <a:noFill/>
          <a:ln>
            <a:noFill/>
          </a:ln>
        </p:spPr>
        <p:txBody>
          <a:bodyPr spcFirstLastPara="1" wrap="square" lIns="121900" tIns="121900" rIns="121900" bIns="121900" anchor="t" anchorCtr="0">
            <a:spAutoFit/>
          </a:bodyPr>
          <a:lstStyle/>
          <a:p>
            <a:pPr>
              <a:lnSpc>
                <a:spcPct val="90000"/>
              </a:lnSpc>
            </a:pPr>
            <a:r>
              <a:rPr lang="en" sz="3867" dirty="0">
                <a:solidFill>
                  <a:srgbClr val="1B4453"/>
                </a:solidFill>
                <a:latin typeface="Libre Baskerville"/>
                <a:ea typeface="Libre Baskerville"/>
                <a:cs typeface="Libre Baskerville"/>
                <a:sym typeface="Libre Baskerville"/>
              </a:rPr>
              <a:t>Heat pump costs</a:t>
            </a:r>
            <a:endParaRPr sz="3867" dirty="0">
              <a:solidFill>
                <a:srgbClr val="1B4453"/>
              </a:solidFill>
              <a:latin typeface="Libre Baskerville"/>
              <a:ea typeface="Libre Baskerville"/>
              <a:cs typeface="Libre Baskerville"/>
              <a:sym typeface="Libre Baskerville"/>
            </a:endParaRPr>
          </a:p>
        </p:txBody>
      </p:sp>
      <p:sp>
        <p:nvSpPr>
          <p:cNvPr id="13" name="TextBox 12">
            <a:extLst>
              <a:ext uri="{FF2B5EF4-FFF2-40B4-BE49-F238E27FC236}">
                <a16:creationId xmlns:a16="http://schemas.microsoft.com/office/drawing/2014/main" id="{07AFFEF2-4025-D729-78F2-C2EDEF34DD40}"/>
              </a:ext>
            </a:extLst>
          </p:cNvPr>
          <p:cNvSpPr txBox="1"/>
          <p:nvPr/>
        </p:nvSpPr>
        <p:spPr>
          <a:xfrm>
            <a:off x="6564404" y="5239563"/>
            <a:ext cx="5099275" cy="646331"/>
          </a:xfrm>
          <a:prstGeom prst="rect">
            <a:avLst/>
          </a:prstGeom>
          <a:noFill/>
        </p:spPr>
        <p:txBody>
          <a:bodyPr wrap="square" rtlCol="0">
            <a:spAutoFit/>
          </a:bodyPr>
          <a:lstStyle/>
          <a:p>
            <a:pPr algn="ctr"/>
            <a:r>
              <a:rPr lang="en-US" b="1" dirty="0">
                <a:solidFill>
                  <a:srgbClr val="C00000"/>
                </a:solidFill>
              </a:rPr>
              <a:t>The cost of installing a heat pump varies significantly among installers</a:t>
            </a:r>
          </a:p>
        </p:txBody>
      </p:sp>
    </p:spTree>
    <p:extLst>
      <p:ext uri="{BB962C8B-B14F-4D97-AF65-F5344CB8AC3E}">
        <p14:creationId xmlns:p14="http://schemas.microsoft.com/office/powerpoint/2010/main" val="35769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5"/>
          <p:cNvSpPr/>
          <p:nvPr/>
        </p:nvSpPr>
        <p:spPr>
          <a:xfrm>
            <a:off x="4465637" y="1972135"/>
            <a:ext cx="7125600" cy="3212800"/>
          </a:xfrm>
          <a:prstGeom prst="rect">
            <a:avLst/>
          </a:prstGeom>
          <a:solidFill>
            <a:schemeClr val="accent3">
              <a:alpha val="14900"/>
            </a:schemeClr>
          </a:solidFill>
          <a:ln>
            <a:noFill/>
          </a:ln>
        </p:spPr>
        <p:txBody>
          <a:bodyPr spcFirstLastPara="1" wrap="square" lIns="121900" tIns="60933" rIns="121900" bIns="60933" anchor="ctr" anchorCtr="0">
            <a:noAutofit/>
          </a:bodyPr>
          <a:lstStyle/>
          <a:p>
            <a:pPr algn="ctr"/>
            <a:endParaRPr sz="2800">
              <a:solidFill>
                <a:srgbClr val="0097A7"/>
              </a:solidFill>
              <a:latin typeface="Libre Baskerville"/>
              <a:ea typeface="Libre Baskerville"/>
              <a:cs typeface="Libre Baskerville"/>
              <a:sym typeface="Libre Baskerville"/>
            </a:endParaRPr>
          </a:p>
          <a:p>
            <a:pPr algn="ctr"/>
            <a:endParaRPr sz="2800">
              <a:solidFill>
                <a:schemeClr val="lt1"/>
              </a:solidFill>
              <a:latin typeface="Libre Baskerville"/>
              <a:ea typeface="Libre Baskerville"/>
              <a:cs typeface="Libre Baskerville"/>
              <a:sym typeface="Libre Baskerville"/>
            </a:endParaRPr>
          </a:p>
        </p:txBody>
      </p:sp>
      <p:grpSp>
        <p:nvGrpSpPr>
          <p:cNvPr id="353" name="Google Shape;353;p45"/>
          <p:cNvGrpSpPr/>
          <p:nvPr/>
        </p:nvGrpSpPr>
        <p:grpSpPr>
          <a:xfrm>
            <a:off x="449106" y="2065772"/>
            <a:ext cx="10560009" cy="1710555"/>
            <a:chOff x="960738" y="2100771"/>
            <a:chExt cx="7920007" cy="1282916"/>
          </a:xfrm>
        </p:grpSpPr>
        <p:sp>
          <p:nvSpPr>
            <p:cNvPr id="354" name="Google Shape;354;p45"/>
            <p:cNvSpPr txBox="1"/>
            <p:nvPr/>
          </p:nvSpPr>
          <p:spPr>
            <a:xfrm>
              <a:off x="6783445" y="2502135"/>
              <a:ext cx="2097300" cy="481800"/>
            </a:xfrm>
            <a:prstGeom prst="rect">
              <a:avLst/>
            </a:prstGeom>
            <a:noFill/>
            <a:ln>
              <a:noFill/>
            </a:ln>
          </p:spPr>
          <p:txBody>
            <a:bodyPr spcFirstLastPara="1" wrap="square" lIns="121900" tIns="121900" rIns="121900" bIns="121900" anchor="t" anchorCtr="0">
              <a:noAutofit/>
            </a:bodyPr>
            <a:lstStyle/>
            <a:p>
              <a:r>
                <a:rPr lang="en" sz="1400">
                  <a:solidFill>
                    <a:schemeClr val="dk1"/>
                  </a:solidFill>
                  <a:latin typeface="Libre Baskerville"/>
                  <a:ea typeface="Libre Baskerville"/>
                  <a:cs typeface="Libre Baskerville"/>
                  <a:sym typeface="Libre Baskerville"/>
                </a:rPr>
                <a:t>Refurbishment/</a:t>
              </a:r>
              <a:r>
                <a:rPr lang="en" sz="1400">
                  <a:solidFill>
                    <a:srgbClr val="000000"/>
                  </a:solidFill>
                  <a:latin typeface="Libre Baskerville"/>
                  <a:ea typeface="Libre Baskerville"/>
                  <a:cs typeface="Libre Baskerville"/>
                  <a:sym typeface="Libre Baskerville"/>
                </a:rPr>
                <a:t>Acquisition</a:t>
              </a:r>
              <a:endParaRPr sz="1400">
                <a:solidFill>
                  <a:srgbClr val="000000"/>
                </a:solidFill>
                <a:latin typeface="Libre Baskerville"/>
                <a:ea typeface="Libre Baskerville"/>
                <a:cs typeface="Libre Baskerville"/>
                <a:sym typeface="Libre Baskerville"/>
              </a:endParaRPr>
            </a:p>
          </p:txBody>
        </p:sp>
        <p:sp>
          <p:nvSpPr>
            <p:cNvPr id="355" name="Google Shape;355;p45"/>
            <p:cNvSpPr txBox="1"/>
            <p:nvPr/>
          </p:nvSpPr>
          <p:spPr>
            <a:xfrm>
              <a:off x="960738" y="2479586"/>
              <a:ext cx="1752300" cy="307200"/>
            </a:xfrm>
            <a:prstGeom prst="rect">
              <a:avLst/>
            </a:prstGeom>
            <a:noFill/>
            <a:ln>
              <a:noFill/>
            </a:ln>
          </p:spPr>
          <p:txBody>
            <a:bodyPr spcFirstLastPara="1" wrap="square" lIns="121900" tIns="121900" rIns="121900" bIns="121900" anchor="t" anchorCtr="0">
              <a:noAutofit/>
            </a:bodyPr>
            <a:lstStyle/>
            <a:p>
              <a:endParaRPr sz="2800">
                <a:solidFill>
                  <a:srgbClr val="000000"/>
                </a:solidFill>
                <a:latin typeface="Libre Baskerville"/>
                <a:ea typeface="Libre Baskerville"/>
                <a:cs typeface="Libre Baskerville"/>
                <a:sym typeface="Libre Baskerville"/>
              </a:endParaRPr>
            </a:p>
          </p:txBody>
        </p:sp>
        <p:sp>
          <p:nvSpPr>
            <p:cNvPr id="356" name="Google Shape;356;p45"/>
            <p:cNvSpPr txBox="1"/>
            <p:nvPr/>
          </p:nvSpPr>
          <p:spPr>
            <a:xfrm>
              <a:off x="1360577" y="3030887"/>
              <a:ext cx="825000" cy="352800"/>
            </a:xfrm>
            <a:prstGeom prst="rect">
              <a:avLst/>
            </a:prstGeom>
            <a:noFill/>
            <a:ln>
              <a:noFill/>
            </a:ln>
          </p:spPr>
          <p:txBody>
            <a:bodyPr spcFirstLastPara="1" wrap="square" lIns="121900" tIns="121900" rIns="121900" bIns="121900" anchor="t" anchorCtr="0">
              <a:noAutofit/>
            </a:bodyPr>
            <a:lstStyle/>
            <a:p>
              <a:r>
                <a:rPr lang="en" sz="1600">
                  <a:solidFill>
                    <a:srgbClr val="000000"/>
                  </a:solidFill>
                  <a:latin typeface="Libre Baskerville"/>
                  <a:ea typeface="Libre Baskerville"/>
                  <a:cs typeface="Libre Baskerville"/>
                  <a:sym typeface="Libre Baskerville"/>
                </a:rPr>
                <a:t>Cost</a:t>
              </a:r>
              <a:endParaRPr sz="1600">
                <a:solidFill>
                  <a:srgbClr val="000000"/>
                </a:solidFill>
                <a:latin typeface="Libre Baskerville"/>
                <a:ea typeface="Libre Baskerville"/>
                <a:cs typeface="Libre Baskerville"/>
                <a:sym typeface="Libre Baskerville"/>
              </a:endParaRPr>
            </a:p>
          </p:txBody>
        </p:sp>
        <p:cxnSp>
          <p:nvCxnSpPr>
            <p:cNvPr id="357" name="Google Shape;357;p45"/>
            <p:cNvCxnSpPr/>
            <p:nvPr/>
          </p:nvCxnSpPr>
          <p:spPr>
            <a:xfrm rot="10800000">
              <a:off x="4480180" y="2100771"/>
              <a:ext cx="0" cy="477900"/>
            </a:xfrm>
            <a:prstGeom prst="straightConnector1">
              <a:avLst/>
            </a:prstGeom>
            <a:noFill/>
            <a:ln w="19050" cap="flat" cmpd="sng">
              <a:solidFill>
                <a:srgbClr val="980000"/>
              </a:solidFill>
              <a:prstDash val="solid"/>
              <a:round/>
              <a:headEnd type="none" w="sm" len="sm"/>
              <a:tailEnd type="triangle" w="med" len="med"/>
            </a:ln>
          </p:spPr>
        </p:cxnSp>
        <p:cxnSp>
          <p:nvCxnSpPr>
            <p:cNvPr id="358" name="Google Shape;358;p45"/>
            <p:cNvCxnSpPr/>
            <p:nvPr/>
          </p:nvCxnSpPr>
          <p:spPr>
            <a:xfrm rot="10800000" flipH="1">
              <a:off x="3526164" y="2786901"/>
              <a:ext cx="4735800" cy="9600"/>
            </a:xfrm>
            <a:prstGeom prst="straightConnector1">
              <a:avLst/>
            </a:prstGeom>
            <a:noFill/>
            <a:ln w="9525" cap="flat" cmpd="sng">
              <a:solidFill>
                <a:srgbClr val="7F7F7F"/>
              </a:solidFill>
              <a:prstDash val="solid"/>
              <a:round/>
              <a:headEnd type="none" w="sm" len="sm"/>
              <a:tailEnd type="triangle" w="med" len="med"/>
            </a:ln>
          </p:spPr>
        </p:cxnSp>
        <p:sp>
          <p:nvSpPr>
            <p:cNvPr id="359" name="Google Shape;359;p45"/>
            <p:cNvSpPr txBox="1"/>
            <p:nvPr/>
          </p:nvSpPr>
          <p:spPr>
            <a:xfrm>
              <a:off x="1238956" y="2330117"/>
              <a:ext cx="825000" cy="352800"/>
            </a:xfrm>
            <a:prstGeom prst="rect">
              <a:avLst/>
            </a:prstGeom>
            <a:noFill/>
            <a:ln>
              <a:noFill/>
            </a:ln>
          </p:spPr>
          <p:txBody>
            <a:bodyPr spcFirstLastPara="1" wrap="square" lIns="121900" tIns="121900" rIns="121900" bIns="121900" anchor="t" anchorCtr="0">
              <a:noAutofit/>
            </a:bodyPr>
            <a:lstStyle/>
            <a:p>
              <a:r>
                <a:rPr lang="en" sz="1600">
                  <a:solidFill>
                    <a:srgbClr val="000000"/>
                  </a:solidFill>
                  <a:latin typeface="Libre Baskerville"/>
                  <a:ea typeface="Libre Baskerville"/>
                  <a:cs typeface="Libre Baskerville"/>
                  <a:sym typeface="Libre Baskerville"/>
                </a:rPr>
                <a:t>Benefit</a:t>
              </a:r>
              <a:endParaRPr sz="1600">
                <a:solidFill>
                  <a:srgbClr val="000000"/>
                </a:solidFill>
                <a:latin typeface="Libre Baskerville"/>
                <a:ea typeface="Libre Baskerville"/>
                <a:cs typeface="Libre Baskerville"/>
                <a:sym typeface="Libre Baskerville"/>
              </a:endParaRPr>
            </a:p>
          </p:txBody>
        </p:sp>
        <p:cxnSp>
          <p:nvCxnSpPr>
            <p:cNvPr id="360" name="Google Shape;360;p45"/>
            <p:cNvCxnSpPr>
              <a:stCxn id="355" idx="2"/>
            </p:cNvCxnSpPr>
            <p:nvPr/>
          </p:nvCxnSpPr>
          <p:spPr>
            <a:xfrm>
              <a:off x="1836888" y="2786786"/>
              <a:ext cx="6425100" cy="9600"/>
            </a:xfrm>
            <a:prstGeom prst="straightConnector1">
              <a:avLst/>
            </a:prstGeom>
            <a:noFill/>
            <a:ln w="22225" cap="flat" cmpd="sng">
              <a:solidFill>
                <a:srgbClr val="7F7F7F"/>
              </a:solidFill>
              <a:prstDash val="solid"/>
              <a:round/>
              <a:headEnd type="none" w="sm" len="sm"/>
              <a:tailEnd type="triangle" w="med" len="med"/>
            </a:ln>
          </p:spPr>
        </p:cxnSp>
        <p:sp>
          <p:nvSpPr>
            <p:cNvPr id="361" name="Google Shape;361;p45"/>
            <p:cNvSpPr txBox="1"/>
            <p:nvPr/>
          </p:nvSpPr>
          <p:spPr>
            <a:xfrm>
              <a:off x="4247936" y="2491488"/>
              <a:ext cx="865800" cy="345000"/>
            </a:xfrm>
            <a:prstGeom prst="rect">
              <a:avLst/>
            </a:prstGeom>
            <a:noFill/>
            <a:ln>
              <a:noFill/>
            </a:ln>
          </p:spPr>
          <p:txBody>
            <a:bodyPr spcFirstLastPara="1" wrap="square" lIns="121900" tIns="121900" rIns="121900" bIns="121900" anchor="t" anchorCtr="0">
              <a:noAutofit/>
            </a:bodyPr>
            <a:lstStyle/>
            <a:p>
              <a:r>
                <a:rPr lang="en" sz="1400">
                  <a:solidFill>
                    <a:schemeClr val="dk1"/>
                  </a:solidFill>
                  <a:latin typeface="Libre Baskerville"/>
                  <a:ea typeface="Libre Baskerville"/>
                  <a:cs typeface="Libre Baskerville"/>
                  <a:sym typeface="Libre Baskerville"/>
                </a:rPr>
                <a:t>Tenancy</a:t>
              </a:r>
              <a:endParaRPr sz="1400">
                <a:solidFill>
                  <a:srgbClr val="000000"/>
                </a:solidFill>
                <a:latin typeface="Libre Baskerville"/>
                <a:ea typeface="Libre Baskerville"/>
                <a:cs typeface="Libre Baskerville"/>
                <a:sym typeface="Libre Baskerville"/>
              </a:endParaRPr>
            </a:p>
          </p:txBody>
        </p:sp>
        <p:sp>
          <p:nvSpPr>
            <p:cNvPr id="362" name="Google Shape;362;p45"/>
            <p:cNvSpPr/>
            <p:nvPr/>
          </p:nvSpPr>
          <p:spPr>
            <a:xfrm>
              <a:off x="5490227" y="2486617"/>
              <a:ext cx="1020600" cy="360300"/>
            </a:xfrm>
            <a:prstGeom prst="rect">
              <a:avLst/>
            </a:prstGeom>
            <a:noFill/>
            <a:ln>
              <a:noFill/>
            </a:ln>
          </p:spPr>
          <p:txBody>
            <a:bodyPr spcFirstLastPara="1" wrap="square" lIns="121900" tIns="121900" rIns="121900" bIns="121900" anchor="t" anchorCtr="0">
              <a:noAutofit/>
            </a:bodyPr>
            <a:lstStyle/>
            <a:p>
              <a:r>
                <a:rPr lang="en" sz="1400">
                  <a:solidFill>
                    <a:schemeClr val="dk1"/>
                  </a:solidFill>
                  <a:latin typeface="Libre Baskerville"/>
                  <a:ea typeface="Libre Baskerville"/>
                  <a:cs typeface="Libre Baskerville"/>
                  <a:sym typeface="Libre Baskerville"/>
                </a:rPr>
                <a:t>Operation</a:t>
              </a:r>
              <a:endParaRPr sz="1400">
                <a:solidFill>
                  <a:schemeClr val="dk1"/>
                </a:solidFill>
                <a:latin typeface="Libre Baskerville"/>
                <a:ea typeface="Libre Baskerville"/>
                <a:cs typeface="Libre Baskerville"/>
                <a:sym typeface="Libre Baskerville"/>
              </a:endParaRPr>
            </a:p>
          </p:txBody>
        </p:sp>
        <p:cxnSp>
          <p:nvCxnSpPr>
            <p:cNvPr id="363" name="Google Shape;363;p45"/>
            <p:cNvCxnSpPr/>
            <p:nvPr/>
          </p:nvCxnSpPr>
          <p:spPr>
            <a:xfrm>
              <a:off x="5918155" y="2836527"/>
              <a:ext cx="0" cy="497700"/>
            </a:xfrm>
            <a:prstGeom prst="straightConnector1">
              <a:avLst/>
            </a:prstGeom>
            <a:noFill/>
            <a:ln w="19050" cap="flat" cmpd="sng">
              <a:solidFill>
                <a:srgbClr val="980000"/>
              </a:solidFill>
              <a:prstDash val="solid"/>
              <a:round/>
              <a:headEnd type="none" w="sm" len="sm"/>
              <a:tailEnd type="triangle" w="med" len="med"/>
            </a:ln>
          </p:spPr>
        </p:cxnSp>
        <p:cxnSp>
          <p:nvCxnSpPr>
            <p:cNvPr id="364" name="Google Shape;364;p45"/>
            <p:cNvCxnSpPr/>
            <p:nvPr/>
          </p:nvCxnSpPr>
          <p:spPr>
            <a:xfrm rot="10800000">
              <a:off x="7544436" y="2185350"/>
              <a:ext cx="0" cy="386400"/>
            </a:xfrm>
            <a:prstGeom prst="straightConnector1">
              <a:avLst/>
            </a:prstGeom>
            <a:noFill/>
            <a:ln w="19050" cap="flat" cmpd="sng">
              <a:solidFill>
                <a:srgbClr val="980000"/>
              </a:solidFill>
              <a:prstDash val="solid"/>
              <a:round/>
              <a:headEnd type="none" w="sm" len="sm"/>
              <a:tailEnd type="triangle" w="med" len="med"/>
            </a:ln>
          </p:spPr>
        </p:cxnSp>
        <p:sp>
          <p:nvSpPr>
            <p:cNvPr id="365" name="Google Shape;365;p45"/>
            <p:cNvSpPr/>
            <p:nvPr/>
          </p:nvSpPr>
          <p:spPr>
            <a:xfrm>
              <a:off x="7216910" y="2782782"/>
              <a:ext cx="765000" cy="253800"/>
            </a:xfrm>
            <a:prstGeom prst="rect">
              <a:avLst/>
            </a:prstGeom>
            <a:blipFill rotWithShape="1">
              <a:blip r:embed="rId3">
                <a:alphaModFix/>
              </a:blip>
              <a:stretch>
                <a:fillRect b="-9519"/>
              </a:stretch>
            </a:blipFill>
            <a:ln>
              <a:noFill/>
            </a:ln>
          </p:spPr>
          <p:txBody>
            <a:bodyPr spcFirstLastPara="1" wrap="square" lIns="121900" tIns="60933" rIns="121900" bIns="60933" anchor="t" anchorCtr="0">
              <a:noAutofit/>
            </a:bodyPr>
            <a:lstStyle/>
            <a:p>
              <a:r>
                <a:rPr lang="en" sz="1867">
                  <a:latin typeface="Arial"/>
                  <a:ea typeface="Arial"/>
                  <a:cs typeface="Arial"/>
                  <a:sym typeface="Arial"/>
                </a:rPr>
                <a:t> </a:t>
              </a:r>
              <a:endParaRPr sz="2400"/>
            </a:p>
          </p:txBody>
        </p:sp>
      </p:grpSp>
      <p:sp>
        <p:nvSpPr>
          <p:cNvPr id="366" name="Google Shape;366;p45"/>
          <p:cNvSpPr/>
          <p:nvPr/>
        </p:nvSpPr>
        <p:spPr>
          <a:xfrm>
            <a:off x="7175101" y="3311260"/>
            <a:ext cx="2134400" cy="338400"/>
          </a:xfrm>
          <a:prstGeom prst="rect">
            <a:avLst/>
          </a:prstGeom>
          <a:blipFill rotWithShape="1">
            <a:blip r:embed="rId4">
              <a:alphaModFix/>
            </a:blip>
            <a:stretch>
              <a:fillRect b="-14289"/>
            </a:stretch>
          </a:blipFill>
          <a:ln>
            <a:noFill/>
          </a:ln>
        </p:spPr>
        <p:txBody>
          <a:bodyPr spcFirstLastPara="1" wrap="square" lIns="121900" tIns="60933" rIns="121900" bIns="60933" anchor="t" anchorCtr="0">
            <a:noAutofit/>
          </a:bodyPr>
          <a:lstStyle/>
          <a:p>
            <a:r>
              <a:rPr lang="en" sz="1867">
                <a:latin typeface="Arial"/>
                <a:ea typeface="Arial"/>
                <a:cs typeface="Arial"/>
                <a:sym typeface="Arial"/>
              </a:rPr>
              <a:t> </a:t>
            </a:r>
            <a:endParaRPr sz="2400"/>
          </a:p>
        </p:txBody>
      </p:sp>
      <p:sp>
        <p:nvSpPr>
          <p:cNvPr id="367" name="Google Shape;367;p45"/>
          <p:cNvSpPr/>
          <p:nvPr/>
        </p:nvSpPr>
        <p:spPr>
          <a:xfrm>
            <a:off x="5165388" y="2284165"/>
            <a:ext cx="1946000" cy="338400"/>
          </a:xfrm>
          <a:prstGeom prst="rect">
            <a:avLst/>
          </a:prstGeom>
          <a:blipFill rotWithShape="1">
            <a:blip r:embed="rId5">
              <a:alphaModFix/>
            </a:blip>
            <a:stretch>
              <a:fillRect b="-19999"/>
            </a:stretch>
          </a:blipFill>
          <a:ln>
            <a:noFill/>
          </a:ln>
        </p:spPr>
        <p:txBody>
          <a:bodyPr spcFirstLastPara="1" wrap="square" lIns="121900" tIns="60933" rIns="121900" bIns="60933" anchor="t" anchorCtr="0">
            <a:noAutofit/>
          </a:bodyPr>
          <a:lstStyle/>
          <a:p>
            <a:r>
              <a:rPr lang="en" sz="1867">
                <a:latin typeface="Arial"/>
                <a:ea typeface="Arial"/>
                <a:cs typeface="Arial"/>
                <a:sym typeface="Arial"/>
              </a:rPr>
              <a:t> </a:t>
            </a:r>
            <a:endParaRPr sz="2400"/>
          </a:p>
        </p:txBody>
      </p:sp>
      <p:sp>
        <p:nvSpPr>
          <p:cNvPr id="368" name="Google Shape;368;p45"/>
          <p:cNvSpPr/>
          <p:nvPr/>
        </p:nvSpPr>
        <p:spPr>
          <a:xfrm>
            <a:off x="9160331" y="2312811"/>
            <a:ext cx="2134400" cy="338400"/>
          </a:xfrm>
          <a:prstGeom prst="rect">
            <a:avLst/>
          </a:prstGeom>
          <a:blipFill rotWithShape="1">
            <a:blip r:embed="rId6">
              <a:alphaModFix/>
            </a:blip>
            <a:stretch>
              <a:fillRect b="-19049"/>
            </a:stretch>
          </a:blipFill>
          <a:ln>
            <a:noFill/>
          </a:ln>
        </p:spPr>
        <p:txBody>
          <a:bodyPr spcFirstLastPara="1" wrap="square" lIns="121900" tIns="60933" rIns="121900" bIns="60933" anchor="t" anchorCtr="0">
            <a:noAutofit/>
          </a:bodyPr>
          <a:lstStyle/>
          <a:p>
            <a:r>
              <a:rPr lang="en" sz="1867">
                <a:latin typeface="Arial"/>
                <a:ea typeface="Arial"/>
                <a:cs typeface="Arial"/>
                <a:sym typeface="Arial"/>
              </a:rPr>
              <a:t> </a:t>
            </a:r>
            <a:endParaRPr sz="2400"/>
          </a:p>
        </p:txBody>
      </p:sp>
      <p:cxnSp>
        <p:nvCxnSpPr>
          <p:cNvPr id="369" name="Google Shape;369;p45"/>
          <p:cNvCxnSpPr/>
          <p:nvPr/>
        </p:nvCxnSpPr>
        <p:spPr>
          <a:xfrm rot="10800000">
            <a:off x="4677657" y="3019645"/>
            <a:ext cx="0" cy="994400"/>
          </a:xfrm>
          <a:prstGeom prst="straightConnector1">
            <a:avLst/>
          </a:prstGeom>
          <a:noFill/>
          <a:ln w="19050" cap="flat" cmpd="sng">
            <a:solidFill>
              <a:srgbClr val="993333"/>
            </a:solidFill>
            <a:prstDash val="solid"/>
            <a:round/>
            <a:headEnd type="triangle" w="med" len="med"/>
            <a:tailEnd type="none" w="sm" len="sm"/>
          </a:ln>
        </p:spPr>
      </p:cxnSp>
      <p:sp>
        <p:nvSpPr>
          <p:cNvPr id="370" name="Google Shape;370;p45"/>
          <p:cNvSpPr/>
          <p:nvPr/>
        </p:nvSpPr>
        <p:spPr>
          <a:xfrm>
            <a:off x="3026676" y="3447180"/>
            <a:ext cx="1755200" cy="615600"/>
          </a:xfrm>
          <a:prstGeom prst="rect">
            <a:avLst/>
          </a:prstGeom>
          <a:blipFill rotWithShape="1">
            <a:blip r:embed="rId7">
              <a:alphaModFix/>
            </a:blip>
            <a:stretch>
              <a:fillRect b="-10809"/>
            </a:stretch>
          </a:blipFill>
          <a:ln>
            <a:noFill/>
          </a:ln>
        </p:spPr>
        <p:txBody>
          <a:bodyPr spcFirstLastPara="1" wrap="square" lIns="121900" tIns="60933" rIns="121900" bIns="60933" anchor="t" anchorCtr="0">
            <a:noAutofit/>
          </a:bodyPr>
          <a:lstStyle/>
          <a:p>
            <a:r>
              <a:rPr lang="en" sz="1867">
                <a:latin typeface="Arial"/>
                <a:ea typeface="Arial"/>
                <a:cs typeface="Arial"/>
                <a:sym typeface="Arial"/>
              </a:rPr>
              <a:t> </a:t>
            </a:r>
            <a:endParaRPr sz="2400"/>
          </a:p>
        </p:txBody>
      </p:sp>
      <p:cxnSp>
        <p:nvCxnSpPr>
          <p:cNvPr id="371" name="Google Shape;371;p45"/>
          <p:cNvCxnSpPr/>
          <p:nvPr/>
        </p:nvCxnSpPr>
        <p:spPr>
          <a:xfrm flipH="1">
            <a:off x="5192801" y="4634331"/>
            <a:ext cx="5087200" cy="15200"/>
          </a:xfrm>
          <a:prstGeom prst="straightConnector1">
            <a:avLst/>
          </a:prstGeom>
          <a:noFill/>
          <a:ln w="19050" cap="flat" cmpd="sng">
            <a:solidFill>
              <a:srgbClr val="A5A5A5"/>
            </a:solidFill>
            <a:prstDash val="lgDash"/>
            <a:round/>
            <a:headEnd type="none" w="sm" len="sm"/>
            <a:tailEnd type="triangle" w="med" len="med"/>
          </a:ln>
          <a:effectLst>
            <a:outerShdw blurRad="40000" dist="23000" dir="5400000" rotWithShape="0">
              <a:srgbClr val="000000">
                <a:alpha val="34900"/>
              </a:srgbClr>
            </a:outerShdw>
          </a:effectLst>
        </p:spPr>
      </p:cxnSp>
      <p:sp>
        <p:nvSpPr>
          <p:cNvPr id="372" name="Google Shape;372;p45"/>
          <p:cNvSpPr txBox="1"/>
          <p:nvPr/>
        </p:nvSpPr>
        <p:spPr>
          <a:xfrm>
            <a:off x="6222703" y="4694306"/>
            <a:ext cx="3086800" cy="553943"/>
          </a:xfrm>
          <a:prstGeom prst="rect">
            <a:avLst/>
          </a:prstGeom>
          <a:noFill/>
          <a:ln>
            <a:noFill/>
          </a:ln>
        </p:spPr>
        <p:txBody>
          <a:bodyPr spcFirstLastPara="1" wrap="square" lIns="121900" tIns="60933" rIns="121900" bIns="60933" anchor="t" anchorCtr="0">
            <a:spAutoFit/>
          </a:bodyPr>
          <a:lstStyle/>
          <a:p>
            <a:r>
              <a:rPr lang="en" sz="1400" dirty="0">
                <a:solidFill>
                  <a:srgbClr val="000000"/>
                </a:solidFill>
                <a:latin typeface="Libre Baskerville"/>
                <a:ea typeface="Libre Baskerville"/>
                <a:cs typeface="Libre Baskerville"/>
                <a:sym typeface="Libre Baskerville"/>
              </a:rPr>
              <a:t>Discount rate </a:t>
            </a:r>
            <a:r>
              <a:rPr lang="en" sz="1400" dirty="0" err="1">
                <a:solidFill>
                  <a:srgbClr val="000000"/>
                </a:solidFill>
                <a:latin typeface="Libre Baskerville"/>
                <a:ea typeface="Libre Baskerville"/>
                <a:cs typeface="Libre Baskerville"/>
                <a:sym typeface="Libre Baskerville"/>
              </a:rPr>
              <a:t>i</a:t>
            </a:r>
            <a:r>
              <a:rPr lang="en" sz="1400" dirty="0">
                <a:solidFill>
                  <a:srgbClr val="000000"/>
                </a:solidFill>
                <a:latin typeface="Libre Baskerville"/>
                <a:ea typeface="Libre Baskerville"/>
                <a:cs typeface="Libre Baskerville"/>
                <a:sym typeface="Libre Baskerville"/>
              </a:rPr>
              <a:t> (expected rate of return)</a:t>
            </a:r>
            <a:endParaRPr sz="1400" dirty="0">
              <a:solidFill>
                <a:srgbClr val="000000"/>
              </a:solidFill>
              <a:latin typeface="Libre Baskerville"/>
              <a:ea typeface="Libre Baskerville"/>
              <a:cs typeface="Libre Baskerville"/>
              <a:sym typeface="Libre Baskerville"/>
            </a:endParaRPr>
          </a:p>
        </p:txBody>
      </p:sp>
      <p:sp>
        <p:nvSpPr>
          <p:cNvPr id="373" name="Google Shape;373;p45"/>
          <p:cNvSpPr txBox="1"/>
          <p:nvPr/>
        </p:nvSpPr>
        <p:spPr>
          <a:xfrm>
            <a:off x="1155261" y="2576921"/>
            <a:ext cx="2948800" cy="452800"/>
          </a:xfrm>
          <a:prstGeom prst="rect">
            <a:avLst/>
          </a:prstGeom>
          <a:noFill/>
          <a:ln>
            <a:noFill/>
          </a:ln>
        </p:spPr>
        <p:txBody>
          <a:bodyPr spcFirstLastPara="1" wrap="square" lIns="121900" tIns="121900" rIns="121900" bIns="121900" anchor="t" anchorCtr="0">
            <a:noAutofit/>
          </a:bodyPr>
          <a:lstStyle/>
          <a:p>
            <a:pPr algn="ctr"/>
            <a:r>
              <a:rPr lang="en" sz="1400">
                <a:solidFill>
                  <a:srgbClr val="000000"/>
                </a:solidFill>
                <a:latin typeface="Libre Baskerville"/>
                <a:ea typeface="Libre Baskerville"/>
                <a:cs typeface="Libre Baskerville"/>
                <a:sym typeface="Libre Baskerville"/>
              </a:rPr>
              <a:t>Design/Construction</a:t>
            </a:r>
            <a:endParaRPr sz="1400">
              <a:solidFill>
                <a:srgbClr val="000000"/>
              </a:solidFill>
              <a:latin typeface="Libre Baskerville"/>
              <a:ea typeface="Libre Baskerville"/>
              <a:cs typeface="Libre Baskerville"/>
              <a:sym typeface="Libre Baskerville"/>
            </a:endParaRPr>
          </a:p>
        </p:txBody>
      </p:sp>
      <p:sp>
        <p:nvSpPr>
          <p:cNvPr id="374" name="Google Shape;374;p45"/>
          <p:cNvSpPr txBox="1"/>
          <p:nvPr/>
        </p:nvSpPr>
        <p:spPr>
          <a:xfrm>
            <a:off x="6273965" y="3932623"/>
            <a:ext cx="2571600" cy="946400"/>
          </a:xfrm>
          <a:prstGeom prst="rect">
            <a:avLst/>
          </a:prstGeom>
          <a:noFill/>
          <a:ln>
            <a:noFill/>
          </a:ln>
        </p:spPr>
        <p:txBody>
          <a:bodyPr spcFirstLastPara="1" wrap="square" lIns="121900" tIns="121900" rIns="121900" bIns="121900" anchor="t" anchorCtr="0">
            <a:noAutofit/>
          </a:bodyPr>
          <a:lstStyle/>
          <a:p>
            <a:pPr algn="ctr"/>
            <a:r>
              <a:rPr lang="en" sz="1600">
                <a:solidFill>
                  <a:srgbClr val="980000"/>
                </a:solidFill>
                <a:latin typeface="Libre Baskerville"/>
                <a:ea typeface="Libre Baskerville"/>
                <a:cs typeface="Libre Baskerville"/>
                <a:sym typeface="Libre Baskerville"/>
              </a:rPr>
              <a:t>Penalty</a:t>
            </a:r>
            <a:endParaRPr sz="1600">
              <a:solidFill>
                <a:srgbClr val="980000"/>
              </a:solidFill>
              <a:latin typeface="Libre Baskerville"/>
              <a:ea typeface="Libre Baskerville"/>
              <a:cs typeface="Libre Baskerville"/>
              <a:sym typeface="Libre Baskerville"/>
            </a:endParaRPr>
          </a:p>
        </p:txBody>
      </p:sp>
      <p:cxnSp>
        <p:nvCxnSpPr>
          <p:cNvPr id="375" name="Google Shape;375;p45"/>
          <p:cNvCxnSpPr/>
          <p:nvPr/>
        </p:nvCxnSpPr>
        <p:spPr>
          <a:xfrm>
            <a:off x="7067331" y="3776163"/>
            <a:ext cx="0" cy="731200"/>
          </a:xfrm>
          <a:prstGeom prst="straightConnector1">
            <a:avLst/>
          </a:prstGeom>
          <a:noFill/>
          <a:ln w="38100" cap="flat" cmpd="sng">
            <a:solidFill>
              <a:srgbClr val="980000"/>
            </a:solidFill>
            <a:prstDash val="solid"/>
            <a:round/>
            <a:headEnd type="none" w="sm" len="sm"/>
            <a:tailEnd type="stealth" w="med" len="med"/>
          </a:ln>
          <a:effectLst>
            <a:outerShdw blurRad="40000" dist="23000" dir="5400000" rotWithShape="0">
              <a:srgbClr val="000000">
                <a:alpha val="34900"/>
              </a:srgbClr>
            </a:outerShdw>
          </a:effectLst>
        </p:spPr>
      </p:cxnSp>
      <p:cxnSp>
        <p:nvCxnSpPr>
          <p:cNvPr id="376" name="Google Shape;376;p45"/>
          <p:cNvCxnSpPr/>
          <p:nvPr/>
        </p:nvCxnSpPr>
        <p:spPr>
          <a:xfrm rot="10800000">
            <a:off x="4836093" y="3029540"/>
            <a:ext cx="0" cy="1478000"/>
          </a:xfrm>
          <a:prstGeom prst="straightConnector1">
            <a:avLst/>
          </a:prstGeom>
          <a:noFill/>
          <a:ln w="19050" cap="flat" cmpd="sng">
            <a:solidFill>
              <a:srgbClr val="38761D"/>
            </a:solidFill>
            <a:prstDash val="solid"/>
            <a:round/>
            <a:headEnd type="triangle" w="med" len="med"/>
            <a:tailEnd type="none" w="sm" len="sm"/>
          </a:ln>
        </p:spPr>
      </p:cxnSp>
      <p:cxnSp>
        <p:nvCxnSpPr>
          <p:cNvPr id="377" name="Google Shape;377;p45"/>
          <p:cNvCxnSpPr/>
          <p:nvPr/>
        </p:nvCxnSpPr>
        <p:spPr>
          <a:xfrm rot="10800000">
            <a:off x="5328419" y="1742991"/>
            <a:ext cx="0" cy="943200"/>
          </a:xfrm>
          <a:prstGeom prst="straightConnector1">
            <a:avLst/>
          </a:prstGeom>
          <a:noFill/>
          <a:ln w="19050" cap="flat" cmpd="sng">
            <a:solidFill>
              <a:srgbClr val="38761D"/>
            </a:solidFill>
            <a:prstDash val="solid"/>
            <a:round/>
            <a:headEnd type="none" w="sm" len="sm"/>
            <a:tailEnd type="triangle" w="med" len="med"/>
          </a:ln>
        </p:spPr>
      </p:cxnSp>
      <p:cxnSp>
        <p:nvCxnSpPr>
          <p:cNvPr id="378" name="Google Shape;378;p45"/>
          <p:cNvCxnSpPr/>
          <p:nvPr/>
        </p:nvCxnSpPr>
        <p:spPr>
          <a:xfrm>
            <a:off x="7229243" y="3068744"/>
            <a:ext cx="0" cy="409200"/>
          </a:xfrm>
          <a:prstGeom prst="straightConnector1">
            <a:avLst/>
          </a:prstGeom>
          <a:noFill/>
          <a:ln w="19050" cap="flat" cmpd="sng">
            <a:solidFill>
              <a:srgbClr val="38761D"/>
            </a:solidFill>
            <a:prstDash val="solid"/>
            <a:round/>
            <a:headEnd type="none" w="sm" len="sm"/>
            <a:tailEnd type="triangle" w="med" len="med"/>
          </a:ln>
        </p:spPr>
      </p:cxnSp>
      <p:cxnSp>
        <p:nvCxnSpPr>
          <p:cNvPr id="379" name="Google Shape;379;p45"/>
          <p:cNvCxnSpPr/>
          <p:nvPr/>
        </p:nvCxnSpPr>
        <p:spPr>
          <a:xfrm rot="10800000">
            <a:off x="9380465" y="1888537"/>
            <a:ext cx="0" cy="817200"/>
          </a:xfrm>
          <a:prstGeom prst="straightConnector1">
            <a:avLst/>
          </a:prstGeom>
          <a:noFill/>
          <a:ln w="19050" cap="flat" cmpd="sng">
            <a:solidFill>
              <a:srgbClr val="38761D"/>
            </a:solidFill>
            <a:prstDash val="solid"/>
            <a:round/>
            <a:headEnd type="none" w="sm" len="sm"/>
            <a:tailEnd type="triangle" w="med" len="med"/>
          </a:ln>
        </p:spPr>
      </p:cxnSp>
      <p:cxnSp>
        <p:nvCxnSpPr>
          <p:cNvPr id="380" name="Google Shape;380;p45"/>
          <p:cNvCxnSpPr/>
          <p:nvPr/>
        </p:nvCxnSpPr>
        <p:spPr>
          <a:xfrm rot="10800000">
            <a:off x="3971043" y="5465017"/>
            <a:ext cx="0" cy="652000"/>
          </a:xfrm>
          <a:prstGeom prst="straightConnector1">
            <a:avLst/>
          </a:prstGeom>
          <a:noFill/>
          <a:ln w="19050" cap="flat" cmpd="sng">
            <a:solidFill>
              <a:srgbClr val="38761D"/>
            </a:solidFill>
            <a:prstDash val="solid"/>
            <a:round/>
            <a:headEnd type="none" w="sm" len="sm"/>
            <a:tailEnd type="triangle" w="med" len="med"/>
          </a:ln>
        </p:spPr>
      </p:cxnSp>
      <p:sp>
        <p:nvSpPr>
          <p:cNvPr id="381" name="Google Shape;381;p45"/>
          <p:cNvSpPr txBox="1"/>
          <p:nvPr/>
        </p:nvSpPr>
        <p:spPr>
          <a:xfrm>
            <a:off x="3977335" y="5684734"/>
            <a:ext cx="3821200" cy="410379"/>
          </a:xfrm>
          <a:prstGeom prst="rect">
            <a:avLst/>
          </a:prstGeom>
          <a:solidFill>
            <a:srgbClr val="38761D"/>
          </a:solidFill>
          <a:ln>
            <a:noFill/>
          </a:ln>
        </p:spPr>
        <p:txBody>
          <a:bodyPr spcFirstLastPara="1" wrap="square" lIns="121900" tIns="60933" rIns="121900" bIns="60933" anchor="t" anchorCtr="0">
            <a:spAutoFit/>
          </a:bodyPr>
          <a:lstStyle/>
          <a:p>
            <a:r>
              <a:rPr lang="en" sz="1867" dirty="0">
                <a:solidFill>
                  <a:srgbClr val="FFFF00"/>
                </a:solidFill>
                <a:latin typeface="Arial"/>
                <a:ea typeface="Arial"/>
                <a:cs typeface="Arial"/>
                <a:sym typeface="Arial"/>
              </a:rPr>
              <a:t>Fully electric building cash flow</a:t>
            </a:r>
            <a:endParaRPr sz="2400" dirty="0">
              <a:solidFill>
                <a:srgbClr val="FFFF00"/>
              </a:solidFill>
            </a:endParaRPr>
          </a:p>
        </p:txBody>
      </p:sp>
      <p:grpSp>
        <p:nvGrpSpPr>
          <p:cNvPr id="382" name="Google Shape;382;p45"/>
          <p:cNvGrpSpPr/>
          <p:nvPr/>
        </p:nvGrpSpPr>
        <p:grpSpPr>
          <a:xfrm>
            <a:off x="6836702" y="3821536"/>
            <a:ext cx="490601" cy="535200"/>
            <a:chOff x="1290064" y="3901729"/>
            <a:chExt cx="367951" cy="401400"/>
          </a:xfrm>
        </p:grpSpPr>
        <p:cxnSp>
          <p:nvCxnSpPr>
            <p:cNvPr id="383" name="Google Shape;383;p45"/>
            <p:cNvCxnSpPr/>
            <p:nvPr/>
          </p:nvCxnSpPr>
          <p:spPr>
            <a:xfrm>
              <a:off x="1301015" y="3901729"/>
              <a:ext cx="357000" cy="401400"/>
            </a:xfrm>
            <a:prstGeom prst="straightConnector1">
              <a:avLst/>
            </a:prstGeom>
            <a:noFill/>
            <a:ln w="31750" cap="flat" cmpd="sng">
              <a:solidFill>
                <a:srgbClr val="38761D"/>
              </a:solidFill>
              <a:prstDash val="solid"/>
              <a:round/>
              <a:headEnd type="none" w="sm" len="sm"/>
              <a:tailEnd type="none" w="sm" len="sm"/>
            </a:ln>
          </p:spPr>
        </p:cxnSp>
        <p:cxnSp>
          <p:nvCxnSpPr>
            <p:cNvPr id="384" name="Google Shape;384;p45"/>
            <p:cNvCxnSpPr/>
            <p:nvPr/>
          </p:nvCxnSpPr>
          <p:spPr>
            <a:xfrm flipH="1">
              <a:off x="1290064" y="3901729"/>
              <a:ext cx="366600" cy="401400"/>
            </a:xfrm>
            <a:prstGeom prst="straightConnector1">
              <a:avLst/>
            </a:prstGeom>
            <a:noFill/>
            <a:ln w="31750" cap="flat" cmpd="sng">
              <a:solidFill>
                <a:srgbClr val="38761D"/>
              </a:solidFill>
              <a:prstDash val="solid"/>
              <a:round/>
              <a:headEnd type="none" w="sm" len="sm"/>
              <a:tailEnd type="none" w="sm" len="sm"/>
            </a:ln>
          </p:spPr>
        </p:cxnSp>
      </p:grpSp>
      <p:cxnSp>
        <p:nvCxnSpPr>
          <p:cNvPr id="385" name="Google Shape;385;p45"/>
          <p:cNvCxnSpPr/>
          <p:nvPr/>
        </p:nvCxnSpPr>
        <p:spPr>
          <a:xfrm rot="10800000">
            <a:off x="5632617" y="2168191"/>
            <a:ext cx="0" cy="518000"/>
          </a:xfrm>
          <a:prstGeom prst="straightConnector1">
            <a:avLst/>
          </a:prstGeom>
          <a:noFill/>
          <a:ln w="19050" cap="flat" cmpd="sng">
            <a:solidFill>
              <a:srgbClr val="38761D"/>
            </a:solidFill>
            <a:prstDash val="solid"/>
            <a:round/>
            <a:headEnd type="none" w="sm" len="sm"/>
            <a:tailEnd type="triangle" w="med" len="med"/>
          </a:ln>
        </p:spPr>
      </p:cxnSp>
      <p:sp>
        <p:nvSpPr>
          <p:cNvPr id="386" name="Google Shape;386;p45"/>
          <p:cNvSpPr txBox="1"/>
          <p:nvPr/>
        </p:nvSpPr>
        <p:spPr>
          <a:xfrm>
            <a:off x="5387297" y="1683468"/>
            <a:ext cx="708800" cy="410379"/>
          </a:xfrm>
          <a:prstGeom prst="rect">
            <a:avLst/>
          </a:prstGeom>
          <a:solidFill>
            <a:srgbClr val="38761D"/>
          </a:solidFill>
          <a:ln w="9525" cap="flat" cmpd="sng">
            <a:solidFill>
              <a:srgbClr val="38761D"/>
            </a:solidFill>
            <a:prstDash val="solid"/>
            <a:round/>
            <a:headEnd type="none" w="sm" len="sm"/>
            <a:tailEnd type="none" w="sm" len="sm"/>
          </a:ln>
        </p:spPr>
        <p:txBody>
          <a:bodyPr spcFirstLastPara="1" wrap="square" lIns="121900" tIns="60933" rIns="121900" bIns="60933" anchor="t" anchorCtr="0">
            <a:spAutoFit/>
          </a:bodyPr>
          <a:lstStyle/>
          <a:p>
            <a:r>
              <a:rPr lang="en" sz="1867" dirty="0">
                <a:solidFill>
                  <a:srgbClr val="FFFF00"/>
                </a:solidFill>
                <a:latin typeface="Arial"/>
                <a:ea typeface="Arial"/>
                <a:cs typeface="Arial"/>
                <a:sym typeface="Arial"/>
              </a:rPr>
              <a:t>OR</a:t>
            </a:r>
            <a:endParaRPr sz="2400" dirty="0">
              <a:solidFill>
                <a:srgbClr val="FFFF00"/>
              </a:solidFill>
            </a:endParaRPr>
          </a:p>
        </p:txBody>
      </p:sp>
      <p:cxnSp>
        <p:nvCxnSpPr>
          <p:cNvPr id="387" name="Google Shape;387;p45"/>
          <p:cNvCxnSpPr/>
          <p:nvPr/>
        </p:nvCxnSpPr>
        <p:spPr>
          <a:xfrm>
            <a:off x="7425229" y="3048368"/>
            <a:ext cx="0" cy="548400"/>
          </a:xfrm>
          <a:prstGeom prst="straightConnector1">
            <a:avLst/>
          </a:prstGeom>
          <a:noFill/>
          <a:ln w="19050" cap="flat" cmpd="sng">
            <a:solidFill>
              <a:srgbClr val="38761D"/>
            </a:solidFill>
            <a:prstDash val="solid"/>
            <a:round/>
            <a:headEnd type="none" w="sm" len="sm"/>
            <a:tailEnd type="triangle" w="med" len="med"/>
          </a:ln>
        </p:spPr>
      </p:cxnSp>
      <p:sp>
        <p:nvSpPr>
          <p:cNvPr id="388" name="Google Shape;388;p45"/>
          <p:cNvSpPr txBox="1"/>
          <p:nvPr/>
        </p:nvSpPr>
        <p:spPr>
          <a:xfrm>
            <a:off x="7327300" y="2921001"/>
            <a:ext cx="605200" cy="328177"/>
          </a:xfrm>
          <a:prstGeom prst="rect">
            <a:avLst/>
          </a:prstGeom>
          <a:solidFill>
            <a:srgbClr val="38761D"/>
          </a:solidFill>
          <a:ln>
            <a:noFill/>
          </a:ln>
        </p:spPr>
        <p:txBody>
          <a:bodyPr spcFirstLastPara="1" wrap="square" lIns="121900" tIns="60933" rIns="121900" bIns="60933" anchor="t" anchorCtr="0">
            <a:spAutoFit/>
          </a:bodyPr>
          <a:lstStyle/>
          <a:p>
            <a:r>
              <a:rPr lang="en" sz="1333" dirty="0">
                <a:solidFill>
                  <a:srgbClr val="FFFF00"/>
                </a:solidFill>
                <a:latin typeface="Arial"/>
                <a:ea typeface="Arial"/>
                <a:cs typeface="Arial"/>
                <a:sym typeface="Arial"/>
              </a:rPr>
              <a:t>OR</a:t>
            </a:r>
            <a:endParaRPr sz="1333" dirty="0">
              <a:solidFill>
                <a:srgbClr val="FFFF00"/>
              </a:solidFill>
            </a:endParaRPr>
          </a:p>
        </p:txBody>
      </p:sp>
      <p:cxnSp>
        <p:nvCxnSpPr>
          <p:cNvPr id="389" name="Google Shape;389;p45"/>
          <p:cNvCxnSpPr/>
          <p:nvPr/>
        </p:nvCxnSpPr>
        <p:spPr>
          <a:xfrm rot="10800000">
            <a:off x="9683111" y="2159984"/>
            <a:ext cx="0" cy="518000"/>
          </a:xfrm>
          <a:prstGeom prst="straightConnector1">
            <a:avLst/>
          </a:prstGeom>
          <a:noFill/>
          <a:ln w="19050" cap="flat" cmpd="sng">
            <a:solidFill>
              <a:srgbClr val="38761D"/>
            </a:solidFill>
            <a:prstDash val="solid"/>
            <a:round/>
            <a:headEnd type="none" w="sm" len="sm"/>
            <a:tailEnd type="triangle" w="med" len="med"/>
          </a:ln>
        </p:spPr>
      </p:cxnSp>
      <p:sp>
        <p:nvSpPr>
          <p:cNvPr id="390" name="Google Shape;390;p45"/>
          <p:cNvSpPr txBox="1"/>
          <p:nvPr/>
        </p:nvSpPr>
        <p:spPr>
          <a:xfrm>
            <a:off x="9437797" y="1675268"/>
            <a:ext cx="842000" cy="410379"/>
          </a:xfrm>
          <a:prstGeom prst="rect">
            <a:avLst/>
          </a:prstGeom>
          <a:solidFill>
            <a:srgbClr val="38761D"/>
          </a:solidFill>
          <a:ln>
            <a:noFill/>
          </a:ln>
        </p:spPr>
        <p:txBody>
          <a:bodyPr spcFirstLastPara="1" wrap="square" lIns="121900" tIns="60933" rIns="121900" bIns="60933" anchor="t" anchorCtr="0">
            <a:spAutoFit/>
          </a:bodyPr>
          <a:lstStyle/>
          <a:p>
            <a:r>
              <a:rPr lang="en" sz="1867" dirty="0">
                <a:solidFill>
                  <a:srgbClr val="FFFF00"/>
                </a:solidFill>
                <a:latin typeface="Arial"/>
                <a:ea typeface="Arial"/>
                <a:cs typeface="Arial"/>
                <a:sym typeface="Arial"/>
              </a:rPr>
              <a:t>OR</a:t>
            </a:r>
            <a:endParaRPr sz="2400" dirty="0">
              <a:solidFill>
                <a:srgbClr val="FFFF00"/>
              </a:solidFill>
            </a:endParaRPr>
          </a:p>
        </p:txBody>
      </p:sp>
      <p:sp>
        <p:nvSpPr>
          <p:cNvPr id="391" name="Google Shape;391;p45"/>
          <p:cNvSpPr txBox="1"/>
          <p:nvPr/>
        </p:nvSpPr>
        <p:spPr>
          <a:xfrm>
            <a:off x="164000" y="0"/>
            <a:ext cx="11864000" cy="1132577"/>
          </a:xfrm>
          <a:prstGeom prst="rect">
            <a:avLst/>
          </a:prstGeom>
          <a:noFill/>
          <a:ln>
            <a:noFill/>
          </a:ln>
        </p:spPr>
        <p:txBody>
          <a:bodyPr spcFirstLastPara="1" wrap="square" lIns="121900" tIns="121900" rIns="121900" bIns="121900" anchor="t" anchorCtr="0">
            <a:spAutoFit/>
          </a:bodyPr>
          <a:lstStyle/>
          <a:p>
            <a:pPr>
              <a:lnSpc>
                <a:spcPct val="90000"/>
              </a:lnSpc>
            </a:pPr>
            <a:r>
              <a:rPr lang="en-US" altLang="zh-CN" sz="3200" dirty="0">
                <a:solidFill>
                  <a:srgbClr val="1B4453"/>
                </a:solidFill>
                <a:latin typeface="Libre Baskerville"/>
                <a:ea typeface="Libre Baskerville"/>
                <a:cs typeface="Libre Baskerville"/>
                <a:sym typeface="Libre Baskerville"/>
              </a:rPr>
              <a:t>The</a:t>
            </a:r>
            <a:r>
              <a:rPr lang="zh-CN" altLang="en-US" sz="3200" dirty="0">
                <a:solidFill>
                  <a:srgbClr val="1B4453"/>
                </a:solidFill>
                <a:latin typeface="Libre Baskerville"/>
                <a:ea typeface="Libre Baskerville"/>
                <a:cs typeface="Libre Baskerville"/>
                <a:sym typeface="Libre Baskerville"/>
              </a:rPr>
              <a:t> </a:t>
            </a:r>
            <a:r>
              <a:rPr lang="en-US" altLang="zh-CN" sz="3200" dirty="0">
                <a:solidFill>
                  <a:srgbClr val="1B4453"/>
                </a:solidFill>
                <a:latin typeface="Libre Baskerville"/>
                <a:ea typeface="Libre Baskerville"/>
                <a:cs typeface="Libre Baskerville"/>
                <a:sym typeface="Libre Baskerville"/>
              </a:rPr>
              <a:t>economics</a:t>
            </a:r>
            <a:r>
              <a:rPr lang="zh-CN" altLang="en-US" sz="3200" dirty="0">
                <a:solidFill>
                  <a:srgbClr val="1B4453"/>
                </a:solidFill>
                <a:latin typeface="Libre Baskerville"/>
                <a:ea typeface="Libre Baskerville"/>
                <a:cs typeface="Libre Baskerville"/>
                <a:sym typeface="Libre Baskerville"/>
              </a:rPr>
              <a:t> </a:t>
            </a:r>
            <a:r>
              <a:rPr lang="en-US" altLang="zh-CN" sz="3200" dirty="0">
                <a:solidFill>
                  <a:srgbClr val="1B4453"/>
                </a:solidFill>
                <a:latin typeface="Libre Baskerville"/>
                <a:ea typeface="Libre Baskerville"/>
                <a:cs typeface="Libre Baskerville"/>
                <a:sym typeface="Libre Baskerville"/>
              </a:rPr>
              <a:t>of</a:t>
            </a:r>
            <a:r>
              <a:rPr lang="zh-CN" altLang="en-US" sz="3200" dirty="0">
                <a:solidFill>
                  <a:srgbClr val="1B4453"/>
                </a:solidFill>
                <a:latin typeface="Libre Baskerville"/>
                <a:ea typeface="Libre Baskerville"/>
                <a:cs typeface="Libre Baskerville"/>
                <a:sym typeface="Libre Baskerville"/>
              </a:rPr>
              <a:t> </a:t>
            </a:r>
            <a:r>
              <a:rPr lang="en-US" altLang="zh-CN" sz="3200" dirty="0">
                <a:solidFill>
                  <a:srgbClr val="1B4453"/>
                </a:solidFill>
                <a:latin typeface="Libre Baskerville"/>
                <a:ea typeface="Libre Baskerville"/>
                <a:cs typeface="Libre Baskerville"/>
                <a:sym typeface="Libre Baskerville"/>
              </a:rPr>
              <a:t>adopting</a:t>
            </a:r>
            <a:r>
              <a:rPr lang="zh-CN" altLang="en-US" sz="3200" dirty="0">
                <a:solidFill>
                  <a:srgbClr val="1B4453"/>
                </a:solidFill>
                <a:latin typeface="Libre Baskerville"/>
                <a:ea typeface="Libre Baskerville"/>
                <a:cs typeface="Libre Baskerville"/>
                <a:sym typeface="Libre Baskerville"/>
              </a:rPr>
              <a:t> </a:t>
            </a:r>
            <a:r>
              <a:rPr lang="en" sz="3200" dirty="0">
                <a:solidFill>
                  <a:srgbClr val="1B4453"/>
                </a:solidFill>
                <a:latin typeface="Libre Baskerville"/>
                <a:ea typeface="Libre Baskerville"/>
                <a:cs typeface="Libre Baskerville"/>
                <a:sym typeface="Libre Baskerville"/>
              </a:rPr>
              <a:t>decarbonization technologies</a:t>
            </a:r>
            <a:endParaRPr sz="3200" dirty="0">
              <a:solidFill>
                <a:srgbClr val="1B4453"/>
              </a:solidFill>
              <a:latin typeface="Libre Baskerville"/>
              <a:ea typeface="Libre Baskerville"/>
              <a:cs typeface="Libre Baskerville"/>
              <a:sym typeface="Libre Baskerville"/>
            </a:endParaRPr>
          </a:p>
        </p:txBody>
      </p:sp>
      <p:pic>
        <p:nvPicPr>
          <p:cNvPr id="2" name="Google Shape;167;p31">
            <a:extLst>
              <a:ext uri="{FF2B5EF4-FFF2-40B4-BE49-F238E27FC236}">
                <a16:creationId xmlns:a16="http://schemas.microsoft.com/office/drawing/2014/main" id="{9996DD8D-4A22-4FD9-1A30-D72DA7D52384}"/>
              </a:ext>
            </a:extLst>
          </p:cNvPr>
          <p:cNvPicPr preferRelativeResize="0"/>
          <p:nvPr/>
        </p:nvPicPr>
        <p:blipFill rotWithShape="1">
          <a:blip r:embed="rId8">
            <a:alphaModFix/>
          </a:blip>
          <a:srcRect/>
          <a:stretch/>
        </p:blipFill>
        <p:spPr>
          <a:xfrm>
            <a:off x="145621" y="4193786"/>
            <a:ext cx="3735944" cy="2657023"/>
          </a:xfrm>
          <a:prstGeom prst="rect">
            <a:avLst/>
          </a:prstGeom>
          <a:noFill/>
          <a:ln>
            <a:noFill/>
          </a:ln>
        </p:spPr>
      </p:pic>
      <p:sp>
        <p:nvSpPr>
          <p:cNvPr id="3" name="TextBox 2"/>
          <p:cNvSpPr txBox="1"/>
          <p:nvPr/>
        </p:nvSpPr>
        <p:spPr>
          <a:xfrm>
            <a:off x="3977335" y="6408538"/>
            <a:ext cx="5253361" cy="461665"/>
          </a:xfrm>
          <a:prstGeom prst="rect">
            <a:avLst/>
          </a:prstGeom>
          <a:noFill/>
        </p:spPr>
        <p:txBody>
          <a:bodyPr wrap="none" rtlCol="0">
            <a:spAutoFit/>
          </a:bodyPr>
          <a:lstStyle/>
          <a:p>
            <a:r>
              <a:rPr lang="en-US" sz="1200" dirty="0">
                <a:latin typeface="Baskerville Old Face" panose="02020602080505020303" pitchFamily="18" charset="0"/>
              </a:rPr>
              <a:t>© source unknown. All rights reserved. This content is excluded from our Creative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Commons </a:t>
            </a:r>
            <a:r>
              <a:rPr lang="en-US" sz="1200" dirty="0">
                <a:latin typeface="Baskerville Old Face" panose="02020602080505020303" pitchFamily="18" charset="0"/>
              </a:rPr>
              <a:t>license. For more information, see </a:t>
            </a:r>
            <a:r>
              <a:rPr lang="en-US" sz="1200" dirty="0">
                <a:latin typeface="Baskerville Old Face" panose="02020602080505020303" pitchFamily="18" charset="0"/>
                <a:hlinkClick r:id="rId9"/>
              </a:rPr>
              <a:t>https://ocw.mit.edu/help/faq-fair-use</a:t>
            </a:r>
            <a:r>
              <a:rPr lang="en-US" sz="1200" dirty="0" smtClean="0">
                <a:latin typeface="Baskerville Old Face" panose="02020602080505020303" pitchFamily="18" charset="0"/>
                <a:hlinkClick r:id="rId9"/>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 grpId="0" animBg="1"/>
      <p:bldP spid="386" grpId="0" animBg="1"/>
      <p:bldP spid="388" grpId="0" animBg="1"/>
      <p:bldP spid="39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46"/>
          <p:cNvSpPr txBox="1"/>
          <p:nvPr/>
        </p:nvSpPr>
        <p:spPr>
          <a:xfrm>
            <a:off x="261600" y="283134"/>
            <a:ext cx="11930400" cy="763182"/>
          </a:xfrm>
          <a:prstGeom prst="rect">
            <a:avLst/>
          </a:prstGeom>
          <a:noFill/>
          <a:ln>
            <a:noFill/>
          </a:ln>
        </p:spPr>
        <p:txBody>
          <a:bodyPr spcFirstLastPara="1" wrap="square" lIns="121900" tIns="121900" rIns="121900" bIns="121900" anchor="t" anchorCtr="0">
            <a:spAutoFit/>
          </a:bodyPr>
          <a:lstStyle/>
          <a:p>
            <a:pPr>
              <a:lnSpc>
                <a:spcPct val="90000"/>
              </a:lnSpc>
            </a:pPr>
            <a:r>
              <a:rPr lang="en" sz="3733">
                <a:solidFill>
                  <a:srgbClr val="1B4453"/>
                </a:solidFill>
                <a:latin typeface="Libre Baskerville"/>
                <a:ea typeface="Libre Baskerville"/>
                <a:cs typeface="Libre Baskerville"/>
                <a:sym typeface="Libre Baskerville"/>
              </a:rPr>
              <a:t>More Uncertainties</a:t>
            </a:r>
            <a:endParaRPr sz="3733">
              <a:solidFill>
                <a:srgbClr val="1B4453"/>
              </a:solidFill>
              <a:latin typeface="Libre Baskerville"/>
              <a:ea typeface="Libre Baskerville"/>
              <a:cs typeface="Libre Baskerville"/>
              <a:sym typeface="Libre Baskerville"/>
            </a:endParaRPr>
          </a:p>
        </p:txBody>
      </p:sp>
      <p:sp>
        <p:nvSpPr>
          <p:cNvPr id="397" name="Google Shape;397;p46"/>
          <p:cNvSpPr txBox="1"/>
          <p:nvPr/>
        </p:nvSpPr>
        <p:spPr>
          <a:xfrm>
            <a:off x="3993931" y="1076467"/>
            <a:ext cx="3772000" cy="369277"/>
          </a:xfrm>
          <a:prstGeom prst="rect">
            <a:avLst/>
          </a:prstGeom>
          <a:noFill/>
          <a:ln>
            <a:noFill/>
          </a:ln>
        </p:spPr>
        <p:txBody>
          <a:bodyPr spcFirstLastPara="1" wrap="square" lIns="121900" tIns="60933" rIns="121900" bIns="60933" anchor="t" anchorCtr="0">
            <a:spAutoFit/>
          </a:bodyPr>
          <a:lstStyle/>
          <a:p>
            <a:pPr algn="ctr"/>
            <a:r>
              <a:rPr lang="en" sz="1600" dirty="0">
                <a:solidFill>
                  <a:srgbClr val="000000"/>
                </a:solidFill>
                <a:latin typeface="Baskerville" panose="02020502070401020303" pitchFamily="18" charset="0"/>
                <a:ea typeface="Baskerville" panose="02020502070401020303" pitchFamily="18" charset="0"/>
                <a:cs typeface="Arial"/>
                <a:sym typeface="Arial"/>
              </a:rPr>
              <a:t>Natural </a:t>
            </a:r>
            <a:r>
              <a:rPr lang="en" sz="1600" dirty="0">
                <a:latin typeface="Baskerville" panose="02020502070401020303" pitchFamily="18" charset="0"/>
                <a:ea typeface="Baskerville" panose="02020502070401020303" pitchFamily="18" charset="0"/>
              </a:rPr>
              <a:t>G</a:t>
            </a:r>
            <a:r>
              <a:rPr lang="en" sz="1600" dirty="0">
                <a:solidFill>
                  <a:srgbClr val="000000"/>
                </a:solidFill>
                <a:latin typeface="Baskerville" panose="02020502070401020303" pitchFamily="18" charset="0"/>
                <a:ea typeface="Baskerville" panose="02020502070401020303" pitchFamily="18" charset="0"/>
                <a:cs typeface="Arial"/>
                <a:sym typeface="Arial"/>
              </a:rPr>
              <a:t>as </a:t>
            </a:r>
            <a:r>
              <a:rPr lang="en" sz="1600" dirty="0">
                <a:latin typeface="Baskerville" panose="02020502070401020303" pitchFamily="18" charset="0"/>
                <a:ea typeface="Baskerville" panose="02020502070401020303" pitchFamily="18" charset="0"/>
              </a:rPr>
              <a:t>P</a:t>
            </a:r>
            <a:r>
              <a:rPr lang="en" sz="1600" dirty="0">
                <a:solidFill>
                  <a:srgbClr val="000000"/>
                </a:solidFill>
                <a:latin typeface="Baskerville" panose="02020502070401020303" pitchFamily="18" charset="0"/>
                <a:ea typeface="Baskerville" panose="02020502070401020303" pitchFamily="18" charset="0"/>
                <a:cs typeface="Arial"/>
                <a:sym typeface="Arial"/>
              </a:rPr>
              <a:t>rice</a:t>
            </a:r>
            <a:r>
              <a:rPr lang="en" sz="1600" dirty="0">
                <a:latin typeface="Baskerville" panose="02020502070401020303" pitchFamily="18" charset="0"/>
                <a:ea typeface="Baskerville" panose="02020502070401020303" pitchFamily="18" charset="0"/>
              </a:rPr>
              <a:t>s</a:t>
            </a:r>
            <a:endParaRPr sz="1600" dirty="0">
              <a:latin typeface="Baskerville" panose="02020502070401020303" pitchFamily="18" charset="0"/>
              <a:ea typeface="Baskerville" panose="02020502070401020303" pitchFamily="18" charset="0"/>
            </a:endParaRPr>
          </a:p>
        </p:txBody>
      </p:sp>
      <p:pic>
        <p:nvPicPr>
          <p:cNvPr id="398" name="Google Shape;398;p46"/>
          <p:cNvPicPr preferRelativeResize="0"/>
          <p:nvPr/>
        </p:nvPicPr>
        <p:blipFill>
          <a:blip r:embed="rId3">
            <a:alphaModFix/>
          </a:blip>
          <a:stretch>
            <a:fillRect/>
          </a:stretch>
        </p:blipFill>
        <p:spPr>
          <a:xfrm>
            <a:off x="2869467" y="1486867"/>
            <a:ext cx="6150935" cy="2327300"/>
          </a:xfrm>
          <a:prstGeom prst="rect">
            <a:avLst/>
          </a:prstGeom>
          <a:noFill/>
          <a:ln>
            <a:noFill/>
          </a:ln>
        </p:spPr>
      </p:pic>
      <p:pic>
        <p:nvPicPr>
          <p:cNvPr id="399" name="Google Shape;399;p46"/>
          <p:cNvPicPr preferRelativeResize="0"/>
          <p:nvPr/>
        </p:nvPicPr>
        <p:blipFill>
          <a:blip r:embed="rId4">
            <a:alphaModFix/>
          </a:blip>
          <a:stretch>
            <a:fillRect/>
          </a:stretch>
        </p:blipFill>
        <p:spPr>
          <a:xfrm>
            <a:off x="3035131" y="4423767"/>
            <a:ext cx="5689603" cy="2225112"/>
          </a:xfrm>
          <a:prstGeom prst="rect">
            <a:avLst/>
          </a:prstGeom>
          <a:noFill/>
          <a:ln>
            <a:noFill/>
          </a:ln>
        </p:spPr>
      </p:pic>
      <p:sp>
        <p:nvSpPr>
          <p:cNvPr id="400" name="Google Shape;400;p46"/>
          <p:cNvSpPr txBox="1"/>
          <p:nvPr/>
        </p:nvSpPr>
        <p:spPr>
          <a:xfrm>
            <a:off x="4209997" y="4013367"/>
            <a:ext cx="3772000" cy="369277"/>
          </a:xfrm>
          <a:prstGeom prst="rect">
            <a:avLst/>
          </a:prstGeom>
          <a:noFill/>
          <a:ln>
            <a:noFill/>
          </a:ln>
        </p:spPr>
        <p:txBody>
          <a:bodyPr spcFirstLastPara="1" wrap="square" lIns="121900" tIns="60933" rIns="121900" bIns="60933" anchor="t" anchorCtr="0">
            <a:spAutoFit/>
          </a:bodyPr>
          <a:lstStyle/>
          <a:p>
            <a:pPr algn="ctr"/>
            <a:r>
              <a:rPr lang="en" sz="1600">
                <a:latin typeface="Baskerville" panose="02020502070401020303" pitchFamily="18" charset="0"/>
                <a:ea typeface="Baskerville" panose="02020502070401020303" pitchFamily="18" charset="0"/>
              </a:rPr>
              <a:t>Rate of Grid Decarbonization</a:t>
            </a:r>
            <a:endParaRPr sz="1600">
              <a:latin typeface="Baskerville" panose="02020502070401020303" pitchFamily="18" charset="0"/>
              <a:ea typeface="Baskerville" panose="02020502070401020303"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46"/>
          <p:cNvSpPr txBox="1"/>
          <p:nvPr/>
        </p:nvSpPr>
        <p:spPr>
          <a:xfrm>
            <a:off x="182880" y="56923"/>
            <a:ext cx="11280160" cy="1132577"/>
          </a:xfrm>
          <a:prstGeom prst="rect">
            <a:avLst/>
          </a:prstGeom>
          <a:noFill/>
          <a:ln>
            <a:noFill/>
          </a:ln>
        </p:spPr>
        <p:txBody>
          <a:bodyPr spcFirstLastPara="1" wrap="square" lIns="121900" tIns="121900" rIns="121900" bIns="121900" anchor="t" anchorCtr="0">
            <a:spAutoFit/>
          </a:bodyPr>
          <a:lstStyle/>
          <a:p>
            <a:pPr>
              <a:lnSpc>
                <a:spcPct val="90000"/>
              </a:lnSpc>
            </a:pPr>
            <a:r>
              <a:rPr lang="en" sz="3200" dirty="0">
                <a:solidFill>
                  <a:srgbClr val="1B4453"/>
                </a:solidFill>
                <a:latin typeface="Baskerville" panose="02020502070401020303" pitchFamily="18" charset="0"/>
                <a:ea typeface="Baskerville" panose="02020502070401020303" pitchFamily="18" charset="0"/>
                <a:cs typeface="Libre Baskerville"/>
                <a:sym typeface="Libre Baskerville"/>
              </a:rPr>
              <a:t>Quantifying the financial value of building decarbonization technology under uncertainty</a:t>
            </a:r>
            <a:endParaRPr sz="3200" dirty="0">
              <a:solidFill>
                <a:srgbClr val="1B4453"/>
              </a:solidFill>
              <a:latin typeface="Baskerville" panose="02020502070401020303" pitchFamily="18" charset="0"/>
              <a:ea typeface="Baskerville" panose="02020502070401020303" pitchFamily="18" charset="0"/>
              <a:cs typeface="Libre Baskerville"/>
              <a:sym typeface="Libre Baskerville"/>
            </a:endParaRPr>
          </a:p>
        </p:txBody>
      </p:sp>
      <p:pic>
        <p:nvPicPr>
          <p:cNvPr id="8196" name="Picture 4">
            <a:extLst>
              <a:ext uri="{FF2B5EF4-FFF2-40B4-BE49-F238E27FC236}">
                <a16:creationId xmlns:a16="http://schemas.microsoft.com/office/drawing/2014/main" id="{5853B8D1-EC4B-61AA-A254-BD085E66C8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 y="1929821"/>
            <a:ext cx="5237179" cy="23043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4838B08-9553-5DBE-18EF-DF7EDA045937}"/>
              </a:ext>
            </a:extLst>
          </p:cNvPr>
          <p:cNvSpPr txBox="1"/>
          <p:nvPr/>
        </p:nvSpPr>
        <p:spPr>
          <a:xfrm>
            <a:off x="261600" y="1583928"/>
            <a:ext cx="4287520" cy="369332"/>
          </a:xfrm>
          <a:prstGeom prst="rect">
            <a:avLst/>
          </a:prstGeom>
          <a:noFill/>
        </p:spPr>
        <p:txBody>
          <a:bodyPr wrap="square" rtlCol="0">
            <a:spAutoFit/>
          </a:bodyPr>
          <a:lstStyle/>
          <a:p>
            <a:r>
              <a:rPr lang="en-US" b="1" dirty="0">
                <a:latin typeface="Baskerville" panose="02020502070401020303" pitchFamily="18" charset="0"/>
                <a:ea typeface="Baskerville" panose="02020502070401020303" pitchFamily="18" charset="0"/>
              </a:rPr>
              <a:t>Three design options:</a:t>
            </a:r>
          </a:p>
        </p:txBody>
      </p:sp>
      <p:sp>
        <p:nvSpPr>
          <p:cNvPr id="4" name="TextBox 3">
            <a:extLst>
              <a:ext uri="{FF2B5EF4-FFF2-40B4-BE49-F238E27FC236}">
                <a16:creationId xmlns:a16="http://schemas.microsoft.com/office/drawing/2014/main" id="{A6638069-221C-A403-A6C9-72EA56484917}"/>
              </a:ext>
            </a:extLst>
          </p:cNvPr>
          <p:cNvSpPr txBox="1"/>
          <p:nvPr/>
        </p:nvSpPr>
        <p:spPr>
          <a:xfrm>
            <a:off x="261600" y="4318000"/>
            <a:ext cx="1351280" cy="1323439"/>
          </a:xfrm>
          <a:prstGeom prst="rect">
            <a:avLst/>
          </a:prstGeom>
          <a:noFill/>
        </p:spPr>
        <p:txBody>
          <a:bodyPr wrap="square" rtlCol="0">
            <a:spAutoFit/>
          </a:bodyPr>
          <a:lstStyle/>
          <a:p>
            <a:pPr algn="ctr" rtl="0">
              <a:spcBef>
                <a:spcPts val="0"/>
              </a:spcBef>
              <a:spcAft>
                <a:spcPts val="0"/>
              </a:spcAft>
            </a:pPr>
            <a:r>
              <a:rPr lang="en-US" sz="1600" b="1" u="sng" strike="noStrike" dirty="0">
                <a:solidFill>
                  <a:srgbClr val="000000"/>
                </a:solidFill>
                <a:effectLst/>
                <a:latin typeface="Baskerville" panose="02020502070401020303" pitchFamily="18" charset="0"/>
                <a:ea typeface="Baskerville" panose="02020502070401020303" pitchFamily="18" charset="0"/>
              </a:rPr>
              <a:t>Option A</a:t>
            </a:r>
            <a:endParaRPr lang="en-US" sz="1600" b="1" u="none" strike="noStrike" dirty="0">
              <a:solidFill>
                <a:srgbClr val="000000"/>
              </a:solidFill>
              <a:effectLst/>
              <a:latin typeface="Baskerville" panose="02020502070401020303" pitchFamily="18" charset="0"/>
              <a:ea typeface="Baskerville" panose="02020502070401020303" pitchFamily="18" charset="0"/>
            </a:endParaRPr>
          </a:p>
          <a:p>
            <a:pPr algn="ctr"/>
            <a:r>
              <a:rPr lang="en-US" sz="1600" u="none" strike="noStrike" dirty="0">
                <a:solidFill>
                  <a:srgbClr val="000000"/>
                </a:solidFill>
                <a:effectLst/>
                <a:latin typeface="Baskerville" panose="02020502070401020303" pitchFamily="18" charset="0"/>
                <a:ea typeface="Baskerville" panose="02020502070401020303" pitchFamily="18" charset="0"/>
              </a:rPr>
              <a:t>Building with </a:t>
            </a:r>
            <a:r>
              <a:rPr lang="en-US" sz="1600" u="none" strike="noStrike" dirty="0">
                <a:solidFill>
                  <a:srgbClr val="0B5394"/>
                </a:solidFill>
                <a:effectLst/>
                <a:latin typeface="Baskerville" panose="02020502070401020303" pitchFamily="18" charset="0"/>
                <a:ea typeface="Baskerville" panose="02020502070401020303" pitchFamily="18" charset="0"/>
              </a:rPr>
              <a:t>natural gas</a:t>
            </a:r>
            <a:r>
              <a:rPr lang="en-US" sz="1600" u="none" strike="noStrike" dirty="0">
                <a:solidFill>
                  <a:srgbClr val="000000"/>
                </a:solidFill>
                <a:effectLst/>
                <a:latin typeface="Baskerville" panose="02020502070401020303" pitchFamily="18" charset="0"/>
                <a:ea typeface="Baskerville" panose="02020502070401020303" pitchFamily="18" charset="0"/>
              </a:rPr>
              <a:t> heating systems</a:t>
            </a:r>
            <a:endParaRPr lang="en-US" sz="1600" dirty="0">
              <a:latin typeface="Baskerville" panose="02020502070401020303" pitchFamily="18" charset="0"/>
              <a:ea typeface="Baskerville" panose="02020502070401020303" pitchFamily="18" charset="0"/>
            </a:endParaRPr>
          </a:p>
        </p:txBody>
      </p:sp>
      <p:sp>
        <p:nvSpPr>
          <p:cNvPr id="8" name="TextBox 7">
            <a:extLst>
              <a:ext uri="{FF2B5EF4-FFF2-40B4-BE49-F238E27FC236}">
                <a16:creationId xmlns:a16="http://schemas.microsoft.com/office/drawing/2014/main" id="{4EBC73DA-057F-FCF5-42BD-778035068BF0}"/>
              </a:ext>
            </a:extLst>
          </p:cNvPr>
          <p:cNvSpPr txBox="1"/>
          <p:nvPr/>
        </p:nvSpPr>
        <p:spPr>
          <a:xfrm>
            <a:off x="3362960" y="4318000"/>
            <a:ext cx="1666240" cy="2062103"/>
          </a:xfrm>
          <a:prstGeom prst="rect">
            <a:avLst/>
          </a:prstGeom>
          <a:noFill/>
        </p:spPr>
        <p:txBody>
          <a:bodyPr wrap="square">
            <a:spAutoFit/>
          </a:bodyPr>
          <a:lstStyle/>
          <a:p>
            <a:pPr algn="ctr" rtl="0">
              <a:spcBef>
                <a:spcPts val="0"/>
              </a:spcBef>
              <a:spcAft>
                <a:spcPts val="0"/>
              </a:spcAft>
            </a:pPr>
            <a:r>
              <a:rPr lang="en-US" sz="1600" b="1" u="sng" strike="noStrike" dirty="0">
                <a:solidFill>
                  <a:srgbClr val="000000"/>
                </a:solidFill>
                <a:effectLst/>
                <a:latin typeface="Baskerville" panose="02020502070401020303" pitchFamily="18" charset="0"/>
                <a:ea typeface="Baskerville" panose="02020502070401020303" pitchFamily="18" charset="0"/>
              </a:rPr>
              <a:t>Option C</a:t>
            </a:r>
            <a:endParaRPr lang="en-US" sz="1600" b="1" u="none" strike="noStrike" dirty="0">
              <a:solidFill>
                <a:srgbClr val="000000"/>
              </a:solidFill>
              <a:effectLst/>
              <a:latin typeface="Baskerville" panose="02020502070401020303" pitchFamily="18" charset="0"/>
              <a:ea typeface="Baskerville" panose="02020502070401020303" pitchFamily="18" charset="0"/>
            </a:endParaRPr>
          </a:p>
          <a:p>
            <a:pPr algn="ctr" rtl="0">
              <a:spcBef>
                <a:spcPts val="0"/>
              </a:spcBef>
              <a:spcAft>
                <a:spcPts val="0"/>
              </a:spcAft>
            </a:pPr>
            <a:r>
              <a:rPr lang="en-US" sz="1600" u="none" strike="noStrike" dirty="0">
                <a:solidFill>
                  <a:srgbClr val="000000"/>
                </a:solidFill>
                <a:effectLst/>
                <a:latin typeface="Baskerville" panose="02020502070401020303" pitchFamily="18" charset="0"/>
                <a:ea typeface="Baskerville" panose="02020502070401020303" pitchFamily="18" charset="0"/>
              </a:rPr>
              <a:t>Building with the </a:t>
            </a:r>
            <a:r>
              <a:rPr lang="en-US" sz="1600" u="none" strike="noStrike" dirty="0">
                <a:solidFill>
                  <a:srgbClr val="38761D"/>
                </a:solidFill>
                <a:effectLst/>
                <a:latin typeface="Baskerville" panose="02020502070401020303" pitchFamily="18" charset="0"/>
                <a:ea typeface="Baskerville" panose="02020502070401020303" pitchFamily="18" charset="0"/>
              </a:rPr>
              <a:t>flexibility to fully electrify</a:t>
            </a:r>
            <a:r>
              <a:rPr lang="en-US" sz="1600" u="none" strike="noStrike" dirty="0">
                <a:solidFill>
                  <a:srgbClr val="000000"/>
                </a:solidFill>
                <a:effectLst/>
                <a:latin typeface="Baskerville" panose="02020502070401020303" pitchFamily="18" charset="0"/>
                <a:ea typeface="Baskerville" panose="02020502070401020303" pitchFamily="18" charset="0"/>
              </a:rPr>
              <a:t> in the future</a:t>
            </a:r>
          </a:p>
          <a:p>
            <a:r>
              <a:rPr lang="en-US" sz="1600" dirty="0">
                <a:latin typeface="Baskerville" panose="02020502070401020303" pitchFamily="18" charset="0"/>
                <a:ea typeface="Baskerville" panose="02020502070401020303" pitchFamily="18" charset="0"/>
              </a:rPr>
              <a:t/>
            </a:r>
            <a:br>
              <a:rPr lang="en-US" sz="1600" dirty="0">
                <a:latin typeface="Baskerville" panose="02020502070401020303" pitchFamily="18" charset="0"/>
                <a:ea typeface="Baskerville" panose="02020502070401020303" pitchFamily="18" charset="0"/>
              </a:rPr>
            </a:br>
            <a:r>
              <a:rPr lang="en-US" sz="1600" dirty="0">
                <a:latin typeface="Baskerville" panose="02020502070401020303" pitchFamily="18" charset="0"/>
                <a:ea typeface="Baskerville" panose="02020502070401020303" pitchFamily="18" charset="0"/>
              </a:rPr>
              <a:t/>
            </a:r>
            <a:br>
              <a:rPr lang="en-US" sz="1600" dirty="0">
                <a:latin typeface="Baskerville" panose="02020502070401020303" pitchFamily="18" charset="0"/>
                <a:ea typeface="Baskerville" panose="02020502070401020303" pitchFamily="18" charset="0"/>
              </a:rPr>
            </a:br>
            <a:endParaRPr lang="en-US" sz="1600" dirty="0">
              <a:latin typeface="Baskerville" panose="02020502070401020303" pitchFamily="18" charset="0"/>
              <a:ea typeface="Baskerville" panose="02020502070401020303" pitchFamily="18" charset="0"/>
            </a:endParaRPr>
          </a:p>
        </p:txBody>
      </p:sp>
      <p:sp>
        <p:nvSpPr>
          <p:cNvPr id="10" name="TextBox 9">
            <a:extLst>
              <a:ext uri="{FF2B5EF4-FFF2-40B4-BE49-F238E27FC236}">
                <a16:creationId xmlns:a16="http://schemas.microsoft.com/office/drawing/2014/main" id="{3EC46B9C-F83F-22F6-9D8C-41109889340A}"/>
              </a:ext>
            </a:extLst>
          </p:cNvPr>
          <p:cNvSpPr txBox="1"/>
          <p:nvPr/>
        </p:nvSpPr>
        <p:spPr>
          <a:xfrm>
            <a:off x="1960880" y="4317999"/>
            <a:ext cx="1402080" cy="2062103"/>
          </a:xfrm>
          <a:prstGeom prst="rect">
            <a:avLst/>
          </a:prstGeom>
          <a:noFill/>
        </p:spPr>
        <p:txBody>
          <a:bodyPr wrap="square">
            <a:spAutoFit/>
          </a:bodyPr>
          <a:lstStyle/>
          <a:p>
            <a:pPr algn="ctr" rtl="0">
              <a:spcBef>
                <a:spcPts val="0"/>
              </a:spcBef>
              <a:spcAft>
                <a:spcPts val="0"/>
              </a:spcAft>
            </a:pPr>
            <a:r>
              <a:rPr lang="en-US" sz="1600" b="1" u="sng" strike="noStrike" dirty="0">
                <a:solidFill>
                  <a:srgbClr val="000000"/>
                </a:solidFill>
                <a:effectLst/>
                <a:latin typeface="Baskerville" panose="02020502070401020303" pitchFamily="18" charset="0"/>
                <a:ea typeface="Baskerville" panose="02020502070401020303" pitchFamily="18" charset="0"/>
              </a:rPr>
              <a:t>Option B</a:t>
            </a:r>
            <a:endParaRPr lang="en-US" sz="1600" b="1" u="none" strike="noStrike" dirty="0">
              <a:solidFill>
                <a:srgbClr val="000000"/>
              </a:solidFill>
              <a:effectLst/>
              <a:latin typeface="Baskerville" panose="02020502070401020303" pitchFamily="18" charset="0"/>
              <a:ea typeface="Baskerville" panose="02020502070401020303" pitchFamily="18" charset="0"/>
            </a:endParaRPr>
          </a:p>
          <a:p>
            <a:pPr algn="ctr" rtl="0">
              <a:spcBef>
                <a:spcPts val="0"/>
              </a:spcBef>
              <a:spcAft>
                <a:spcPts val="0"/>
              </a:spcAft>
            </a:pPr>
            <a:r>
              <a:rPr lang="en-US" sz="1600" u="none" strike="noStrike" dirty="0">
                <a:solidFill>
                  <a:srgbClr val="000000"/>
                </a:solidFill>
                <a:effectLst/>
                <a:latin typeface="Baskerville" panose="02020502070401020303" pitchFamily="18" charset="0"/>
                <a:ea typeface="Baskerville" panose="02020502070401020303" pitchFamily="18" charset="0"/>
              </a:rPr>
              <a:t>Building with </a:t>
            </a:r>
            <a:r>
              <a:rPr lang="en-US" sz="1600" u="none" strike="noStrike" dirty="0">
                <a:solidFill>
                  <a:srgbClr val="FF9900"/>
                </a:solidFill>
                <a:effectLst/>
                <a:latin typeface="Baskerville" panose="02020502070401020303" pitchFamily="18" charset="0"/>
                <a:ea typeface="Baskerville" panose="02020502070401020303" pitchFamily="18" charset="0"/>
              </a:rPr>
              <a:t>fully electric </a:t>
            </a:r>
            <a:r>
              <a:rPr lang="en-US" sz="1600" u="none" strike="noStrike" dirty="0">
                <a:solidFill>
                  <a:srgbClr val="000000"/>
                </a:solidFill>
                <a:effectLst/>
                <a:latin typeface="Baskerville" panose="02020502070401020303" pitchFamily="18" charset="0"/>
                <a:ea typeface="Baskerville" panose="02020502070401020303" pitchFamily="18" charset="0"/>
              </a:rPr>
              <a:t>heating systems</a:t>
            </a:r>
          </a:p>
          <a:p>
            <a:r>
              <a:rPr lang="en-US" sz="1600" dirty="0">
                <a:latin typeface="Baskerville" panose="02020502070401020303" pitchFamily="18" charset="0"/>
                <a:ea typeface="Baskerville" panose="02020502070401020303" pitchFamily="18" charset="0"/>
              </a:rPr>
              <a:t/>
            </a:r>
            <a:br>
              <a:rPr lang="en-US" sz="1600" dirty="0">
                <a:latin typeface="Baskerville" panose="02020502070401020303" pitchFamily="18" charset="0"/>
                <a:ea typeface="Baskerville" panose="02020502070401020303" pitchFamily="18" charset="0"/>
              </a:rPr>
            </a:br>
            <a:r>
              <a:rPr lang="en-US" sz="1600" dirty="0">
                <a:latin typeface="Baskerville" panose="02020502070401020303" pitchFamily="18" charset="0"/>
                <a:ea typeface="Baskerville" panose="02020502070401020303" pitchFamily="18" charset="0"/>
              </a:rPr>
              <a:t/>
            </a:r>
            <a:br>
              <a:rPr lang="en-US" sz="1600" dirty="0">
                <a:latin typeface="Baskerville" panose="02020502070401020303" pitchFamily="18" charset="0"/>
                <a:ea typeface="Baskerville" panose="02020502070401020303" pitchFamily="18" charset="0"/>
              </a:rPr>
            </a:br>
            <a:endParaRPr lang="en-US" sz="1600" dirty="0">
              <a:latin typeface="Baskerville" panose="02020502070401020303" pitchFamily="18" charset="0"/>
              <a:ea typeface="Baskerville" panose="02020502070401020303" pitchFamily="18" charset="0"/>
            </a:endParaRPr>
          </a:p>
        </p:txBody>
      </p:sp>
      <p:sp>
        <p:nvSpPr>
          <p:cNvPr id="12" name="TextBox 11">
            <a:extLst>
              <a:ext uri="{FF2B5EF4-FFF2-40B4-BE49-F238E27FC236}">
                <a16:creationId xmlns:a16="http://schemas.microsoft.com/office/drawing/2014/main" id="{A0399D65-CBD5-00AA-0455-45E906BE3236}"/>
              </a:ext>
            </a:extLst>
          </p:cNvPr>
          <p:cNvSpPr txBox="1"/>
          <p:nvPr/>
        </p:nvSpPr>
        <p:spPr>
          <a:xfrm>
            <a:off x="5901680" y="1583928"/>
            <a:ext cx="6096000" cy="923330"/>
          </a:xfrm>
          <a:prstGeom prst="rect">
            <a:avLst/>
          </a:prstGeom>
          <a:noFill/>
        </p:spPr>
        <p:txBody>
          <a:bodyPr wrap="square">
            <a:spAutoFit/>
          </a:bodyPr>
          <a:lstStyle/>
          <a:p>
            <a:pPr algn="l" rtl="0">
              <a:spcBef>
                <a:spcPts val="0"/>
              </a:spcBef>
              <a:spcAft>
                <a:spcPts val="0"/>
              </a:spcAft>
            </a:pPr>
            <a:r>
              <a:rPr lang="en-US" sz="1800" b="1" u="none" strike="noStrike" dirty="0">
                <a:solidFill>
                  <a:srgbClr val="000000"/>
                </a:solidFill>
                <a:effectLst/>
                <a:latin typeface="Baskerville" panose="02020502070401020303" pitchFamily="18" charset="0"/>
                <a:ea typeface="Baskerville" panose="02020502070401020303" pitchFamily="18" charset="0"/>
              </a:rPr>
              <a:t>And a whole lot of uncertainty:</a:t>
            </a:r>
            <a:r>
              <a:rPr lang="en-US" b="1" dirty="0">
                <a:latin typeface="Baskerville" panose="02020502070401020303" pitchFamily="18" charset="0"/>
                <a:ea typeface="Baskerville" panose="02020502070401020303" pitchFamily="18" charset="0"/>
              </a:rPr>
              <a:t/>
            </a:r>
            <a:br>
              <a:rPr lang="en-US" b="1" dirty="0">
                <a:latin typeface="Baskerville" panose="02020502070401020303" pitchFamily="18" charset="0"/>
                <a:ea typeface="Baskerville" panose="02020502070401020303" pitchFamily="18" charset="0"/>
              </a:rPr>
            </a:br>
            <a:r>
              <a:rPr lang="en-US" b="1" dirty="0">
                <a:latin typeface="Baskerville" panose="02020502070401020303" pitchFamily="18" charset="0"/>
                <a:ea typeface="Baskerville" panose="02020502070401020303" pitchFamily="18" charset="0"/>
              </a:rPr>
              <a:t/>
            </a:r>
            <a:br>
              <a:rPr lang="en-US" b="1" dirty="0">
                <a:latin typeface="Baskerville" panose="02020502070401020303" pitchFamily="18" charset="0"/>
                <a:ea typeface="Baskerville" panose="02020502070401020303" pitchFamily="18" charset="0"/>
              </a:rPr>
            </a:br>
            <a:endParaRPr lang="en-US" b="1" dirty="0">
              <a:latin typeface="Baskerville" panose="02020502070401020303" pitchFamily="18" charset="0"/>
              <a:ea typeface="Baskerville" panose="02020502070401020303" pitchFamily="18" charset="0"/>
            </a:endParaRPr>
          </a:p>
        </p:txBody>
      </p:sp>
      <p:pic>
        <p:nvPicPr>
          <p:cNvPr id="8198" name="Picture 6">
            <a:extLst>
              <a:ext uri="{FF2B5EF4-FFF2-40B4-BE49-F238E27FC236}">
                <a16:creationId xmlns:a16="http://schemas.microsoft.com/office/drawing/2014/main" id="{27D9DE99-C18C-1644-6163-CAD123CE19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3019" y="2229804"/>
            <a:ext cx="3394720" cy="1279549"/>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a:extLst>
              <a:ext uri="{FF2B5EF4-FFF2-40B4-BE49-F238E27FC236}">
                <a16:creationId xmlns:a16="http://schemas.microsoft.com/office/drawing/2014/main" id="{486C9E9F-DE5B-B5FB-193B-BD590B6FA7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56739" y="2229804"/>
            <a:ext cx="3535261" cy="136727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a:extLst>
              <a:ext uri="{FF2B5EF4-FFF2-40B4-BE49-F238E27FC236}">
                <a16:creationId xmlns:a16="http://schemas.microsoft.com/office/drawing/2014/main" id="{93787B75-FF9D-7119-B219-6D06DE06E7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4789" y="4019649"/>
            <a:ext cx="3394720" cy="1329401"/>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397;p46">
            <a:extLst>
              <a:ext uri="{FF2B5EF4-FFF2-40B4-BE49-F238E27FC236}">
                <a16:creationId xmlns:a16="http://schemas.microsoft.com/office/drawing/2014/main" id="{C61D35C2-7ADB-9B90-4017-D085EEB16D9C}"/>
              </a:ext>
            </a:extLst>
          </p:cNvPr>
          <p:cNvSpPr txBox="1"/>
          <p:nvPr/>
        </p:nvSpPr>
        <p:spPr>
          <a:xfrm>
            <a:off x="5526149" y="1941774"/>
            <a:ext cx="3772000" cy="369277"/>
          </a:xfrm>
          <a:prstGeom prst="rect">
            <a:avLst/>
          </a:prstGeom>
          <a:noFill/>
          <a:ln>
            <a:noFill/>
          </a:ln>
        </p:spPr>
        <p:txBody>
          <a:bodyPr spcFirstLastPara="1" wrap="square" lIns="121900" tIns="60933" rIns="121900" bIns="60933" anchor="t" anchorCtr="0">
            <a:spAutoFit/>
          </a:bodyPr>
          <a:lstStyle/>
          <a:p>
            <a:pPr algn="ctr"/>
            <a:r>
              <a:rPr lang="en" sz="1600" dirty="0">
                <a:solidFill>
                  <a:srgbClr val="000000"/>
                </a:solidFill>
                <a:latin typeface="Baskerville" panose="02020502070401020303" pitchFamily="18" charset="0"/>
                <a:ea typeface="Baskerville" panose="02020502070401020303" pitchFamily="18" charset="0"/>
                <a:cs typeface="Arial"/>
                <a:sym typeface="Arial"/>
              </a:rPr>
              <a:t>Natural </a:t>
            </a:r>
            <a:r>
              <a:rPr lang="en" sz="1600" dirty="0">
                <a:latin typeface="Baskerville" panose="02020502070401020303" pitchFamily="18" charset="0"/>
                <a:ea typeface="Baskerville" panose="02020502070401020303" pitchFamily="18" charset="0"/>
              </a:rPr>
              <a:t>G</a:t>
            </a:r>
            <a:r>
              <a:rPr lang="en" sz="1600" dirty="0">
                <a:solidFill>
                  <a:srgbClr val="000000"/>
                </a:solidFill>
                <a:latin typeface="Baskerville" panose="02020502070401020303" pitchFamily="18" charset="0"/>
                <a:ea typeface="Baskerville" panose="02020502070401020303" pitchFamily="18" charset="0"/>
                <a:cs typeface="Arial"/>
                <a:sym typeface="Arial"/>
              </a:rPr>
              <a:t>as </a:t>
            </a:r>
            <a:r>
              <a:rPr lang="en" sz="1600" dirty="0">
                <a:latin typeface="Baskerville" panose="02020502070401020303" pitchFamily="18" charset="0"/>
                <a:ea typeface="Baskerville" panose="02020502070401020303" pitchFamily="18" charset="0"/>
              </a:rPr>
              <a:t>P</a:t>
            </a:r>
            <a:r>
              <a:rPr lang="en" sz="1600" dirty="0">
                <a:solidFill>
                  <a:srgbClr val="000000"/>
                </a:solidFill>
                <a:latin typeface="Baskerville" panose="02020502070401020303" pitchFamily="18" charset="0"/>
                <a:ea typeface="Baskerville" panose="02020502070401020303" pitchFamily="18" charset="0"/>
                <a:cs typeface="Arial"/>
                <a:sym typeface="Arial"/>
              </a:rPr>
              <a:t>rice</a:t>
            </a:r>
            <a:r>
              <a:rPr lang="en" sz="1600" dirty="0">
                <a:latin typeface="Baskerville" panose="02020502070401020303" pitchFamily="18" charset="0"/>
                <a:ea typeface="Baskerville" panose="02020502070401020303" pitchFamily="18" charset="0"/>
              </a:rPr>
              <a:t>s</a:t>
            </a:r>
            <a:endParaRPr sz="1600" dirty="0">
              <a:latin typeface="Baskerville" panose="02020502070401020303" pitchFamily="18" charset="0"/>
              <a:ea typeface="Baskerville" panose="02020502070401020303" pitchFamily="18" charset="0"/>
            </a:endParaRPr>
          </a:p>
        </p:txBody>
      </p:sp>
      <p:sp>
        <p:nvSpPr>
          <p:cNvPr id="14" name="Google Shape;400;p46">
            <a:extLst>
              <a:ext uri="{FF2B5EF4-FFF2-40B4-BE49-F238E27FC236}">
                <a16:creationId xmlns:a16="http://schemas.microsoft.com/office/drawing/2014/main" id="{8DC40702-134D-DE22-8874-4B4E3CEA9FBF}"/>
              </a:ext>
            </a:extLst>
          </p:cNvPr>
          <p:cNvSpPr txBox="1"/>
          <p:nvPr/>
        </p:nvSpPr>
        <p:spPr>
          <a:xfrm>
            <a:off x="5614379" y="3659087"/>
            <a:ext cx="3772000" cy="369277"/>
          </a:xfrm>
          <a:prstGeom prst="rect">
            <a:avLst/>
          </a:prstGeom>
          <a:noFill/>
          <a:ln>
            <a:noFill/>
          </a:ln>
        </p:spPr>
        <p:txBody>
          <a:bodyPr spcFirstLastPara="1" wrap="square" lIns="121900" tIns="60933" rIns="121900" bIns="60933" anchor="t" anchorCtr="0">
            <a:spAutoFit/>
          </a:bodyPr>
          <a:lstStyle/>
          <a:p>
            <a:pPr algn="ctr"/>
            <a:r>
              <a:rPr lang="en" sz="1600" dirty="0">
                <a:latin typeface="Baskerville" panose="02020502070401020303" pitchFamily="18" charset="0"/>
                <a:ea typeface="Baskerville" panose="02020502070401020303" pitchFamily="18" charset="0"/>
              </a:rPr>
              <a:t>Rate of Grid Decarbonization</a:t>
            </a:r>
            <a:endParaRPr sz="1600" dirty="0">
              <a:latin typeface="Baskerville" panose="02020502070401020303" pitchFamily="18" charset="0"/>
              <a:ea typeface="Baskerville" panose="02020502070401020303" pitchFamily="18" charset="0"/>
            </a:endParaRPr>
          </a:p>
        </p:txBody>
      </p:sp>
      <p:sp>
        <p:nvSpPr>
          <p:cNvPr id="15" name="Google Shape;400;p46">
            <a:extLst>
              <a:ext uri="{FF2B5EF4-FFF2-40B4-BE49-F238E27FC236}">
                <a16:creationId xmlns:a16="http://schemas.microsoft.com/office/drawing/2014/main" id="{06CB9531-4D25-E4F7-A4D5-3B4C622AF5D1}"/>
              </a:ext>
            </a:extLst>
          </p:cNvPr>
          <p:cNvSpPr txBox="1"/>
          <p:nvPr/>
        </p:nvSpPr>
        <p:spPr>
          <a:xfrm>
            <a:off x="8538369" y="1920928"/>
            <a:ext cx="3772000" cy="369277"/>
          </a:xfrm>
          <a:prstGeom prst="rect">
            <a:avLst/>
          </a:prstGeom>
          <a:noFill/>
          <a:ln>
            <a:noFill/>
          </a:ln>
        </p:spPr>
        <p:txBody>
          <a:bodyPr spcFirstLastPara="1" wrap="square" lIns="121900" tIns="60933" rIns="121900" bIns="60933" anchor="t" anchorCtr="0">
            <a:spAutoFit/>
          </a:bodyPr>
          <a:lstStyle/>
          <a:p>
            <a:pPr algn="ctr"/>
            <a:r>
              <a:rPr lang="en" sz="1600" dirty="0">
                <a:latin typeface="Baskerville" panose="02020502070401020303" pitchFamily="18" charset="0"/>
                <a:ea typeface="Baskerville" panose="02020502070401020303" pitchFamily="18" charset="0"/>
              </a:rPr>
              <a:t>Electricity Prices</a:t>
            </a:r>
            <a:endParaRPr sz="1600" dirty="0">
              <a:latin typeface="Baskerville" panose="02020502070401020303" pitchFamily="18" charset="0"/>
              <a:ea typeface="Baskerville" panose="02020502070401020303" pitchFamily="18" charset="0"/>
            </a:endParaRPr>
          </a:p>
        </p:txBody>
      </p:sp>
      <p:sp>
        <p:nvSpPr>
          <p:cNvPr id="16" name="Google Shape;400;p46">
            <a:extLst>
              <a:ext uri="{FF2B5EF4-FFF2-40B4-BE49-F238E27FC236}">
                <a16:creationId xmlns:a16="http://schemas.microsoft.com/office/drawing/2014/main" id="{4EA3E861-67DB-3878-5F9C-CF051A806FFB}"/>
              </a:ext>
            </a:extLst>
          </p:cNvPr>
          <p:cNvSpPr txBox="1"/>
          <p:nvPr/>
        </p:nvSpPr>
        <p:spPr>
          <a:xfrm>
            <a:off x="9425697" y="3989732"/>
            <a:ext cx="2312511" cy="2092826"/>
          </a:xfrm>
          <a:prstGeom prst="rect">
            <a:avLst/>
          </a:prstGeom>
          <a:noFill/>
          <a:ln>
            <a:noFill/>
          </a:ln>
        </p:spPr>
        <p:txBody>
          <a:bodyPr spcFirstLastPara="1" wrap="square" lIns="121900" tIns="60933" rIns="121900" bIns="60933" anchor="t" anchorCtr="0">
            <a:spAutoFit/>
          </a:bodyPr>
          <a:lstStyle/>
          <a:p>
            <a:pPr marL="285750" indent="-285750">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Building energy use</a:t>
            </a:r>
          </a:p>
          <a:p>
            <a:pPr marL="285750" indent="-285750">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Technological development</a:t>
            </a:r>
          </a:p>
          <a:p>
            <a:pPr marL="285750" indent="-285750">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Energy efficiency market premiums</a:t>
            </a:r>
          </a:p>
          <a:p>
            <a:pPr marL="285750" indent="-285750">
              <a:buFont typeface="Arial" panose="020B0604020202020204" pitchFamily="34" charset="0"/>
              <a:buChar char="•"/>
            </a:pPr>
            <a:r>
              <a:rPr lang="en-US" sz="1600" dirty="0">
                <a:latin typeface="Baskerville" panose="02020502070401020303" pitchFamily="18" charset="0"/>
                <a:ea typeface="Baskerville" panose="02020502070401020303" pitchFamily="18" charset="0"/>
              </a:rPr>
              <a:t>Equipment performance / costs</a:t>
            </a:r>
          </a:p>
          <a:p>
            <a:pPr marL="285750" indent="-285750">
              <a:buFont typeface="Arial" panose="020B0604020202020204" pitchFamily="34" charset="0"/>
              <a:buChar char="•"/>
            </a:pPr>
            <a:r>
              <a:rPr lang="en-US" sz="1600" b="1" dirty="0">
                <a:latin typeface="Baskerville" panose="02020502070401020303" pitchFamily="18" charset="0"/>
                <a:ea typeface="Baskerville" panose="02020502070401020303" pitchFamily="18" charset="0"/>
              </a:rPr>
              <a:t>And more… </a:t>
            </a:r>
            <a:endParaRPr sz="1600" b="1" dirty="0">
              <a:latin typeface="Baskerville" panose="02020502070401020303" pitchFamily="18" charset="0"/>
              <a:ea typeface="Baskerville" panose="02020502070401020303" pitchFamily="18" charset="0"/>
            </a:endParaRPr>
          </a:p>
        </p:txBody>
      </p:sp>
      <p:sp>
        <p:nvSpPr>
          <p:cNvPr id="18" name="TextBox 17">
            <a:extLst>
              <a:ext uri="{FF2B5EF4-FFF2-40B4-BE49-F238E27FC236}">
                <a16:creationId xmlns:a16="http://schemas.microsoft.com/office/drawing/2014/main" id="{2A5A6190-F6D1-4D40-2DDD-35C502882982}"/>
              </a:ext>
            </a:extLst>
          </p:cNvPr>
          <p:cNvSpPr txBox="1"/>
          <p:nvPr/>
        </p:nvSpPr>
        <p:spPr>
          <a:xfrm>
            <a:off x="3387915" y="6140616"/>
            <a:ext cx="5980651" cy="646331"/>
          </a:xfrm>
          <a:prstGeom prst="rect">
            <a:avLst/>
          </a:prstGeom>
          <a:solidFill>
            <a:schemeClr val="accent6">
              <a:lumMod val="40000"/>
              <a:lumOff val="60000"/>
            </a:schemeClr>
          </a:solidFill>
          <a:ln>
            <a:solidFill>
              <a:schemeClr val="tx1">
                <a:lumMod val="65000"/>
                <a:lumOff val="35000"/>
              </a:schemeClr>
            </a:solidFill>
          </a:ln>
        </p:spPr>
        <p:txBody>
          <a:bodyPr wrap="square">
            <a:spAutoFit/>
          </a:bodyPr>
          <a:lstStyle/>
          <a:p>
            <a:pPr algn="ctr" rtl="0">
              <a:spcBef>
                <a:spcPts val="0"/>
              </a:spcBef>
              <a:spcAft>
                <a:spcPts val="0"/>
              </a:spcAft>
            </a:pPr>
            <a:r>
              <a:rPr lang="en-US" b="1" u="none" strike="noStrike" dirty="0">
                <a:solidFill>
                  <a:srgbClr val="000000"/>
                </a:solidFill>
                <a:effectLst/>
                <a:latin typeface="Baskerville SemiBold" panose="02020502070401020303" pitchFamily="18" charset="0"/>
                <a:ea typeface="Baskerville SemiBold" panose="02020502070401020303" pitchFamily="18" charset="0"/>
              </a:rPr>
              <a:t>In 10,000 different future scenarios, which design option is most profitable most often?</a:t>
            </a:r>
          </a:p>
        </p:txBody>
      </p:sp>
      <p:sp>
        <p:nvSpPr>
          <p:cNvPr id="2" name="TextBox 1"/>
          <p:cNvSpPr txBox="1"/>
          <p:nvPr/>
        </p:nvSpPr>
        <p:spPr>
          <a:xfrm>
            <a:off x="83470" y="5641439"/>
            <a:ext cx="5262979" cy="461665"/>
          </a:xfrm>
          <a:prstGeom prst="rect">
            <a:avLst/>
          </a:prstGeom>
          <a:noFill/>
        </p:spPr>
        <p:txBody>
          <a:bodyPr wrap="none" rtlCol="0">
            <a:spAutoFit/>
          </a:bodyPr>
          <a:lstStyle/>
          <a:p>
            <a:r>
              <a:rPr lang="en-US" sz="1200" dirty="0">
                <a:latin typeface="Baskerville Old Face" panose="02020602080505020303" pitchFamily="18" charset="0"/>
              </a:rPr>
              <a:t>© source unknown. All rights reserved. This content is excluded from our Creative </a:t>
            </a:r>
          </a:p>
          <a:p>
            <a:r>
              <a:rPr lang="en-US" sz="1200" dirty="0">
                <a:latin typeface="Baskerville Old Face" panose="02020602080505020303" pitchFamily="18" charset="0"/>
              </a:rPr>
              <a:t>Commons license. For more information, see </a:t>
            </a:r>
            <a:r>
              <a:rPr lang="en-US" sz="1200" dirty="0">
                <a:latin typeface="Baskerville Old Face" panose="02020602080505020303" pitchFamily="18" charset="0"/>
                <a:hlinkClick r:id="rId7"/>
              </a:rPr>
              <a:t>https://ocw.mit.edu/help/faq-fair-use/</a:t>
            </a:r>
            <a:r>
              <a:rPr lang="en-US" sz="1200" dirty="0">
                <a:latin typeface="Baskerville Old Face" panose="02020602080505020303" pitchFamily="18" charset="0"/>
              </a:rPr>
              <a:t>.</a:t>
            </a:r>
          </a:p>
        </p:txBody>
      </p:sp>
    </p:spTree>
    <p:extLst>
      <p:ext uri="{BB962C8B-B14F-4D97-AF65-F5344CB8AC3E}">
        <p14:creationId xmlns:p14="http://schemas.microsoft.com/office/powerpoint/2010/main" val="28020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46"/>
          <p:cNvSpPr txBox="1"/>
          <p:nvPr/>
        </p:nvSpPr>
        <p:spPr>
          <a:xfrm>
            <a:off x="182880" y="56923"/>
            <a:ext cx="11280160" cy="1132577"/>
          </a:xfrm>
          <a:prstGeom prst="rect">
            <a:avLst/>
          </a:prstGeom>
          <a:noFill/>
          <a:ln>
            <a:noFill/>
          </a:ln>
        </p:spPr>
        <p:txBody>
          <a:bodyPr spcFirstLastPara="1" wrap="square" lIns="121900" tIns="121900" rIns="121900" bIns="121900" anchor="t" anchorCtr="0">
            <a:spAutoFit/>
          </a:bodyPr>
          <a:lstStyle/>
          <a:p>
            <a:pPr>
              <a:lnSpc>
                <a:spcPct val="90000"/>
              </a:lnSpc>
            </a:pPr>
            <a:r>
              <a:rPr lang="en" sz="3200" dirty="0">
                <a:solidFill>
                  <a:srgbClr val="1B4453"/>
                </a:solidFill>
                <a:latin typeface="Baskerville" panose="02020502070401020303" pitchFamily="18" charset="0"/>
                <a:ea typeface="Baskerville" panose="02020502070401020303" pitchFamily="18" charset="0"/>
                <a:cs typeface="Libre Baskerville"/>
                <a:sym typeface="Libre Baskerville"/>
              </a:rPr>
              <a:t>Quantifying the financial value of building decarbonization technology under uncertainty</a:t>
            </a:r>
            <a:endParaRPr sz="3200" dirty="0">
              <a:solidFill>
                <a:srgbClr val="1B4453"/>
              </a:solidFill>
              <a:latin typeface="Baskerville" panose="02020502070401020303" pitchFamily="18" charset="0"/>
              <a:ea typeface="Baskerville" panose="02020502070401020303" pitchFamily="18" charset="0"/>
              <a:cs typeface="Libre Baskerville"/>
              <a:sym typeface="Libre Baskerville"/>
            </a:endParaRPr>
          </a:p>
        </p:txBody>
      </p:sp>
      <p:pic>
        <p:nvPicPr>
          <p:cNvPr id="10242" name="Picture 2">
            <a:extLst>
              <a:ext uri="{FF2B5EF4-FFF2-40B4-BE49-F238E27FC236}">
                <a16:creationId xmlns:a16="http://schemas.microsoft.com/office/drawing/2014/main" id="{0EC4F97B-8A03-ABD8-5C5E-FA8135B39B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4673"/>
          <a:stretch/>
        </p:blipFill>
        <p:spPr bwMode="auto">
          <a:xfrm>
            <a:off x="6513840" y="1851646"/>
            <a:ext cx="3660160" cy="2025264"/>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a:extLst>
              <a:ext uri="{FF2B5EF4-FFF2-40B4-BE49-F238E27FC236}">
                <a16:creationId xmlns:a16="http://schemas.microsoft.com/office/drawing/2014/main" id="{1B7A011B-EDB0-FB6B-245C-7229D1FDE9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4673"/>
          <a:stretch/>
        </p:blipFill>
        <p:spPr bwMode="auto">
          <a:xfrm>
            <a:off x="2254240" y="1851646"/>
            <a:ext cx="3660160" cy="202867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AB7368B3-2FA9-53FB-9327-BEA68D958A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5920" y="4374319"/>
            <a:ext cx="3660160" cy="20305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745B220-82F5-CAFE-128F-492EA143FAED}"/>
              </a:ext>
            </a:extLst>
          </p:cNvPr>
          <p:cNvSpPr txBox="1"/>
          <p:nvPr/>
        </p:nvSpPr>
        <p:spPr>
          <a:xfrm>
            <a:off x="701040" y="4651216"/>
            <a:ext cx="2866400" cy="2031325"/>
          </a:xfrm>
          <a:prstGeom prst="rect">
            <a:avLst/>
          </a:prstGeom>
          <a:noFill/>
        </p:spPr>
        <p:txBody>
          <a:bodyPr wrap="square">
            <a:spAutoFit/>
          </a:bodyPr>
          <a:lstStyle/>
          <a:p>
            <a:pPr algn="l" rtl="0">
              <a:spcBef>
                <a:spcPts val="0"/>
              </a:spcBef>
              <a:spcAft>
                <a:spcPts val="0"/>
              </a:spcAft>
            </a:pPr>
            <a:r>
              <a:rPr lang="en-US" sz="1800" u="none" strike="noStrike" dirty="0">
                <a:solidFill>
                  <a:srgbClr val="000000"/>
                </a:solidFill>
                <a:effectLst/>
                <a:latin typeface="Baskerville" panose="02020502070401020303" pitchFamily="18" charset="0"/>
                <a:ea typeface="Baskerville" panose="02020502070401020303" pitchFamily="18" charset="0"/>
              </a:rPr>
              <a:t>Each point represents the </a:t>
            </a:r>
            <a:r>
              <a:rPr lang="en-US" sz="1800" b="1" u="none" strike="noStrike" dirty="0">
                <a:solidFill>
                  <a:srgbClr val="000000"/>
                </a:solidFill>
                <a:effectLst/>
                <a:latin typeface="Baskerville" panose="02020502070401020303" pitchFamily="18" charset="0"/>
                <a:ea typeface="Baskerville" panose="02020502070401020303" pitchFamily="18" charset="0"/>
              </a:rPr>
              <a:t>difference in NPVs </a:t>
            </a:r>
            <a:r>
              <a:rPr lang="en-US" sz="1800" u="none" strike="noStrike" dirty="0">
                <a:solidFill>
                  <a:srgbClr val="000000"/>
                </a:solidFill>
                <a:effectLst/>
                <a:latin typeface="Baskerville" panose="02020502070401020303" pitchFamily="18" charset="0"/>
                <a:ea typeface="Baskerville" panose="02020502070401020303" pitchFamily="18" charset="0"/>
              </a:rPr>
              <a:t>of two design options in </a:t>
            </a:r>
            <a:r>
              <a:rPr lang="en-US" sz="1800" b="1" u="none" strike="noStrike" dirty="0">
                <a:solidFill>
                  <a:srgbClr val="000000"/>
                </a:solidFill>
                <a:effectLst/>
                <a:latin typeface="Baskerville" panose="02020502070401020303" pitchFamily="18" charset="0"/>
                <a:ea typeface="Baskerville" panose="02020502070401020303" pitchFamily="18" charset="0"/>
              </a:rPr>
              <a:t>one scenario</a:t>
            </a:r>
            <a:endParaRPr lang="en-US" b="1" u="none" strike="noStrike" dirty="0">
              <a:solidFill>
                <a:srgbClr val="000000"/>
              </a:solidFill>
              <a:effectLst/>
              <a:latin typeface="Baskerville" panose="02020502070401020303" pitchFamily="18" charset="0"/>
              <a:ea typeface="Baskerville" panose="02020502070401020303" pitchFamily="18" charset="0"/>
            </a:endParaRPr>
          </a:p>
          <a:p>
            <a:r>
              <a:rPr lang="en-US" u="none" strike="noStrike" dirty="0">
                <a:solidFill>
                  <a:srgbClr val="000000"/>
                </a:solidFill>
                <a:effectLst/>
                <a:latin typeface="Baskerville" panose="02020502070401020303" pitchFamily="18" charset="0"/>
                <a:ea typeface="Baskerville" panose="02020502070401020303" pitchFamily="18" charset="0"/>
              </a:rPr>
              <a:t/>
            </a:r>
            <a:br>
              <a:rPr lang="en-US" u="none" strike="noStrike" dirty="0">
                <a:solidFill>
                  <a:srgbClr val="000000"/>
                </a:solidFill>
                <a:effectLst/>
                <a:latin typeface="Baskerville" panose="02020502070401020303" pitchFamily="18" charset="0"/>
                <a:ea typeface="Baskerville" panose="02020502070401020303" pitchFamily="18" charset="0"/>
              </a:rPr>
            </a:br>
            <a:r>
              <a:rPr lang="en-US" u="none" strike="noStrike" dirty="0">
                <a:solidFill>
                  <a:srgbClr val="000000"/>
                </a:solidFill>
                <a:effectLst/>
                <a:latin typeface="Baskerville" panose="02020502070401020303" pitchFamily="18" charset="0"/>
                <a:ea typeface="Baskerville" panose="02020502070401020303" pitchFamily="18" charset="0"/>
              </a:rPr>
              <a:t/>
            </a:r>
            <a:br>
              <a:rPr lang="en-US" u="none" strike="noStrike" dirty="0">
                <a:solidFill>
                  <a:srgbClr val="000000"/>
                </a:solidFill>
                <a:effectLst/>
                <a:latin typeface="Baskerville" panose="02020502070401020303" pitchFamily="18" charset="0"/>
                <a:ea typeface="Baskerville" panose="02020502070401020303" pitchFamily="18" charset="0"/>
              </a:rPr>
            </a:br>
            <a:endParaRPr lang="en-US" dirty="0">
              <a:latin typeface="Baskerville" panose="02020502070401020303" pitchFamily="18" charset="0"/>
              <a:ea typeface="Baskerville" panose="02020502070401020303" pitchFamily="18" charset="0"/>
            </a:endParaRPr>
          </a:p>
        </p:txBody>
      </p:sp>
      <p:sp>
        <p:nvSpPr>
          <p:cNvPr id="7" name="TextBox 6">
            <a:extLst>
              <a:ext uri="{FF2B5EF4-FFF2-40B4-BE49-F238E27FC236}">
                <a16:creationId xmlns:a16="http://schemas.microsoft.com/office/drawing/2014/main" id="{04B0EA4C-3F99-C873-8F65-3AED8CE280EB}"/>
              </a:ext>
            </a:extLst>
          </p:cNvPr>
          <p:cNvSpPr txBox="1"/>
          <p:nvPr/>
        </p:nvSpPr>
        <p:spPr>
          <a:xfrm>
            <a:off x="8577600" y="4539056"/>
            <a:ext cx="2976880" cy="2585323"/>
          </a:xfrm>
          <a:prstGeom prst="rect">
            <a:avLst/>
          </a:prstGeom>
          <a:noFill/>
        </p:spPr>
        <p:txBody>
          <a:bodyPr wrap="square">
            <a:spAutoFit/>
          </a:bodyPr>
          <a:lstStyle/>
          <a:p>
            <a:pPr algn="l" rtl="0">
              <a:spcBef>
                <a:spcPts val="0"/>
              </a:spcBef>
              <a:spcAft>
                <a:spcPts val="0"/>
              </a:spcAft>
            </a:pPr>
            <a:r>
              <a:rPr lang="en-US" sz="1800" u="none" strike="noStrike" dirty="0">
                <a:solidFill>
                  <a:srgbClr val="000000"/>
                </a:solidFill>
                <a:effectLst/>
                <a:latin typeface="Baskerville" panose="02020502070401020303" pitchFamily="18" charset="0"/>
                <a:ea typeface="Baskerville" panose="02020502070401020303" pitchFamily="18" charset="0"/>
              </a:rPr>
              <a:t>The greater the number of points on one design option’s side, the higher the probability that it will be more profitable across different scenarios</a:t>
            </a:r>
            <a:endParaRPr lang="en-US" u="none" strike="noStrike" dirty="0">
              <a:solidFill>
                <a:srgbClr val="000000"/>
              </a:solidFill>
              <a:effectLst/>
              <a:latin typeface="Baskerville" panose="02020502070401020303" pitchFamily="18" charset="0"/>
              <a:ea typeface="Baskerville" panose="02020502070401020303" pitchFamily="18" charset="0"/>
            </a:endParaRPr>
          </a:p>
          <a:p>
            <a:r>
              <a:rPr lang="en-US" u="none" strike="noStrike" dirty="0">
                <a:solidFill>
                  <a:srgbClr val="000000"/>
                </a:solidFill>
                <a:effectLst/>
                <a:latin typeface="Baskerville" panose="02020502070401020303" pitchFamily="18" charset="0"/>
                <a:ea typeface="Baskerville" panose="02020502070401020303" pitchFamily="18" charset="0"/>
              </a:rPr>
              <a:t/>
            </a:r>
            <a:br>
              <a:rPr lang="en-US" u="none" strike="noStrike" dirty="0">
                <a:solidFill>
                  <a:srgbClr val="000000"/>
                </a:solidFill>
                <a:effectLst/>
                <a:latin typeface="Baskerville" panose="02020502070401020303" pitchFamily="18" charset="0"/>
                <a:ea typeface="Baskerville" panose="02020502070401020303" pitchFamily="18" charset="0"/>
              </a:rPr>
            </a:br>
            <a:r>
              <a:rPr lang="en-US" dirty="0">
                <a:latin typeface="Baskerville" panose="02020502070401020303" pitchFamily="18" charset="0"/>
                <a:ea typeface="Baskerville" panose="02020502070401020303" pitchFamily="18" charset="0"/>
              </a:rPr>
              <a:t/>
            </a:r>
            <a:br>
              <a:rPr lang="en-US" dirty="0">
                <a:latin typeface="Baskerville" panose="02020502070401020303" pitchFamily="18" charset="0"/>
                <a:ea typeface="Baskerville" panose="02020502070401020303" pitchFamily="18" charset="0"/>
              </a:rPr>
            </a:br>
            <a:endParaRPr lang="en-US" dirty="0">
              <a:latin typeface="Baskerville" panose="02020502070401020303" pitchFamily="18" charset="0"/>
              <a:ea typeface="Baskerville" panose="02020502070401020303" pitchFamily="18" charset="0"/>
            </a:endParaRPr>
          </a:p>
        </p:txBody>
      </p:sp>
      <p:sp>
        <p:nvSpPr>
          <p:cNvPr id="11" name="TextBox 10">
            <a:extLst>
              <a:ext uri="{FF2B5EF4-FFF2-40B4-BE49-F238E27FC236}">
                <a16:creationId xmlns:a16="http://schemas.microsoft.com/office/drawing/2014/main" id="{BDD33FD9-5321-F451-2486-BC9C51C87A1E}"/>
              </a:ext>
            </a:extLst>
          </p:cNvPr>
          <p:cNvSpPr txBox="1"/>
          <p:nvPr/>
        </p:nvSpPr>
        <p:spPr>
          <a:xfrm>
            <a:off x="417840" y="1360231"/>
            <a:ext cx="6096000" cy="1292662"/>
          </a:xfrm>
          <a:prstGeom prst="rect">
            <a:avLst/>
          </a:prstGeom>
          <a:noFill/>
        </p:spPr>
        <p:txBody>
          <a:bodyPr wrap="square">
            <a:spAutoFit/>
          </a:bodyPr>
          <a:lstStyle/>
          <a:p>
            <a:pPr algn="l" rtl="0">
              <a:spcBef>
                <a:spcPts val="0"/>
              </a:spcBef>
              <a:spcAft>
                <a:spcPts val="0"/>
              </a:spcAft>
            </a:pPr>
            <a:r>
              <a:rPr lang="en-US" sz="2400" b="1" u="none" strike="noStrike" dirty="0">
                <a:solidFill>
                  <a:srgbClr val="000000"/>
                </a:solidFill>
                <a:effectLst/>
                <a:latin typeface="Baskerville" panose="02020502070401020303" pitchFamily="18" charset="0"/>
                <a:ea typeface="Baskerville" panose="02020502070401020303" pitchFamily="18" charset="0"/>
              </a:rPr>
              <a:t>Results</a:t>
            </a:r>
          </a:p>
          <a:p>
            <a:r>
              <a:rPr lang="en-US" dirty="0">
                <a:latin typeface="Baskerville" panose="02020502070401020303" pitchFamily="18" charset="0"/>
                <a:ea typeface="Baskerville" panose="02020502070401020303" pitchFamily="18" charset="0"/>
              </a:rPr>
              <a:t/>
            </a:r>
            <a:br>
              <a:rPr lang="en-US" dirty="0">
                <a:latin typeface="Baskerville" panose="02020502070401020303" pitchFamily="18" charset="0"/>
                <a:ea typeface="Baskerville" panose="02020502070401020303" pitchFamily="18" charset="0"/>
              </a:rPr>
            </a:br>
            <a:r>
              <a:rPr lang="en-US" dirty="0">
                <a:latin typeface="Baskerville" panose="02020502070401020303" pitchFamily="18" charset="0"/>
                <a:ea typeface="Baskerville" panose="02020502070401020303" pitchFamily="18" charset="0"/>
              </a:rPr>
              <a:t/>
            </a:r>
            <a:br>
              <a:rPr lang="en-US" dirty="0">
                <a:latin typeface="Baskerville" panose="02020502070401020303" pitchFamily="18" charset="0"/>
                <a:ea typeface="Baskerville" panose="02020502070401020303" pitchFamily="18" charset="0"/>
              </a:rPr>
            </a:br>
            <a:endParaRPr lang="en-US" dirty="0">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36063021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00000">
            <a:alpha val="82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9C31F-353C-7B40-BAE7-90E2E590D1BD}"/>
              </a:ext>
            </a:extLst>
          </p:cNvPr>
          <p:cNvSpPr>
            <a:spLocks noGrp="1"/>
          </p:cNvSpPr>
          <p:nvPr>
            <p:ph type="title"/>
          </p:nvPr>
        </p:nvSpPr>
        <p:spPr>
          <a:xfrm>
            <a:off x="482427" y="2305540"/>
            <a:ext cx="11227146" cy="1362075"/>
          </a:xfrm>
        </p:spPr>
        <p:txBody>
          <a:bodyPr/>
          <a:lstStyle/>
          <a:p>
            <a:r>
              <a:rPr lang="en-US" altLang="zh-CN" sz="3200" cap="all" dirty="0">
                <a:latin typeface="Baskerville"/>
              </a:rPr>
              <a:t>people</a:t>
            </a:r>
            <a:r>
              <a:rPr lang="zh-CN" altLang="en-US" sz="3200" cap="all" dirty="0">
                <a:latin typeface="Baskerville"/>
              </a:rPr>
              <a:t> </a:t>
            </a:r>
            <a:r>
              <a:rPr lang="en-US" altLang="zh-CN" sz="3200" cap="all" dirty="0">
                <a:latin typeface="Baskerville"/>
              </a:rPr>
              <a:t>side:</a:t>
            </a:r>
            <a:r>
              <a:rPr lang="zh-CN" altLang="en-US" sz="3200" cap="all" dirty="0">
                <a:latin typeface="Baskerville"/>
              </a:rPr>
              <a:t> </a:t>
            </a:r>
            <a:r>
              <a:rPr lang="en-US" altLang="zh-CN" sz="3600" dirty="0">
                <a:latin typeface="Baskerville"/>
              </a:rPr>
              <a:t>landlord</a:t>
            </a:r>
            <a:r>
              <a:rPr lang="zh-CN" altLang="en-US" sz="3600" dirty="0">
                <a:latin typeface="Baskerville"/>
              </a:rPr>
              <a:t> </a:t>
            </a:r>
            <a:r>
              <a:rPr lang="en-US" altLang="zh-CN" sz="3600" dirty="0">
                <a:latin typeface="Baskerville"/>
              </a:rPr>
              <a:t>vs.</a:t>
            </a:r>
            <a:r>
              <a:rPr lang="zh-CN" altLang="en-US" sz="3600" dirty="0">
                <a:latin typeface="Baskerville"/>
              </a:rPr>
              <a:t> </a:t>
            </a:r>
            <a:r>
              <a:rPr lang="en-US" altLang="zh-CN" sz="3600" dirty="0">
                <a:latin typeface="Baskerville"/>
              </a:rPr>
              <a:t>tenant</a:t>
            </a:r>
            <a:br>
              <a:rPr lang="en-US" altLang="zh-CN" sz="3600" dirty="0">
                <a:latin typeface="Baskerville"/>
              </a:rPr>
            </a:br>
            <a:r>
              <a:rPr lang="en-US" altLang="zh-CN" sz="3600" dirty="0">
                <a:latin typeface="Baskerville"/>
              </a:rPr>
              <a:t/>
            </a:r>
            <a:br>
              <a:rPr lang="en-US" altLang="zh-CN" sz="3600" dirty="0">
                <a:latin typeface="Baskerville"/>
              </a:rPr>
            </a:br>
            <a:r>
              <a:rPr lang="en-US" altLang="zh-CN" sz="3600" dirty="0">
                <a:latin typeface="Baskerville"/>
              </a:rPr>
              <a:t/>
            </a:r>
            <a:br>
              <a:rPr lang="en-US" altLang="zh-CN" sz="3600" dirty="0">
                <a:latin typeface="Baskerville"/>
              </a:rPr>
            </a:br>
            <a:r>
              <a:rPr lang="en-US" altLang="zh-CN" sz="3600" dirty="0">
                <a:latin typeface="Baskerville"/>
              </a:rPr>
              <a:t>Split</a:t>
            </a:r>
            <a:r>
              <a:rPr lang="zh-CN" altLang="en-US" sz="3600" dirty="0">
                <a:latin typeface="Baskerville"/>
              </a:rPr>
              <a:t> </a:t>
            </a:r>
            <a:r>
              <a:rPr lang="en-US" altLang="zh-CN" sz="3600" dirty="0">
                <a:latin typeface="Baskerville"/>
              </a:rPr>
              <a:t>incentive</a:t>
            </a:r>
            <a:r>
              <a:rPr lang="zh-CN" altLang="en-US" sz="3600" dirty="0">
                <a:latin typeface="Baskerville"/>
              </a:rPr>
              <a:t> </a:t>
            </a:r>
            <a:r>
              <a:rPr lang="en-US" altLang="zh-CN" sz="3600" dirty="0">
                <a:latin typeface="Baskerville"/>
              </a:rPr>
              <a:t>and</a:t>
            </a:r>
            <a:r>
              <a:rPr lang="zh-CN" altLang="en-US" sz="3600" dirty="0">
                <a:latin typeface="Baskerville"/>
              </a:rPr>
              <a:t> </a:t>
            </a:r>
            <a:r>
              <a:rPr lang="en-US" altLang="zh-CN" sz="3600" dirty="0">
                <a:latin typeface="Baskerville"/>
              </a:rPr>
              <a:t>green</a:t>
            </a:r>
            <a:r>
              <a:rPr lang="zh-CN" altLang="en-US" sz="3600" dirty="0">
                <a:latin typeface="Baskerville"/>
              </a:rPr>
              <a:t> </a:t>
            </a:r>
            <a:r>
              <a:rPr lang="en-US" altLang="zh-CN" sz="3600" dirty="0">
                <a:latin typeface="Baskerville"/>
              </a:rPr>
              <a:t>lease</a:t>
            </a:r>
            <a:br>
              <a:rPr lang="en-US" altLang="zh-CN" sz="3600" dirty="0">
                <a:latin typeface="Baskerville"/>
              </a:rPr>
            </a:br>
            <a:r>
              <a:rPr lang="en-US" altLang="zh-CN" sz="3600" dirty="0">
                <a:latin typeface="Baskerville"/>
              </a:rPr>
              <a:t>Scope</a:t>
            </a:r>
            <a:r>
              <a:rPr lang="zh-CN" altLang="en-US" sz="3600" dirty="0">
                <a:latin typeface="Baskerville"/>
              </a:rPr>
              <a:t> </a:t>
            </a:r>
            <a:r>
              <a:rPr lang="en-US" altLang="zh-CN" sz="3600" dirty="0">
                <a:latin typeface="Baskerville"/>
              </a:rPr>
              <a:t>1-2-3:</a:t>
            </a:r>
            <a:r>
              <a:rPr lang="zh-CN" altLang="en-US" sz="3600" dirty="0">
                <a:latin typeface="Baskerville"/>
              </a:rPr>
              <a:t> </a:t>
            </a:r>
            <a:r>
              <a:rPr lang="en-US" altLang="zh-CN" sz="3600" dirty="0">
                <a:latin typeface="Baskerville"/>
              </a:rPr>
              <a:t>whose</a:t>
            </a:r>
            <a:r>
              <a:rPr lang="zh-CN" altLang="en-US" sz="3600" dirty="0">
                <a:latin typeface="Baskerville"/>
              </a:rPr>
              <a:t> </a:t>
            </a:r>
            <a:r>
              <a:rPr lang="en-US" altLang="zh-CN" sz="3600" dirty="0">
                <a:latin typeface="Baskerville"/>
              </a:rPr>
              <a:t>carbon</a:t>
            </a:r>
            <a:r>
              <a:rPr lang="zh-CN" altLang="en-US" sz="3600" dirty="0">
                <a:latin typeface="Baskerville"/>
              </a:rPr>
              <a:t> </a:t>
            </a:r>
            <a:r>
              <a:rPr lang="en-US" altLang="zh-CN" sz="3600" dirty="0">
                <a:latin typeface="Baskerville"/>
              </a:rPr>
              <a:t>it</a:t>
            </a:r>
            <a:r>
              <a:rPr lang="zh-CN" altLang="en-US" sz="3600" dirty="0">
                <a:latin typeface="Baskerville"/>
              </a:rPr>
              <a:t> </a:t>
            </a:r>
            <a:r>
              <a:rPr lang="en-US" altLang="zh-CN" sz="3600" dirty="0">
                <a:latin typeface="Baskerville"/>
              </a:rPr>
              <a:t>is?</a:t>
            </a:r>
            <a:br>
              <a:rPr lang="en-US" altLang="zh-CN" sz="3600" dirty="0">
                <a:latin typeface="Baskerville"/>
              </a:rPr>
            </a:br>
            <a:r>
              <a:rPr lang="en-US" altLang="zh-CN" sz="3200" cap="all" dirty="0">
                <a:latin typeface="Baskerville"/>
              </a:rPr>
              <a:t/>
            </a:r>
            <a:br>
              <a:rPr lang="en-US" altLang="zh-CN" sz="3200" cap="all" dirty="0">
                <a:latin typeface="Baskerville"/>
              </a:rPr>
            </a:br>
            <a:r>
              <a:rPr lang="en-US" sz="3200" cap="all" dirty="0">
                <a:latin typeface="Baskerville"/>
              </a:rPr>
              <a:t/>
            </a:r>
            <a:br>
              <a:rPr lang="en-US" sz="3200" cap="all" dirty="0">
                <a:latin typeface="Baskerville"/>
              </a:rPr>
            </a:br>
            <a:endParaRPr lang="en-US" sz="3200" cap="all" dirty="0">
              <a:latin typeface="Baskerville"/>
            </a:endParaRPr>
          </a:p>
        </p:txBody>
      </p:sp>
      <p:sp>
        <p:nvSpPr>
          <p:cNvPr id="4" name="Slide Number Placeholder 3">
            <a:extLst>
              <a:ext uri="{FF2B5EF4-FFF2-40B4-BE49-F238E27FC236}">
                <a16:creationId xmlns:a16="http://schemas.microsoft.com/office/drawing/2014/main" id="{11D1573B-5488-1347-B6E3-A4E48778D88F}"/>
              </a:ext>
            </a:extLst>
          </p:cNvPr>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3D734AB3-580E-49C1-967D-33073622AECA}" type="slidenum">
              <a:rPr kumimoji="0" lang="en-US" sz="1333"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27</a:t>
            </a:fld>
            <a:endParaRPr kumimoji="0" lang="en-US" sz="1333" b="0" i="0" u="none" strike="noStrike" kern="0" cap="none" spc="0" normalizeH="0" baseline="0" noProof="0" dirty="0">
              <a:ln>
                <a:noFill/>
              </a:ln>
              <a:solidFill>
                <a:srgbClr val="595959"/>
              </a:solidFill>
              <a:effectLst/>
              <a:uLnTx/>
              <a:uFillTx/>
              <a:latin typeface="Arial"/>
              <a:ea typeface="+mn-ea"/>
              <a:cs typeface="Arial"/>
              <a:sym typeface="Arial"/>
            </a:endParaRPr>
          </a:p>
        </p:txBody>
      </p:sp>
    </p:spTree>
    <p:extLst>
      <p:ext uri="{BB962C8B-B14F-4D97-AF65-F5344CB8AC3E}">
        <p14:creationId xmlns:p14="http://schemas.microsoft.com/office/powerpoint/2010/main" val="1558606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54" name="Rectangle 53">
            <a:extLst>
              <a:ext uri="{FF2B5EF4-FFF2-40B4-BE49-F238E27FC236}">
                <a16:creationId xmlns:a16="http://schemas.microsoft.com/office/drawing/2014/main" id="{ECB04CB3-47E4-40D3-A772-75FD9CA17B45}"/>
              </a:ext>
            </a:extLst>
          </p:cNvPr>
          <p:cNvSpPr/>
          <p:nvPr/>
        </p:nvSpPr>
        <p:spPr>
          <a:xfrm>
            <a:off x="5626820" y="1227012"/>
            <a:ext cx="6296481" cy="3244515"/>
          </a:xfrm>
          <a:prstGeom prst="rect">
            <a:avLst/>
          </a:prstGeom>
          <a:solidFill>
            <a:srgbClr val="EEFF41">
              <a:alpha val="25098"/>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a:p>
        </p:txBody>
      </p:sp>
      <p:sp>
        <p:nvSpPr>
          <p:cNvPr id="56" name="Rectangle 55">
            <a:extLst>
              <a:ext uri="{FF2B5EF4-FFF2-40B4-BE49-F238E27FC236}">
                <a16:creationId xmlns:a16="http://schemas.microsoft.com/office/drawing/2014/main" id="{01302DE2-23A6-4EEF-A9A4-1B8EC17428E8}"/>
              </a:ext>
            </a:extLst>
          </p:cNvPr>
          <p:cNvSpPr/>
          <p:nvPr/>
        </p:nvSpPr>
        <p:spPr>
          <a:xfrm>
            <a:off x="1348441" y="1239468"/>
            <a:ext cx="4186925" cy="3232059"/>
          </a:xfrm>
          <a:prstGeom prst="rect">
            <a:avLst/>
          </a:prstGeom>
          <a:solidFill>
            <a:schemeClr val="accent1">
              <a:lumMod val="40000"/>
              <a:lumOff val="60000"/>
              <a:alpha val="25098"/>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a:p>
        </p:txBody>
      </p:sp>
      <p:sp>
        <p:nvSpPr>
          <p:cNvPr id="6" name="Google Shape;137;p21">
            <a:extLst>
              <a:ext uri="{FF2B5EF4-FFF2-40B4-BE49-F238E27FC236}">
                <a16:creationId xmlns:a16="http://schemas.microsoft.com/office/drawing/2014/main" id="{9F5C976A-540F-154D-BA08-9912B6B48A7E}"/>
              </a:ext>
            </a:extLst>
          </p:cNvPr>
          <p:cNvSpPr txBox="1">
            <a:spLocks/>
          </p:cNvSpPr>
          <p:nvPr/>
        </p:nvSpPr>
        <p:spPr>
          <a:xfrm>
            <a:off x="139539" y="250192"/>
            <a:ext cx="11912923" cy="12404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SzPts val="1100"/>
            </a:pPr>
            <a:r>
              <a:rPr lang="en-US" altLang="zh-CN" sz="4267" dirty="0">
                <a:solidFill>
                  <a:srgbClr val="1B4453"/>
                </a:solidFill>
                <a:latin typeface="Baskerville" panose="02020502070401020303"/>
              </a:rPr>
              <a:t>Is There a Business Case for Green Buildings?</a:t>
            </a:r>
            <a:endParaRPr lang="en-US" sz="4267" dirty="0">
              <a:solidFill>
                <a:srgbClr val="1B4453"/>
              </a:solidFill>
              <a:latin typeface="Baskerville" panose="02020502070401020303"/>
            </a:endParaRPr>
          </a:p>
        </p:txBody>
      </p:sp>
      <p:grpSp>
        <p:nvGrpSpPr>
          <p:cNvPr id="8" name="Group 7">
            <a:extLst>
              <a:ext uri="{FF2B5EF4-FFF2-40B4-BE49-F238E27FC236}">
                <a16:creationId xmlns:a16="http://schemas.microsoft.com/office/drawing/2014/main" id="{4D2ACBB5-57EC-1B4C-B588-69F43AA01682}"/>
              </a:ext>
            </a:extLst>
          </p:cNvPr>
          <p:cNvGrpSpPr/>
          <p:nvPr/>
        </p:nvGrpSpPr>
        <p:grpSpPr>
          <a:xfrm>
            <a:off x="228549" y="2092670"/>
            <a:ext cx="11660196" cy="2039365"/>
            <a:chOff x="135621" y="2185488"/>
            <a:chExt cx="8745147" cy="1529524"/>
          </a:xfrm>
        </p:grpSpPr>
        <p:sp>
          <p:nvSpPr>
            <p:cNvPr id="9" name="Google Shape;145;p21">
              <a:extLst>
                <a:ext uri="{FF2B5EF4-FFF2-40B4-BE49-F238E27FC236}">
                  <a16:creationId xmlns:a16="http://schemas.microsoft.com/office/drawing/2014/main" id="{31CEAA56-C08A-7749-8A09-A3FB388FF6F5}"/>
                </a:ext>
              </a:extLst>
            </p:cNvPr>
            <p:cNvSpPr txBox="1"/>
            <p:nvPr/>
          </p:nvSpPr>
          <p:spPr>
            <a:xfrm>
              <a:off x="6783445" y="2502135"/>
              <a:ext cx="2097323" cy="481894"/>
            </a:xfrm>
            <a:prstGeom prst="rect">
              <a:avLst/>
            </a:prstGeom>
            <a:noFill/>
            <a:ln>
              <a:noFill/>
              <a:prstDash val="solid"/>
            </a:ln>
          </p:spPr>
          <p:txBody>
            <a:bodyPr spcFirstLastPara="1" wrap="square" lIns="121900" tIns="121900" rIns="121900" bIns="121900" anchor="t" anchorCtr="0">
              <a:noAutofit/>
            </a:bodyPr>
            <a:lstStyle/>
            <a:p>
              <a:r>
                <a:rPr lang="en" sz="1400" dirty="0">
                  <a:solidFill>
                    <a:schemeClr val="dk1"/>
                  </a:solidFill>
                  <a:latin typeface="Baskerville" panose="02020502070401020303" pitchFamily="18" charset="0"/>
                  <a:ea typeface="Baskerville" panose="02020502070401020303" pitchFamily="18" charset="0"/>
                </a:rPr>
                <a:t>Refurbishment/</a:t>
              </a:r>
              <a:r>
                <a:rPr lang="en" sz="1400" dirty="0">
                  <a:latin typeface="Baskerville" panose="02020502070401020303" pitchFamily="18" charset="0"/>
                  <a:ea typeface="Baskerville" panose="02020502070401020303" pitchFamily="18" charset="0"/>
                </a:rPr>
                <a:t>Acquisition</a:t>
              </a:r>
              <a:endParaRPr sz="1400" dirty="0">
                <a:latin typeface="Baskerville" panose="02020502070401020303" pitchFamily="18" charset="0"/>
                <a:ea typeface="Baskerville" panose="02020502070401020303" pitchFamily="18" charset="0"/>
              </a:endParaRPr>
            </a:p>
          </p:txBody>
        </p:sp>
        <p:sp>
          <p:nvSpPr>
            <p:cNvPr id="10" name="Google Shape;142;p21">
              <a:extLst>
                <a:ext uri="{FF2B5EF4-FFF2-40B4-BE49-F238E27FC236}">
                  <a16:creationId xmlns:a16="http://schemas.microsoft.com/office/drawing/2014/main" id="{F03FE744-2C3E-C44D-8714-66285B88E3E4}"/>
                </a:ext>
              </a:extLst>
            </p:cNvPr>
            <p:cNvSpPr txBox="1"/>
            <p:nvPr/>
          </p:nvSpPr>
          <p:spPr>
            <a:xfrm>
              <a:off x="960738" y="2479586"/>
              <a:ext cx="1752219" cy="307331"/>
            </a:xfrm>
            <a:prstGeom prst="rect">
              <a:avLst/>
            </a:prstGeom>
            <a:noFill/>
            <a:ln>
              <a:noFill/>
              <a:prstDash val="solid"/>
            </a:ln>
          </p:spPr>
          <p:txBody>
            <a:bodyPr spcFirstLastPara="1" wrap="square" lIns="121900" tIns="121900" rIns="121900" bIns="121900" anchor="t" anchorCtr="0">
              <a:noAutofit/>
            </a:bodyPr>
            <a:lstStyle/>
            <a:p>
              <a:endParaRPr sz="2800">
                <a:latin typeface="Baskerville" panose="02020502070401020303" pitchFamily="18" charset="0"/>
                <a:ea typeface="Baskerville" panose="02020502070401020303" pitchFamily="18" charset="0"/>
              </a:endParaRPr>
            </a:p>
          </p:txBody>
        </p:sp>
        <p:sp>
          <p:nvSpPr>
            <p:cNvPr id="11" name="Google Shape;155;p21">
              <a:extLst>
                <a:ext uri="{FF2B5EF4-FFF2-40B4-BE49-F238E27FC236}">
                  <a16:creationId xmlns:a16="http://schemas.microsoft.com/office/drawing/2014/main" id="{AA3EF89B-3889-4E4A-BC02-FA2A6C94FD9D}"/>
                </a:ext>
              </a:extLst>
            </p:cNvPr>
            <p:cNvSpPr txBox="1"/>
            <p:nvPr/>
          </p:nvSpPr>
          <p:spPr>
            <a:xfrm>
              <a:off x="135621" y="2961667"/>
              <a:ext cx="825117" cy="352677"/>
            </a:xfrm>
            <a:prstGeom prst="rect">
              <a:avLst/>
            </a:prstGeom>
            <a:noFill/>
            <a:ln>
              <a:noFill/>
              <a:prstDash val="solid"/>
            </a:ln>
          </p:spPr>
          <p:txBody>
            <a:bodyPr spcFirstLastPara="1" wrap="square" lIns="121900" tIns="121900" rIns="121900" bIns="121900" anchor="t" anchorCtr="0">
              <a:noAutofit/>
            </a:bodyPr>
            <a:lstStyle/>
            <a:p>
              <a:r>
                <a:rPr lang="en-US" altLang="zh-CN" sz="1600" dirty="0">
                  <a:latin typeface="Baskerville" panose="02020502070401020303" pitchFamily="18" charset="0"/>
                  <a:ea typeface="Baskerville" panose="02020502070401020303" pitchFamily="18" charset="0"/>
                </a:rPr>
                <a:t>Cost</a:t>
              </a:r>
              <a:endParaRPr sz="1600" dirty="0">
                <a:latin typeface="Baskerville" panose="02020502070401020303" pitchFamily="18" charset="0"/>
                <a:ea typeface="Baskerville" panose="02020502070401020303" pitchFamily="18" charset="0"/>
              </a:endParaRPr>
            </a:p>
          </p:txBody>
        </p:sp>
        <p:cxnSp>
          <p:nvCxnSpPr>
            <p:cNvPr id="12" name="Google Shape;159;p21">
              <a:extLst>
                <a:ext uri="{FF2B5EF4-FFF2-40B4-BE49-F238E27FC236}">
                  <a16:creationId xmlns:a16="http://schemas.microsoft.com/office/drawing/2014/main" id="{3A530FD8-E7AE-9448-8756-C49F2B97D67E}"/>
                </a:ext>
              </a:extLst>
            </p:cNvPr>
            <p:cNvCxnSpPr>
              <a:cxnSpLocks/>
            </p:cNvCxnSpPr>
            <p:nvPr/>
          </p:nvCxnSpPr>
          <p:spPr>
            <a:xfrm flipV="1">
              <a:off x="4480180" y="2192409"/>
              <a:ext cx="0" cy="386262"/>
            </a:xfrm>
            <a:prstGeom prst="straightConnector1">
              <a:avLst/>
            </a:prstGeom>
            <a:noFill/>
            <a:ln w="19050" cap="flat" cmpd="sng">
              <a:solidFill>
                <a:srgbClr val="0097A7"/>
              </a:solidFill>
              <a:prstDash val="solid"/>
              <a:round/>
              <a:headEnd type="none" w="med" len="med"/>
              <a:tailEnd type="triangle" w="med" len="med"/>
            </a:ln>
          </p:spPr>
        </p:cxnSp>
        <p:cxnSp>
          <p:nvCxnSpPr>
            <p:cNvPr id="13" name="Google Shape;141;p21">
              <a:extLst>
                <a:ext uri="{FF2B5EF4-FFF2-40B4-BE49-F238E27FC236}">
                  <a16:creationId xmlns:a16="http://schemas.microsoft.com/office/drawing/2014/main" id="{DE5E5AD4-B881-1649-8494-F39B8744427A}"/>
                </a:ext>
              </a:extLst>
            </p:cNvPr>
            <p:cNvCxnSpPr>
              <a:cxnSpLocks/>
            </p:cNvCxnSpPr>
            <p:nvPr/>
          </p:nvCxnSpPr>
          <p:spPr>
            <a:xfrm>
              <a:off x="841248" y="2786917"/>
              <a:ext cx="7420718" cy="0"/>
            </a:xfrm>
            <a:prstGeom prst="straightConnector1">
              <a:avLst/>
            </a:prstGeom>
            <a:noFill/>
            <a:ln w="9525" cap="flat" cmpd="sng">
              <a:solidFill>
                <a:schemeClr val="bg1">
                  <a:lumMod val="50000"/>
                </a:schemeClr>
              </a:solidFill>
              <a:prstDash val="solid"/>
              <a:round/>
              <a:headEnd type="none" w="med" len="med"/>
              <a:tailEnd type="triangle" w="med" len="med"/>
            </a:ln>
          </p:spPr>
        </p:cxnSp>
        <p:sp>
          <p:nvSpPr>
            <p:cNvPr id="14" name="Google Shape;155;p21">
              <a:extLst>
                <a:ext uri="{FF2B5EF4-FFF2-40B4-BE49-F238E27FC236}">
                  <a16:creationId xmlns:a16="http://schemas.microsoft.com/office/drawing/2014/main" id="{74BF7114-B6E7-7F42-B11A-224C8DC9617A}"/>
                </a:ext>
              </a:extLst>
            </p:cNvPr>
            <p:cNvSpPr txBox="1"/>
            <p:nvPr/>
          </p:nvSpPr>
          <p:spPr>
            <a:xfrm>
              <a:off x="135621" y="2402333"/>
              <a:ext cx="825117" cy="352677"/>
            </a:xfrm>
            <a:prstGeom prst="rect">
              <a:avLst/>
            </a:prstGeom>
            <a:noFill/>
            <a:ln>
              <a:noFill/>
              <a:prstDash val="solid"/>
            </a:ln>
          </p:spPr>
          <p:txBody>
            <a:bodyPr spcFirstLastPara="1" wrap="square" lIns="121900" tIns="121900" rIns="121900" bIns="121900" anchor="t" anchorCtr="0">
              <a:noAutofit/>
            </a:bodyPr>
            <a:lstStyle/>
            <a:p>
              <a:r>
                <a:rPr lang="en-US" altLang="zh-CN" sz="1600" dirty="0">
                  <a:latin typeface="Baskerville" panose="02020502070401020303" pitchFamily="18" charset="0"/>
                  <a:ea typeface="Baskerville" panose="02020502070401020303" pitchFamily="18" charset="0"/>
                </a:rPr>
                <a:t>Benefit</a:t>
              </a:r>
              <a:endParaRPr sz="1600" dirty="0">
                <a:latin typeface="Baskerville" panose="02020502070401020303" pitchFamily="18" charset="0"/>
                <a:ea typeface="Baskerville" panose="02020502070401020303" pitchFamily="18" charset="0"/>
              </a:endParaRPr>
            </a:p>
          </p:txBody>
        </p:sp>
        <p:cxnSp>
          <p:nvCxnSpPr>
            <p:cNvPr id="15" name="Google Shape;141;p21">
              <a:extLst>
                <a:ext uri="{FF2B5EF4-FFF2-40B4-BE49-F238E27FC236}">
                  <a16:creationId xmlns:a16="http://schemas.microsoft.com/office/drawing/2014/main" id="{27E9E2DC-9D22-7C43-98B8-191A50EF6120}"/>
                </a:ext>
              </a:extLst>
            </p:cNvPr>
            <p:cNvCxnSpPr>
              <a:cxnSpLocks/>
            </p:cNvCxnSpPr>
            <p:nvPr/>
          </p:nvCxnSpPr>
          <p:spPr>
            <a:xfrm>
              <a:off x="841248" y="2786917"/>
              <a:ext cx="7420718" cy="9583"/>
            </a:xfrm>
            <a:prstGeom prst="straightConnector1">
              <a:avLst/>
            </a:prstGeom>
            <a:noFill/>
            <a:ln w="22225" cap="flat" cmpd="sng">
              <a:solidFill>
                <a:schemeClr val="bg1">
                  <a:lumMod val="50000"/>
                </a:schemeClr>
              </a:solidFill>
              <a:prstDash val="solid"/>
              <a:round/>
              <a:headEnd type="none" w="med" len="med"/>
              <a:tailEnd type="triangle" w="med" len="med"/>
            </a:ln>
          </p:spPr>
        </p:cxnSp>
        <p:sp>
          <p:nvSpPr>
            <p:cNvPr id="16" name="Google Shape;144;p21">
              <a:extLst>
                <a:ext uri="{FF2B5EF4-FFF2-40B4-BE49-F238E27FC236}">
                  <a16:creationId xmlns:a16="http://schemas.microsoft.com/office/drawing/2014/main" id="{A9E1AE70-21E5-F74E-97D3-BF885E5338EC}"/>
                </a:ext>
              </a:extLst>
            </p:cNvPr>
            <p:cNvSpPr txBox="1"/>
            <p:nvPr/>
          </p:nvSpPr>
          <p:spPr>
            <a:xfrm>
              <a:off x="4247936" y="2491488"/>
              <a:ext cx="865931" cy="345038"/>
            </a:xfrm>
            <a:prstGeom prst="rect">
              <a:avLst/>
            </a:prstGeom>
            <a:noFill/>
            <a:ln>
              <a:noFill/>
              <a:prstDash val="solid"/>
            </a:ln>
          </p:spPr>
          <p:txBody>
            <a:bodyPr spcFirstLastPara="1" wrap="square" lIns="121900" tIns="121900" rIns="121900" bIns="121900" anchor="t" anchorCtr="0">
              <a:noAutofit/>
            </a:bodyPr>
            <a:lstStyle/>
            <a:p>
              <a:r>
                <a:rPr lang="en" sz="1400" dirty="0">
                  <a:solidFill>
                    <a:schemeClr val="dk1"/>
                  </a:solidFill>
                  <a:latin typeface="Baskerville" panose="02020502070401020303" pitchFamily="18" charset="0"/>
                  <a:ea typeface="Baskerville" panose="02020502070401020303" pitchFamily="18" charset="0"/>
                </a:rPr>
                <a:t>Tenancy</a:t>
              </a:r>
              <a:endParaRPr sz="1400" dirty="0">
                <a:latin typeface="Baskerville" panose="02020502070401020303" pitchFamily="18" charset="0"/>
                <a:ea typeface="Baskerville" panose="02020502070401020303" pitchFamily="18" charset="0"/>
              </a:endParaRPr>
            </a:p>
          </p:txBody>
        </p:sp>
        <p:sp>
          <p:nvSpPr>
            <p:cNvPr id="17" name="Rectangle 16">
              <a:extLst>
                <a:ext uri="{FF2B5EF4-FFF2-40B4-BE49-F238E27FC236}">
                  <a16:creationId xmlns:a16="http://schemas.microsoft.com/office/drawing/2014/main" id="{01EBBF5C-FA1C-CA4A-811C-D463A79EAAF5}"/>
                </a:ext>
              </a:extLst>
            </p:cNvPr>
            <p:cNvSpPr/>
            <p:nvPr/>
          </p:nvSpPr>
          <p:spPr>
            <a:xfrm>
              <a:off x="5490227" y="2486617"/>
              <a:ext cx="1020609" cy="360192"/>
            </a:xfrm>
            <a:prstGeom prst="rect">
              <a:avLst/>
            </a:prstGeom>
            <a:noFill/>
            <a:ln>
              <a:noFill/>
              <a:prstDash val="solid"/>
            </a:ln>
          </p:spPr>
          <p:txBody>
            <a:bodyPr spcFirstLastPara="1" wrap="square" lIns="121900" tIns="121900" rIns="121900" bIns="121900" anchor="t" anchorCtr="0">
              <a:noAutofit/>
            </a:bodyPr>
            <a:lstStyle/>
            <a:p>
              <a:r>
                <a:rPr lang="en" sz="1400" dirty="0">
                  <a:solidFill>
                    <a:schemeClr val="dk1"/>
                  </a:solidFill>
                  <a:latin typeface="Baskerville" panose="02020502070401020303" pitchFamily="18" charset="0"/>
                  <a:ea typeface="Baskerville" panose="02020502070401020303" pitchFamily="18" charset="0"/>
                </a:rPr>
                <a:t>Operation</a:t>
              </a:r>
              <a:endParaRPr lang="en-US" sz="1400" dirty="0">
                <a:solidFill>
                  <a:schemeClr val="dk1"/>
                </a:solidFill>
                <a:latin typeface="Baskerville" panose="02020502070401020303" pitchFamily="18" charset="0"/>
                <a:ea typeface="Baskerville" panose="02020502070401020303" pitchFamily="18" charset="0"/>
              </a:endParaRPr>
            </a:p>
          </p:txBody>
        </p:sp>
        <p:cxnSp>
          <p:nvCxnSpPr>
            <p:cNvPr id="18" name="Google Shape;159;p21">
              <a:extLst>
                <a:ext uri="{FF2B5EF4-FFF2-40B4-BE49-F238E27FC236}">
                  <a16:creationId xmlns:a16="http://schemas.microsoft.com/office/drawing/2014/main" id="{9E6C1586-A29F-0547-A353-C55F0267718D}"/>
                </a:ext>
              </a:extLst>
            </p:cNvPr>
            <p:cNvCxnSpPr>
              <a:cxnSpLocks/>
            </p:cNvCxnSpPr>
            <p:nvPr/>
          </p:nvCxnSpPr>
          <p:spPr>
            <a:xfrm flipV="1">
              <a:off x="5859403" y="2862852"/>
              <a:ext cx="0" cy="386262"/>
            </a:xfrm>
            <a:prstGeom prst="straightConnector1">
              <a:avLst/>
            </a:prstGeom>
            <a:noFill/>
            <a:ln w="19050" cap="flat" cmpd="sng">
              <a:solidFill>
                <a:srgbClr val="0097A7"/>
              </a:solidFill>
              <a:prstDash val="solid"/>
              <a:round/>
              <a:headEnd type="none" w="med" len="med"/>
              <a:tailEnd type="triangle" w="med" len="med"/>
            </a:ln>
          </p:spPr>
        </p:cxnSp>
        <p:cxnSp>
          <p:nvCxnSpPr>
            <p:cNvPr id="19" name="Google Shape;159;p21">
              <a:extLst>
                <a:ext uri="{FF2B5EF4-FFF2-40B4-BE49-F238E27FC236}">
                  <a16:creationId xmlns:a16="http://schemas.microsoft.com/office/drawing/2014/main" id="{29D62884-A482-964E-A892-111504B8B271}"/>
                </a:ext>
              </a:extLst>
            </p:cNvPr>
            <p:cNvCxnSpPr>
              <a:cxnSpLocks/>
            </p:cNvCxnSpPr>
            <p:nvPr/>
          </p:nvCxnSpPr>
          <p:spPr>
            <a:xfrm flipV="1">
              <a:off x="7544436" y="2185488"/>
              <a:ext cx="0" cy="386262"/>
            </a:xfrm>
            <a:prstGeom prst="straightConnector1">
              <a:avLst/>
            </a:prstGeom>
            <a:noFill/>
            <a:ln w="19050" cap="flat" cmpd="sng">
              <a:solidFill>
                <a:srgbClr val="0097A7"/>
              </a:solidFill>
              <a:prstDash val="solid"/>
              <a:round/>
              <a:headEnd type="none" w="med" len="med"/>
              <a:tailEnd type="triangle" w="med" len="med"/>
            </a:ln>
          </p:spPr>
        </p:cxn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A7CF68F8-96F4-9540-A0C1-090AD93A90CB}"/>
                    </a:ext>
                  </a:extLst>
                </p:cNvPr>
                <p:cNvSpPr/>
                <p:nvPr/>
              </p:nvSpPr>
              <p:spPr>
                <a:xfrm>
                  <a:off x="7216910" y="2782782"/>
                  <a:ext cx="764889" cy="230833"/>
                </a:xfrm>
                <a:prstGeom prst="rect">
                  <a:avLst/>
                </a:prstGeom>
                <a:ln>
                  <a:noFill/>
                  <a:prstDash val="solid"/>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400" i="1">
                            <a:latin typeface="Cambria Math" panose="02040503050406030204" pitchFamily="18" charset="0"/>
                          </a:rPr>
                          <m:t>𝑦𝑒𝑎𝑟</m:t>
                        </m:r>
                        <m:r>
                          <a:rPr lang="zh-CN" altLang="en-US" sz="1400" i="1">
                            <a:latin typeface="Cambria Math" panose="02040503050406030204" pitchFamily="18" charset="0"/>
                          </a:rPr>
                          <m:t> </m:t>
                        </m:r>
                        <m:r>
                          <a:rPr lang="en-US" altLang="zh-CN" sz="1400" i="1">
                            <a:latin typeface="Cambria Math" panose="02040503050406030204" pitchFamily="18" charset="0"/>
                          </a:rPr>
                          <m:t>𝑇</m:t>
                        </m:r>
                      </m:oMath>
                    </m:oMathPara>
                  </a14:m>
                  <a:endParaRPr lang="en-US" sz="2800" dirty="0">
                    <a:latin typeface="Baskerville" panose="02020502070401020303" pitchFamily="18" charset="0"/>
                    <a:ea typeface="Baskerville" panose="02020502070401020303" pitchFamily="18" charset="0"/>
                  </a:endParaRPr>
                </a:p>
              </p:txBody>
            </p:sp>
          </mc:Choice>
          <mc:Fallback xmlns="">
            <p:sp>
              <p:nvSpPr>
                <p:cNvPr id="20" name="Rectangle 19">
                  <a:extLst>
                    <a:ext uri="{FF2B5EF4-FFF2-40B4-BE49-F238E27FC236}">
                      <a16:creationId xmlns:a16="http://schemas.microsoft.com/office/drawing/2014/main" id="{A7CF68F8-96F4-9540-A0C1-090AD93A90CB}"/>
                    </a:ext>
                  </a:extLst>
                </p:cNvPr>
                <p:cNvSpPr>
                  <a:spLocks noRot="1" noChangeAspect="1" noMove="1" noResize="1" noEditPoints="1" noAdjustHandles="1" noChangeArrowheads="1" noChangeShapeType="1" noTextEdit="1"/>
                </p:cNvSpPr>
                <p:nvPr/>
              </p:nvSpPr>
              <p:spPr>
                <a:xfrm>
                  <a:off x="7216910" y="2782782"/>
                  <a:ext cx="764889" cy="230833"/>
                </a:xfrm>
                <a:prstGeom prst="rect">
                  <a:avLst/>
                </a:prstGeom>
                <a:blipFill>
                  <a:blip r:embed="rId3"/>
                  <a:stretch>
                    <a:fillRect/>
                  </a:stretch>
                </a:blipFill>
                <a:ln>
                  <a:noFill/>
                  <a:prstDash val="solid"/>
                </a:ln>
              </p:spPr>
              <p:txBody>
                <a:bodyPr/>
                <a:lstStyle/>
                <a:p>
                  <a:r>
                    <a:rPr lang="zh-CN" altLang="en-US">
                      <a:noFill/>
                    </a:rPr>
                    <a:t> </a:t>
                  </a:r>
                </a:p>
              </p:txBody>
            </p:sp>
          </mc:Fallback>
        </mc:AlternateContent>
        <p:sp>
          <p:nvSpPr>
            <p:cNvPr id="21" name="Google Shape;143;p21">
              <a:extLst>
                <a:ext uri="{FF2B5EF4-FFF2-40B4-BE49-F238E27FC236}">
                  <a16:creationId xmlns:a16="http://schemas.microsoft.com/office/drawing/2014/main" id="{F4C02F1C-ADAA-514C-9F04-76F6E1143211}"/>
                </a:ext>
              </a:extLst>
            </p:cNvPr>
            <p:cNvSpPr txBox="1"/>
            <p:nvPr/>
          </p:nvSpPr>
          <p:spPr>
            <a:xfrm>
              <a:off x="772284" y="2492440"/>
              <a:ext cx="2211625" cy="339562"/>
            </a:xfrm>
            <a:prstGeom prst="rect">
              <a:avLst/>
            </a:prstGeom>
            <a:noFill/>
            <a:ln>
              <a:noFill/>
              <a:prstDash val="solid"/>
            </a:ln>
          </p:spPr>
          <p:txBody>
            <a:bodyPr spcFirstLastPara="1" wrap="square" lIns="121900" tIns="121900" rIns="121900" bIns="121900" anchor="t" anchorCtr="0">
              <a:noAutofit/>
            </a:bodyPr>
            <a:lstStyle/>
            <a:p>
              <a:pPr algn="ctr"/>
              <a:r>
                <a:rPr lang="en" sz="1400" dirty="0">
                  <a:latin typeface="Baskerville" panose="02020502070401020303" pitchFamily="18" charset="0"/>
                  <a:ea typeface="Baskerville" panose="02020502070401020303" pitchFamily="18" charset="0"/>
                </a:rPr>
                <a:t>Design/Construction</a:t>
              </a:r>
              <a:endParaRPr sz="1400" dirty="0">
                <a:latin typeface="Baskerville" panose="02020502070401020303" pitchFamily="18" charset="0"/>
                <a:ea typeface="Baskerville" panose="02020502070401020303" pitchFamily="18" charset="0"/>
              </a:endParaRPr>
            </a:p>
          </p:txBody>
        </p:sp>
        <p:cxnSp>
          <p:nvCxnSpPr>
            <p:cNvPr id="25" name="Google Shape;159;p21">
              <a:extLst>
                <a:ext uri="{FF2B5EF4-FFF2-40B4-BE49-F238E27FC236}">
                  <a16:creationId xmlns:a16="http://schemas.microsoft.com/office/drawing/2014/main" id="{005D5609-6223-8B4D-9060-6135607F086B}"/>
                </a:ext>
              </a:extLst>
            </p:cNvPr>
            <p:cNvCxnSpPr>
              <a:cxnSpLocks/>
            </p:cNvCxnSpPr>
            <p:nvPr/>
          </p:nvCxnSpPr>
          <p:spPr>
            <a:xfrm flipV="1">
              <a:off x="1782801" y="2840489"/>
              <a:ext cx="0" cy="429337"/>
            </a:xfrm>
            <a:prstGeom prst="straightConnector1">
              <a:avLst/>
            </a:prstGeom>
            <a:noFill/>
            <a:ln w="19050" cap="flat" cmpd="sng">
              <a:solidFill>
                <a:srgbClr val="993333"/>
              </a:solidFill>
              <a:prstDash val="solid"/>
              <a:round/>
              <a:headEnd type="triangle" w="med" len="med"/>
              <a:tailEnd type="none" w="med" len="med"/>
            </a:ln>
          </p:spPr>
        </p:cxn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5ED09C01-CE36-5246-8B6A-93A2068DB66D}"/>
                    </a:ext>
                  </a:extLst>
                </p:cNvPr>
                <p:cNvSpPr/>
                <p:nvPr/>
              </p:nvSpPr>
              <p:spPr>
                <a:xfrm>
                  <a:off x="1605462" y="3045598"/>
                  <a:ext cx="1888146" cy="669414"/>
                </a:xfrm>
                <a:prstGeom prst="rect">
                  <a:avLst/>
                </a:prstGeom>
                <a:ln>
                  <a:noFill/>
                  <a:prstDash val="solid"/>
                </a:ln>
              </p:spPr>
              <p:txBody>
                <a:bodyPr wrap="square">
                  <a:spAutoFit/>
                </a:bodyPr>
                <a:lstStyle/>
                <a:p>
                  <a:pPr marL="211656">
                    <a:buSzPts val="1100"/>
                  </a:pPr>
                  <a:r>
                    <a:rPr lang="en-US" altLang="zh-CN" sz="2000" b="1" dirty="0">
                      <a:solidFill>
                        <a:srgbClr val="993333"/>
                      </a:solidFill>
                      <a:latin typeface="Baskerville" panose="02020502070401020303" pitchFamily="18" charset="0"/>
                      <a:ea typeface="Baskerville" panose="02020502070401020303" pitchFamily="18" charset="0"/>
                    </a:rPr>
                    <a:t>0</a:t>
                  </a:r>
                  <a:r>
                    <a:rPr lang="en-US" sz="2000" b="1" dirty="0">
                      <a:solidFill>
                        <a:srgbClr val="993333"/>
                      </a:solidFill>
                      <a:latin typeface="Baskerville" panose="02020502070401020303" pitchFamily="18" charset="0"/>
                      <a:ea typeface="Baskerville" panose="02020502070401020303" pitchFamily="18" charset="0"/>
                    </a:rPr>
                    <a:t> </a:t>
                  </a:r>
                  <a:r>
                    <a:rPr lang="en-US" altLang="zh-CN" sz="2000" b="1" dirty="0">
                      <a:solidFill>
                        <a:srgbClr val="993333"/>
                      </a:solidFill>
                      <a:latin typeface="Baskerville" panose="02020502070401020303" pitchFamily="18" charset="0"/>
                      <a:ea typeface="Baskerville" panose="02020502070401020303" pitchFamily="18" charset="0"/>
                    </a:rPr>
                    <a:t>~</a:t>
                  </a:r>
                  <a:r>
                    <a:rPr lang="en-US" sz="2000" b="1" dirty="0">
                      <a:solidFill>
                        <a:srgbClr val="993333"/>
                      </a:solidFill>
                      <a:latin typeface="Baskerville" panose="02020502070401020303" pitchFamily="18" charset="0"/>
                      <a:ea typeface="Baskerville" panose="02020502070401020303" pitchFamily="18" charset="0"/>
                    </a:rPr>
                    <a:t> 12.5%</a:t>
                  </a:r>
                  <a:endParaRPr lang="en-US" sz="1200" b="1" dirty="0">
                    <a:solidFill>
                      <a:srgbClr val="993333"/>
                    </a:solidFill>
                    <a:latin typeface="Baskerville" panose="02020502070401020303" pitchFamily="18" charset="0"/>
                    <a:ea typeface="Baskerville" panose="02020502070401020303" pitchFamily="18" charset="0"/>
                  </a:endParaRPr>
                </a:p>
                <a:p>
                  <a:pPr marL="211656">
                    <a:buSzPts val="1100"/>
                  </a:pPr>
                  <a:r>
                    <a:rPr lang="en-US" sz="1600" dirty="0">
                      <a:latin typeface="Baskerville" panose="02020502070401020303" pitchFamily="18" charset="0"/>
                      <a:ea typeface="Baskerville" panose="02020502070401020303" pitchFamily="18" charset="0"/>
                    </a:rPr>
                    <a:t>Higher Upfront cost</a:t>
                  </a:r>
                  <a:r>
                    <a:rPr lang="zh-CN" altLang="en-US" sz="1600" dirty="0">
                      <a:latin typeface="Baskerville" panose="02020502070401020303" pitchFamily="18" charset="0"/>
                    </a:rPr>
                    <a:t> </a:t>
                  </a:r>
                  <a14:m>
                    <m:oMath xmlns:m="http://schemas.openxmlformats.org/officeDocument/2006/math">
                      <m:r>
                        <a:rPr lang="zh-CN" altLang="en-US" sz="1600" i="1">
                          <a:latin typeface="Cambria Math" panose="02040503050406030204" pitchFamily="18" charset="0"/>
                        </a:rPr>
                        <m:t>∆</m:t>
                      </m:r>
                      <m:r>
                        <a:rPr lang="en-US" altLang="zh-CN" sz="1600" i="1">
                          <a:latin typeface="Cambria Math" panose="02040503050406030204" pitchFamily="18" charset="0"/>
                        </a:rPr>
                        <m:t>𝐶</m:t>
                      </m:r>
                    </m:oMath>
                  </a14:m>
                  <a:endParaRPr lang="en-US" altLang="zh-CN" sz="1600" dirty="0">
                    <a:latin typeface="Baskerville" panose="02020502070401020303" pitchFamily="18" charset="0"/>
                    <a:ea typeface="Baskerville" panose="02020502070401020303" pitchFamily="18" charset="0"/>
                  </a:endParaRPr>
                </a:p>
                <a:p>
                  <a:pPr marL="211656">
                    <a:buSzPts val="1100"/>
                  </a:pPr>
                  <a:endParaRPr lang="en-US" sz="1600" dirty="0">
                    <a:latin typeface="Baskerville" panose="02020502070401020303" pitchFamily="18" charset="0"/>
                    <a:ea typeface="Baskerville" panose="02020502070401020303" pitchFamily="18" charset="0"/>
                  </a:endParaRPr>
                </a:p>
              </p:txBody>
            </p:sp>
          </mc:Choice>
          <mc:Fallback xmlns="">
            <p:sp>
              <p:nvSpPr>
                <p:cNvPr id="26" name="Rectangle 25">
                  <a:extLst>
                    <a:ext uri="{FF2B5EF4-FFF2-40B4-BE49-F238E27FC236}">
                      <a16:creationId xmlns:a16="http://schemas.microsoft.com/office/drawing/2014/main" id="{5ED09C01-CE36-5246-8B6A-93A2068DB66D}"/>
                    </a:ext>
                  </a:extLst>
                </p:cNvPr>
                <p:cNvSpPr>
                  <a:spLocks noRot="1" noChangeAspect="1" noMove="1" noResize="1" noEditPoints="1" noAdjustHandles="1" noChangeArrowheads="1" noChangeShapeType="1" noTextEdit="1"/>
                </p:cNvSpPr>
                <p:nvPr/>
              </p:nvSpPr>
              <p:spPr>
                <a:xfrm>
                  <a:off x="1605462" y="3045598"/>
                  <a:ext cx="1888146" cy="669414"/>
                </a:xfrm>
                <a:prstGeom prst="rect">
                  <a:avLst/>
                </a:prstGeom>
                <a:blipFill>
                  <a:blip r:embed="rId4"/>
                  <a:stretch>
                    <a:fillRect t="-2778"/>
                  </a:stretch>
                </a:blipFill>
                <a:ln>
                  <a:noFill/>
                  <a:prstDash val="solid"/>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15232CE3-1E4F-C744-B7C5-FA5A9AAB9472}"/>
                  </a:ext>
                </a:extLst>
              </p:cNvPr>
              <p:cNvSpPr/>
              <p:nvPr/>
            </p:nvSpPr>
            <p:spPr>
              <a:xfrm>
                <a:off x="4082059" y="1568438"/>
                <a:ext cx="1645697" cy="800219"/>
              </a:xfrm>
              <a:prstGeom prst="rect">
                <a:avLst/>
              </a:prstGeom>
            </p:spPr>
            <p:txBody>
              <a:bodyPr wrap="square">
                <a:spAutoFit/>
              </a:bodyPr>
              <a:lstStyle/>
              <a:p>
                <a:pPr marL="211656">
                  <a:buSzPts val="1100"/>
                </a:pPr>
                <a:r>
                  <a:rPr lang="en-US" altLang="zh-CN" sz="1400" b="1" dirty="0">
                    <a:solidFill>
                      <a:srgbClr val="0097A7"/>
                    </a:solidFill>
                    <a:latin typeface="Baskerville" panose="02020502070401020303" pitchFamily="18" charset="0"/>
                    <a:ea typeface="Baskerville" panose="02020502070401020303" pitchFamily="18" charset="0"/>
                  </a:rPr>
                  <a:t>0</a:t>
                </a:r>
                <a:r>
                  <a:rPr lang="en-US" sz="1400" b="1" dirty="0">
                    <a:solidFill>
                      <a:srgbClr val="0097A7"/>
                    </a:solidFill>
                    <a:latin typeface="Baskerville" panose="02020502070401020303" pitchFamily="18" charset="0"/>
                    <a:ea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a:t>
                </a:r>
                <a:r>
                  <a:rPr lang="en-US" sz="1400" b="1" dirty="0">
                    <a:solidFill>
                      <a:srgbClr val="0097A7"/>
                    </a:solidFill>
                    <a:latin typeface="Baskerville" panose="02020502070401020303" pitchFamily="18" charset="0"/>
                    <a:ea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43</a:t>
                </a:r>
                <a:r>
                  <a:rPr lang="en-US" sz="1400" b="1" dirty="0">
                    <a:solidFill>
                      <a:srgbClr val="0097A7"/>
                    </a:solidFill>
                    <a:latin typeface="Baskerville" panose="02020502070401020303" pitchFamily="18" charset="0"/>
                    <a:ea typeface="Baskerville" panose="02020502070401020303" pitchFamily="18" charset="0"/>
                  </a:rPr>
                  <a:t>%</a:t>
                </a:r>
                <a:r>
                  <a:rPr lang="zh-CN" altLang="en-US" sz="1400" b="1" dirty="0">
                    <a:solidFill>
                      <a:srgbClr val="0097A7"/>
                    </a:solidFill>
                    <a:latin typeface="Baskerville" panose="02020502070401020303" pitchFamily="18" charset="0"/>
                  </a:rPr>
                  <a:t>*</a:t>
                </a:r>
                <a:endParaRPr lang="en-US" sz="1400" dirty="0">
                  <a:solidFill>
                    <a:srgbClr val="0097A7"/>
                  </a:solidFill>
                  <a:latin typeface="Baskerville" panose="02020502070401020303" pitchFamily="18" charset="0"/>
                  <a:ea typeface="Baskerville" panose="02020502070401020303" pitchFamily="18" charset="0"/>
                </a:endParaRPr>
              </a:p>
              <a:p>
                <a:pPr marL="211656">
                  <a:buSzPts val="1100"/>
                </a:pPr>
                <a:r>
                  <a:rPr lang="en-US" sz="1600" dirty="0">
                    <a:latin typeface="Baskerville" panose="02020502070401020303" pitchFamily="18" charset="0"/>
                    <a:ea typeface="Baskerville" panose="02020502070401020303" pitchFamily="18" charset="0"/>
                  </a:rPr>
                  <a:t>Higher </a:t>
                </a:r>
                <a:r>
                  <a:rPr lang="en-US" altLang="zh-CN" sz="1600" dirty="0">
                    <a:latin typeface="Baskerville" panose="02020502070401020303" pitchFamily="18" charset="0"/>
                    <a:ea typeface="Baskerville" panose="02020502070401020303" pitchFamily="18" charset="0"/>
                  </a:rPr>
                  <a:t>Sale</a:t>
                </a:r>
                <a:r>
                  <a:rPr lang="zh-CN" altLang="en-US" sz="1600" dirty="0">
                    <a:latin typeface="Baskerville" panose="02020502070401020303" pitchFamily="18" charset="0"/>
                  </a:rPr>
                  <a:t> </a:t>
                </a:r>
                <a:r>
                  <a:rPr lang="en-US" altLang="zh-CN" sz="1600" dirty="0">
                    <a:latin typeface="Baskerville" panose="02020502070401020303" pitchFamily="18" charset="0"/>
                    <a:ea typeface="Baskerville" panose="02020502070401020303" pitchFamily="18" charset="0"/>
                  </a:rPr>
                  <a:t>Price</a:t>
                </a:r>
                <a:r>
                  <a:rPr lang="zh-CN" altLang="en-US" sz="1600" dirty="0">
                    <a:latin typeface="Baskerville" panose="02020502070401020303" pitchFamily="18" charset="0"/>
                  </a:rPr>
                  <a:t> </a:t>
                </a:r>
                <a14:m>
                  <m:oMath xmlns:m="http://schemas.openxmlformats.org/officeDocument/2006/math">
                    <m:r>
                      <a:rPr lang="zh-CN" altLang="en-US" sz="1600" i="1">
                        <a:latin typeface="Cambria Math" panose="02040503050406030204" pitchFamily="18" charset="0"/>
                      </a:rPr>
                      <m:t>∆</m:t>
                    </m:r>
                    <m:r>
                      <a:rPr lang="en-US" altLang="zh-CN" sz="1600" i="1">
                        <a:latin typeface="Cambria Math" panose="02040503050406030204" pitchFamily="18" charset="0"/>
                      </a:rPr>
                      <m:t>𝑉</m:t>
                    </m:r>
                  </m:oMath>
                </a14:m>
                <a:endParaRPr lang="en-US" sz="1600" dirty="0">
                  <a:latin typeface="Baskerville" panose="02020502070401020303" pitchFamily="18" charset="0"/>
                  <a:ea typeface="Baskerville" panose="02020502070401020303" pitchFamily="18" charset="0"/>
                </a:endParaRPr>
              </a:p>
            </p:txBody>
          </p:sp>
        </mc:Choice>
        <mc:Fallback xmlns="">
          <p:sp>
            <p:nvSpPr>
              <p:cNvPr id="27" name="Rectangle 26">
                <a:extLst>
                  <a:ext uri="{FF2B5EF4-FFF2-40B4-BE49-F238E27FC236}">
                    <a16:creationId xmlns:a16="http://schemas.microsoft.com/office/drawing/2014/main" id="{15232CE3-1E4F-C744-B7C5-FA5A9AAB9472}"/>
                  </a:ext>
                </a:extLst>
              </p:cNvPr>
              <p:cNvSpPr>
                <a:spLocks noRot="1" noChangeAspect="1" noMove="1" noResize="1" noEditPoints="1" noAdjustHandles="1" noChangeArrowheads="1" noChangeShapeType="1" noTextEdit="1"/>
              </p:cNvSpPr>
              <p:nvPr/>
            </p:nvSpPr>
            <p:spPr>
              <a:xfrm>
                <a:off x="4082059" y="1568438"/>
                <a:ext cx="1645697" cy="800219"/>
              </a:xfrm>
              <a:prstGeom prst="rect">
                <a:avLst/>
              </a:prstGeom>
              <a:blipFill>
                <a:blip r:embed="rId5"/>
                <a:stretch>
                  <a:fillRect t="-758" b="-8333"/>
                </a:stretch>
              </a:blipFill>
            </p:spPr>
            <p:txBody>
              <a:bodyPr/>
              <a:lstStyle/>
              <a:p>
                <a:r>
                  <a:rPr lang="zh-CN" altLang="en-US">
                    <a:noFill/>
                  </a:rPr>
                  <a:t> </a:t>
                </a:r>
              </a:p>
            </p:txBody>
          </p:sp>
        </mc:Fallback>
      </mc:AlternateContent>
      <p:sp>
        <p:nvSpPr>
          <p:cNvPr id="28" name="Google Shape;143;p21">
            <a:extLst>
              <a:ext uri="{FF2B5EF4-FFF2-40B4-BE49-F238E27FC236}">
                <a16:creationId xmlns:a16="http://schemas.microsoft.com/office/drawing/2014/main" id="{D7818347-7922-A346-A2E0-269FDEE2931C}"/>
              </a:ext>
            </a:extLst>
          </p:cNvPr>
          <p:cNvSpPr txBox="1"/>
          <p:nvPr/>
        </p:nvSpPr>
        <p:spPr>
          <a:xfrm>
            <a:off x="3761155" y="2490622"/>
            <a:ext cx="1051813" cy="409775"/>
          </a:xfrm>
          <a:prstGeom prst="rect">
            <a:avLst/>
          </a:prstGeom>
          <a:noFill/>
          <a:ln>
            <a:noFill/>
          </a:ln>
        </p:spPr>
        <p:txBody>
          <a:bodyPr spcFirstLastPara="1" wrap="square" lIns="121900" tIns="121900" rIns="121900" bIns="121900" anchor="t" anchorCtr="0">
            <a:noAutofit/>
          </a:bodyPr>
          <a:lstStyle/>
          <a:p>
            <a:pPr algn="ctr"/>
            <a:r>
              <a:rPr lang="en-US" altLang="zh-CN" sz="1400" dirty="0">
                <a:latin typeface="Baskerville" panose="02020502070401020303" pitchFamily="18" charset="0"/>
                <a:ea typeface="Baskerville" panose="02020502070401020303" pitchFamily="18" charset="0"/>
                <a:sym typeface="Wingdings" pitchFamily="2" charset="2"/>
              </a:rPr>
              <a:t>Sale</a:t>
            </a:r>
            <a:endParaRPr sz="1400" dirty="0">
              <a:latin typeface="Baskerville" panose="02020502070401020303" pitchFamily="18" charset="0"/>
              <a:ea typeface="Baskerville" panose="02020502070401020303" pitchFamily="18" charset="0"/>
            </a:endParaRPr>
          </a:p>
        </p:txBody>
      </p:sp>
      <p:cxnSp>
        <p:nvCxnSpPr>
          <p:cNvPr id="29" name="Google Shape;159;p21">
            <a:extLst>
              <a:ext uri="{FF2B5EF4-FFF2-40B4-BE49-F238E27FC236}">
                <a16:creationId xmlns:a16="http://schemas.microsoft.com/office/drawing/2014/main" id="{ADA00D27-E0DE-F14F-87B5-3FF44A4445B9}"/>
              </a:ext>
            </a:extLst>
          </p:cNvPr>
          <p:cNvCxnSpPr>
            <a:cxnSpLocks/>
          </p:cNvCxnSpPr>
          <p:nvPr/>
        </p:nvCxnSpPr>
        <p:spPr>
          <a:xfrm flipV="1">
            <a:off x="4309158" y="2074762"/>
            <a:ext cx="0" cy="515016"/>
          </a:xfrm>
          <a:prstGeom prst="straightConnector1">
            <a:avLst/>
          </a:prstGeom>
          <a:noFill/>
          <a:ln w="19050" cap="flat" cmpd="sng">
            <a:solidFill>
              <a:srgbClr val="0097A7"/>
            </a:solidFill>
            <a:prstDash val="solid"/>
            <a:round/>
            <a:headEnd type="none" w="med" len="med"/>
            <a:tailEnd type="triangle" w="med" len="med"/>
          </a:ln>
        </p:spPr>
      </p:cxnSp>
      <p:grpSp>
        <p:nvGrpSpPr>
          <p:cNvPr id="30" name="Group 29">
            <a:extLst>
              <a:ext uri="{FF2B5EF4-FFF2-40B4-BE49-F238E27FC236}">
                <a16:creationId xmlns:a16="http://schemas.microsoft.com/office/drawing/2014/main" id="{BD5BDA17-FBF4-E247-9C8B-BD34A968C529}"/>
              </a:ext>
            </a:extLst>
          </p:cNvPr>
          <p:cNvGrpSpPr/>
          <p:nvPr/>
        </p:nvGrpSpPr>
        <p:grpSpPr>
          <a:xfrm>
            <a:off x="7215639" y="4567361"/>
            <a:ext cx="4490071" cy="2192581"/>
            <a:chOff x="4797313" y="3039248"/>
            <a:chExt cx="3367554" cy="1644436"/>
          </a:xfrm>
        </p:grpSpPr>
        <p:sp>
          <p:nvSpPr>
            <p:cNvPr id="31" name="Rectangle 30">
              <a:extLst>
                <a:ext uri="{FF2B5EF4-FFF2-40B4-BE49-F238E27FC236}">
                  <a16:creationId xmlns:a16="http://schemas.microsoft.com/office/drawing/2014/main" id="{B072E877-5C89-774D-A778-04624A142828}"/>
                </a:ext>
              </a:extLst>
            </p:cNvPr>
            <p:cNvSpPr/>
            <p:nvPr/>
          </p:nvSpPr>
          <p:spPr>
            <a:xfrm>
              <a:off x="4797313" y="3039248"/>
              <a:ext cx="3367554" cy="1644436"/>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Baskerville" panose="02020502070401020303" pitchFamily="18" charset="0"/>
                <a:ea typeface="Baskerville" panose="02020502070401020303" pitchFamily="18" charset="0"/>
              </a:endParaRPr>
            </a:p>
          </p:txBody>
        </p:sp>
        <p:cxnSp>
          <p:nvCxnSpPr>
            <p:cNvPr id="32" name="Google Shape;159;p21">
              <a:extLst>
                <a:ext uri="{FF2B5EF4-FFF2-40B4-BE49-F238E27FC236}">
                  <a16:creationId xmlns:a16="http://schemas.microsoft.com/office/drawing/2014/main" id="{98290992-FE79-8547-91F7-CD779A99BB83}"/>
                </a:ext>
              </a:extLst>
            </p:cNvPr>
            <p:cNvCxnSpPr>
              <a:cxnSpLocks/>
            </p:cNvCxnSpPr>
            <p:nvPr/>
          </p:nvCxnSpPr>
          <p:spPr>
            <a:xfrm flipV="1">
              <a:off x="5348252" y="3560971"/>
              <a:ext cx="0" cy="386262"/>
            </a:xfrm>
            <a:prstGeom prst="straightConnector1">
              <a:avLst/>
            </a:prstGeom>
            <a:noFill/>
            <a:ln w="19050" cap="flat" cmpd="sng">
              <a:solidFill>
                <a:srgbClr val="0097A7"/>
              </a:solidFill>
              <a:prstDash val="solid"/>
              <a:round/>
              <a:headEnd type="none" w="med" len="med"/>
              <a:tailEnd type="triangle" w="med" len="med"/>
            </a:ln>
          </p:spPr>
        </p:cxnSp>
        <p:cxnSp>
          <p:nvCxnSpPr>
            <p:cNvPr id="33" name="Google Shape;159;p21">
              <a:extLst>
                <a:ext uri="{FF2B5EF4-FFF2-40B4-BE49-F238E27FC236}">
                  <a16:creationId xmlns:a16="http://schemas.microsoft.com/office/drawing/2014/main" id="{9F4A4C28-55E1-DE47-8E65-380DEB4F82DE}"/>
                </a:ext>
              </a:extLst>
            </p:cNvPr>
            <p:cNvCxnSpPr>
              <a:cxnSpLocks/>
            </p:cNvCxnSpPr>
            <p:nvPr/>
          </p:nvCxnSpPr>
          <p:spPr>
            <a:xfrm flipV="1">
              <a:off x="5005821" y="4159453"/>
              <a:ext cx="0" cy="429337"/>
            </a:xfrm>
            <a:prstGeom prst="straightConnector1">
              <a:avLst/>
            </a:prstGeom>
            <a:noFill/>
            <a:ln w="19050" cap="flat" cmpd="sng">
              <a:solidFill>
                <a:srgbClr val="993333"/>
              </a:solidFill>
              <a:prstDash val="solid"/>
              <a:round/>
              <a:headEnd type="triangle" w="med" len="med"/>
              <a:tailEnd type="none" w="med" len="med"/>
            </a:ln>
          </p:spPr>
        </p:cxnSp>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C93E292A-E315-2146-953E-8E699D643F04}"/>
                    </a:ext>
                  </a:extLst>
                </p:cNvPr>
                <p:cNvSpPr/>
                <p:nvPr/>
              </p:nvSpPr>
              <p:spPr>
                <a:xfrm>
                  <a:off x="4901061" y="4372961"/>
                  <a:ext cx="1285400" cy="253916"/>
                </a:xfrm>
                <a:prstGeom prst="rect">
                  <a:avLst/>
                </a:prstGeom>
              </p:spPr>
              <p:txBody>
                <a:bodyPr wrap="none">
                  <a:spAutoFit/>
                </a:bodyPr>
                <a:lstStyle/>
                <a:p>
                  <a:pPr marL="211656">
                    <a:buSzPts val="1100"/>
                  </a:pPr>
                  <a:r>
                    <a:rPr lang="en-US" sz="1600" dirty="0">
                      <a:latin typeface="Baskerville" panose="02020502070401020303" pitchFamily="18" charset="0"/>
                      <a:ea typeface="Baskerville" panose="02020502070401020303" pitchFamily="18" charset="0"/>
                    </a:rPr>
                    <a:t>Higher</a:t>
                  </a:r>
                  <a:r>
                    <a:rPr lang="zh-CN" altLang="en-US" sz="1600" dirty="0">
                      <a:latin typeface="Baskerville" panose="02020502070401020303" pitchFamily="18" charset="0"/>
                    </a:rPr>
                    <a:t> </a:t>
                  </a:r>
                  <a:r>
                    <a:rPr lang="en-US" altLang="zh-CN" sz="1600" dirty="0">
                      <a:latin typeface="Baskerville" panose="02020502070401020303" pitchFamily="18" charset="0"/>
                      <a:ea typeface="Baskerville" panose="02020502070401020303" pitchFamily="18" charset="0"/>
                    </a:rPr>
                    <a:t>Rent</a:t>
                  </a:r>
                  <a14:m>
                    <m:oMath xmlns:m="http://schemas.openxmlformats.org/officeDocument/2006/math">
                      <m:r>
                        <a:rPr lang="zh-CN" altLang="en-US" sz="1600">
                          <a:latin typeface="Cambria Math" panose="02040503050406030204" pitchFamily="18" charset="0"/>
                        </a:rPr>
                        <m:t> </m:t>
                      </m:r>
                      <m:r>
                        <a:rPr lang="zh-CN" altLang="en-US" sz="1600" i="1">
                          <a:latin typeface="Cambria Math" panose="02040503050406030204" pitchFamily="18" charset="0"/>
                        </a:rPr>
                        <m:t>∆</m:t>
                      </m:r>
                      <m:r>
                        <a:rPr lang="en-US" altLang="zh-CN" sz="1600" i="1">
                          <a:latin typeface="Cambria Math" panose="02040503050406030204" pitchFamily="18" charset="0"/>
                        </a:rPr>
                        <m:t>𝑅</m:t>
                      </m:r>
                    </m:oMath>
                  </a14:m>
                  <a:endParaRPr lang="en-US" sz="1600" dirty="0">
                    <a:latin typeface="Baskerville" panose="02020502070401020303" pitchFamily="18" charset="0"/>
                    <a:ea typeface="Baskerville" panose="02020502070401020303" pitchFamily="18" charset="0"/>
                  </a:endParaRPr>
                </a:p>
              </p:txBody>
            </p:sp>
          </mc:Choice>
          <mc:Fallback xmlns="">
            <p:sp>
              <p:nvSpPr>
                <p:cNvPr id="34" name="Rectangle 33">
                  <a:extLst>
                    <a:ext uri="{FF2B5EF4-FFF2-40B4-BE49-F238E27FC236}">
                      <a16:creationId xmlns:a16="http://schemas.microsoft.com/office/drawing/2014/main" id="{C93E292A-E315-2146-953E-8E699D643F04}"/>
                    </a:ext>
                  </a:extLst>
                </p:cNvPr>
                <p:cNvSpPr>
                  <a:spLocks noRot="1" noChangeAspect="1" noMove="1" noResize="1" noEditPoints="1" noAdjustHandles="1" noChangeArrowheads="1" noChangeShapeType="1" noTextEdit="1"/>
                </p:cNvSpPr>
                <p:nvPr/>
              </p:nvSpPr>
              <p:spPr>
                <a:xfrm>
                  <a:off x="4901061" y="4372961"/>
                  <a:ext cx="1285400" cy="253916"/>
                </a:xfrm>
                <a:prstGeom prst="rect">
                  <a:avLst/>
                </a:prstGeom>
                <a:blipFill>
                  <a:blip r:embed="rId6"/>
                  <a:stretch>
                    <a:fillRect t="-5455" b="-23636"/>
                  </a:stretch>
                </a:blipFill>
              </p:spPr>
              <p:txBody>
                <a:bodyPr/>
                <a:lstStyle/>
                <a:p>
                  <a:r>
                    <a:rPr lang="zh-CN" altLang="en-US">
                      <a:noFill/>
                    </a:rPr>
                    <a:t> </a:t>
                  </a:r>
                </a:p>
              </p:txBody>
            </p:sp>
          </mc:Fallback>
        </mc:AlternateContent>
        <p:cxnSp>
          <p:nvCxnSpPr>
            <p:cNvPr id="35" name="Google Shape;141;p21">
              <a:extLst>
                <a:ext uri="{FF2B5EF4-FFF2-40B4-BE49-F238E27FC236}">
                  <a16:creationId xmlns:a16="http://schemas.microsoft.com/office/drawing/2014/main" id="{4C9831C9-4019-0E43-940D-C350BBC26AB3}"/>
                </a:ext>
              </a:extLst>
            </p:cNvPr>
            <p:cNvCxnSpPr>
              <a:cxnSpLocks/>
            </p:cNvCxnSpPr>
            <p:nvPr/>
          </p:nvCxnSpPr>
          <p:spPr>
            <a:xfrm>
              <a:off x="4815706" y="4159453"/>
              <a:ext cx="3213311" cy="0"/>
            </a:xfrm>
            <a:prstGeom prst="straightConnector1">
              <a:avLst/>
            </a:prstGeom>
            <a:noFill/>
            <a:ln w="22225" cap="flat" cmpd="sng">
              <a:solidFill>
                <a:schemeClr val="bg1">
                  <a:lumMod val="50000"/>
                </a:schemeClr>
              </a:solidFill>
              <a:prstDash val="solid"/>
              <a:round/>
              <a:headEnd type="none" w="med" len="med"/>
              <a:tailEnd type="triangle" w="med" len="med"/>
            </a:ln>
          </p:spPr>
        </p:cxnSp>
        <p:sp>
          <p:nvSpPr>
            <p:cNvPr id="36" name="Google Shape;144;p21">
              <a:extLst>
                <a:ext uri="{FF2B5EF4-FFF2-40B4-BE49-F238E27FC236}">
                  <a16:creationId xmlns:a16="http://schemas.microsoft.com/office/drawing/2014/main" id="{B01F20D2-4D72-464C-A778-3198FE1B3C15}"/>
                </a:ext>
              </a:extLst>
            </p:cNvPr>
            <p:cNvSpPr txBox="1"/>
            <p:nvPr/>
          </p:nvSpPr>
          <p:spPr>
            <a:xfrm>
              <a:off x="5116008" y="3860050"/>
              <a:ext cx="865931" cy="345038"/>
            </a:xfrm>
            <a:prstGeom prst="rect">
              <a:avLst/>
            </a:prstGeom>
            <a:noFill/>
            <a:ln>
              <a:noFill/>
            </a:ln>
          </p:spPr>
          <p:txBody>
            <a:bodyPr spcFirstLastPara="1" wrap="square" lIns="121900" tIns="121900" rIns="121900" bIns="121900" anchor="t" anchorCtr="0">
              <a:noAutofit/>
            </a:bodyPr>
            <a:lstStyle/>
            <a:p>
              <a:r>
                <a:rPr lang="en" sz="1400" dirty="0">
                  <a:solidFill>
                    <a:schemeClr val="dk1"/>
                  </a:solidFill>
                  <a:latin typeface="Baskerville" panose="02020502070401020303" pitchFamily="18" charset="0"/>
                  <a:ea typeface="Baskerville" panose="02020502070401020303" pitchFamily="18" charset="0"/>
                </a:rPr>
                <a:t>Tenancy</a:t>
              </a:r>
              <a:endParaRPr sz="1400" dirty="0">
                <a:latin typeface="Baskerville" panose="02020502070401020303" pitchFamily="18" charset="0"/>
                <a:ea typeface="Baskerville" panose="02020502070401020303" pitchFamily="18" charset="0"/>
              </a:endParaRPr>
            </a:p>
          </p:txBody>
        </p:sp>
        <p:sp>
          <p:nvSpPr>
            <p:cNvPr id="37" name="Rectangle 36">
              <a:extLst>
                <a:ext uri="{FF2B5EF4-FFF2-40B4-BE49-F238E27FC236}">
                  <a16:creationId xmlns:a16="http://schemas.microsoft.com/office/drawing/2014/main" id="{930F9D9A-FE32-C041-BE93-C129F4FDF523}"/>
                </a:ext>
              </a:extLst>
            </p:cNvPr>
            <p:cNvSpPr/>
            <p:nvPr/>
          </p:nvSpPr>
          <p:spPr>
            <a:xfrm>
              <a:off x="6358299" y="3855179"/>
              <a:ext cx="857927" cy="276999"/>
            </a:xfrm>
            <a:prstGeom prst="rect">
              <a:avLst/>
            </a:prstGeom>
            <a:noFill/>
            <a:ln>
              <a:noFill/>
            </a:ln>
          </p:spPr>
          <p:txBody>
            <a:bodyPr spcFirstLastPara="1" wrap="square" lIns="121900" tIns="121900" rIns="121900" bIns="121900" anchor="t" anchorCtr="0">
              <a:noAutofit/>
            </a:bodyPr>
            <a:lstStyle/>
            <a:p>
              <a:r>
                <a:rPr lang="en" sz="1400" dirty="0">
                  <a:solidFill>
                    <a:schemeClr val="dk1"/>
                  </a:solidFill>
                  <a:latin typeface="Baskerville" panose="02020502070401020303" pitchFamily="18" charset="0"/>
                  <a:ea typeface="Baskerville" panose="02020502070401020303" pitchFamily="18" charset="0"/>
                </a:rPr>
                <a:t>Operation</a:t>
              </a:r>
              <a:endParaRPr lang="en-US" sz="1400" dirty="0">
                <a:solidFill>
                  <a:schemeClr val="dk1"/>
                </a:solidFill>
                <a:latin typeface="Baskerville" panose="02020502070401020303" pitchFamily="18" charset="0"/>
                <a:ea typeface="Baskerville" panose="02020502070401020303" pitchFamily="18" charset="0"/>
              </a:endParaRPr>
            </a:p>
          </p:txBody>
        </p:sp>
        <p:cxnSp>
          <p:nvCxnSpPr>
            <p:cNvPr id="38" name="Google Shape;159;p21">
              <a:extLst>
                <a:ext uri="{FF2B5EF4-FFF2-40B4-BE49-F238E27FC236}">
                  <a16:creationId xmlns:a16="http://schemas.microsoft.com/office/drawing/2014/main" id="{D5BA9F88-8340-3448-82E9-65D2556AEC4D}"/>
                </a:ext>
              </a:extLst>
            </p:cNvPr>
            <p:cNvCxnSpPr>
              <a:cxnSpLocks/>
            </p:cNvCxnSpPr>
            <p:nvPr/>
          </p:nvCxnSpPr>
          <p:spPr>
            <a:xfrm flipV="1">
              <a:off x="6710891" y="4196207"/>
              <a:ext cx="0" cy="386262"/>
            </a:xfrm>
            <a:prstGeom prst="straightConnector1">
              <a:avLst/>
            </a:prstGeom>
            <a:noFill/>
            <a:ln w="19050" cap="flat" cmpd="sng">
              <a:solidFill>
                <a:srgbClr val="0097A7"/>
              </a:solidFill>
              <a:prstDash val="solid"/>
              <a:round/>
              <a:headEnd type="none" w="med" len="med"/>
              <a:tailEnd type="triangle" w="med" len="med"/>
            </a:ln>
          </p:spPr>
        </p:cxnSp>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B8F5809F-550E-8542-AE23-33FA1544E9B5}"/>
                    </a:ext>
                  </a:extLst>
                </p:cNvPr>
                <p:cNvSpPr/>
                <p:nvPr/>
              </p:nvSpPr>
              <p:spPr>
                <a:xfrm>
                  <a:off x="6625551" y="4072879"/>
                  <a:ext cx="1324617" cy="553998"/>
                </a:xfrm>
                <a:prstGeom prst="rect">
                  <a:avLst/>
                </a:prstGeom>
              </p:spPr>
              <p:txBody>
                <a:bodyPr wrap="square">
                  <a:spAutoFit/>
                </a:bodyPr>
                <a:lstStyle/>
                <a:p>
                  <a:pPr marL="211656">
                    <a:buSzPts val="1100"/>
                  </a:pPr>
                  <a:endParaRPr lang="en-US" sz="1400" dirty="0">
                    <a:solidFill>
                      <a:srgbClr val="0097A7"/>
                    </a:solidFill>
                    <a:latin typeface="Baskerville" panose="02020502070401020303" pitchFamily="18" charset="0"/>
                    <a:ea typeface="Baskerville" panose="02020502070401020303" pitchFamily="18" charset="0"/>
                  </a:endParaRPr>
                </a:p>
                <a:p>
                  <a:pPr marL="211656">
                    <a:buSzPts val="1100"/>
                  </a:pPr>
                  <a:r>
                    <a:rPr lang="en-US" altLang="zh-CN" sz="1400" dirty="0">
                      <a:latin typeface="Baskerville" panose="02020502070401020303" pitchFamily="18" charset="0"/>
                      <a:ea typeface="Baskerville" panose="02020502070401020303" pitchFamily="18" charset="0"/>
                    </a:rPr>
                    <a:t>Lower</a:t>
                  </a:r>
                  <a:r>
                    <a:rPr lang="zh-CN" altLang="en-US" sz="1400" dirty="0">
                      <a:latin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Operation</a:t>
                  </a:r>
                  <a:r>
                    <a:rPr lang="zh-CN" altLang="en-US" sz="1400" dirty="0">
                      <a:latin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costs</a:t>
                  </a:r>
                  <a:r>
                    <a:rPr lang="zh-CN" altLang="en-US" sz="1400" dirty="0">
                      <a:latin typeface="Baskerville" panose="02020502070401020303" pitchFamily="18" charset="0"/>
                    </a:rPr>
                    <a:t> </a:t>
                  </a:r>
                  <a14:m>
                    <m:oMath xmlns:m="http://schemas.openxmlformats.org/officeDocument/2006/math">
                      <m:r>
                        <a:rPr lang="zh-CN" altLang="en-US" sz="1400" i="1">
                          <a:latin typeface="Cambria Math" panose="02040503050406030204" pitchFamily="18" charset="0"/>
                        </a:rPr>
                        <m:t>∆</m:t>
                      </m:r>
                      <m:sSub>
                        <m:sSubPr>
                          <m:ctrlPr>
                            <a:rPr lang="en-US" altLang="zh-CN" sz="1400" i="1">
                              <a:latin typeface="Cambria Math" panose="02040503050406030204" pitchFamily="18" charset="0"/>
                            </a:rPr>
                          </m:ctrlPr>
                        </m:sSubPr>
                        <m:e>
                          <m:r>
                            <a:rPr lang="en-US" altLang="zh-CN" sz="1400" i="1">
                              <a:latin typeface="Cambria Math" panose="02040503050406030204" pitchFamily="18" charset="0"/>
                            </a:rPr>
                            <m:t>𝑂</m:t>
                          </m:r>
                        </m:e>
                        <m:sub>
                          <m:r>
                            <a:rPr lang="en-US" altLang="zh-CN" sz="1400" i="1">
                              <a:latin typeface="Cambria Math" panose="02040503050406030204" pitchFamily="18" charset="0"/>
                            </a:rPr>
                            <m:t>2</m:t>
                          </m:r>
                        </m:sub>
                      </m:sSub>
                    </m:oMath>
                  </a14:m>
                  <a:endParaRPr lang="en-US" sz="1400" dirty="0">
                    <a:latin typeface="Baskerville" panose="02020502070401020303" pitchFamily="18" charset="0"/>
                    <a:ea typeface="Baskerville" panose="02020502070401020303" pitchFamily="18" charset="0"/>
                  </a:endParaRPr>
                </a:p>
              </p:txBody>
            </p:sp>
          </mc:Choice>
          <mc:Fallback xmlns="">
            <p:sp>
              <p:nvSpPr>
                <p:cNvPr id="39" name="Rectangle 38">
                  <a:extLst>
                    <a:ext uri="{FF2B5EF4-FFF2-40B4-BE49-F238E27FC236}">
                      <a16:creationId xmlns:a16="http://schemas.microsoft.com/office/drawing/2014/main" id="{B8F5809F-550E-8542-AE23-33FA1544E9B5}"/>
                    </a:ext>
                  </a:extLst>
                </p:cNvPr>
                <p:cNvSpPr>
                  <a:spLocks noRot="1" noChangeAspect="1" noMove="1" noResize="1" noEditPoints="1" noAdjustHandles="1" noChangeArrowheads="1" noChangeShapeType="1" noTextEdit="1"/>
                </p:cNvSpPr>
                <p:nvPr/>
              </p:nvSpPr>
              <p:spPr>
                <a:xfrm>
                  <a:off x="6625551" y="4072879"/>
                  <a:ext cx="1324617" cy="553998"/>
                </a:xfrm>
                <a:prstGeom prst="rect">
                  <a:avLst/>
                </a:prstGeom>
                <a:blipFill>
                  <a:blip r:embed="rId7"/>
                  <a:stretch>
                    <a:fillRect b="-826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C4ABE980-0C77-6144-B179-295031317C45}"/>
                    </a:ext>
                  </a:extLst>
                </p:cNvPr>
                <p:cNvSpPr/>
                <p:nvPr/>
              </p:nvSpPr>
              <p:spPr>
                <a:xfrm>
                  <a:off x="5268588" y="3132535"/>
                  <a:ext cx="1539938" cy="877163"/>
                </a:xfrm>
                <a:prstGeom prst="rect">
                  <a:avLst/>
                </a:prstGeom>
              </p:spPr>
              <p:txBody>
                <a:bodyPr wrap="square">
                  <a:spAutoFit/>
                </a:bodyPr>
                <a:lstStyle/>
                <a:p>
                  <a:pPr marL="211656">
                    <a:buSzPts val="1100"/>
                  </a:pPr>
                  <a:r>
                    <a:rPr lang="en-US" altLang="zh-CN" sz="1400" b="1" dirty="0">
                      <a:solidFill>
                        <a:srgbClr val="0097A7"/>
                      </a:solidFill>
                      <a:latin typeface="Baskerville" panose="02020502070401020303" pitchFamily="18" charset="0"/>
                      <a:ea typeface="Baskerville" panose="02020502070401020303" pitchFamily="18" charset="0"/>
                    </a:rPr>
                    <a:t>Less</a:t>
                  </a:r>
                  <a:r>
                    <a:rPr lang="zh-CN" altLang="en-US" sz="1400" b="1" dirty="0">
                      <a:solidFill>
                        <a:srgbClr val="0097A7"/>
                      </a:solidFill>
                      <a:latin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hospital</a:t>
                  </a:r>
                  <a:r>
                    <a:rPr lang="zh-CN" altLang="en-US" sz="1400" b="1" dirty="0">
                      <a:solidFill>
                        <a:srgbClr val="0097A7"/>
                      </a:solidFill>
                      <a:latin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stays</a:t>
                  </a:r>
                </a:p>
                <a:p>
                  <a:pPr marL="211656">
                    <a:buSzPts val="1100"/>
                  </a:pPr>
                  <a:r>
                    <a:rPr lang="en-US" altLang="zh-CN" sz="1400" b="1" dirty="0">
                      <a:solidFill>
                        <a:srgbClr val="0097A7"/>
                      </a:solidFill>
                      <a:latin typeface="Baskerville" panose="02020502070401020303" pitchFamily="18" charset="0"/>
                      <a:ea typeface="Baskerville" panose="02020502070401020303" pitchFamily="18" charset="0"/>
                    </a:rPr>
                    <a:t>Learn</a:t>
                  </a:r>
                  <a:r>
                    <a:rPr lang="zh-CN" altLang="en-US" sz="1400" b="1" dirty="0">
                      <a:solidFill>
                        <a:srgbClr val="0097A7"/>
                      </a:solidFill>
                      <a:latin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faster</a:t>
                  </a:r>
                  <a:endParaRPr lang="en-US" sz="1400" dirty="0">
                    <a:solidFill>
                      <a:srgbClr val="0097A7"/>
                    </a:solidFill>
                    <a:latin typeface="Baskerville" panose="02020502070401020303" pitchFamily="18" charset="0"/>
                    <a:ea typeface="Baskerville" panose="02020502070401020303" pitchFamily="18" charset="0"/>
                  </a:endParaRPr>
                </a:p>
                <a:p>
                  <a:pPr marL="211656">
                    <a:buSzPts val="1100"/>
                  </a:pPr>
                  <a:r>
                    <a:rPr lang="en-US" sz="1400" dirty="0">
                      <a:latin typeface="Baskerville" panose="02020502070401020303" pitchFamily="18" charset="0"/>
                      <a:ea typeface="Baskerville" panose="02020502070401020303" pitchFamily="18" charset="0"/>
                    </a:rPr>
                    <a:t>Higher  </a:t>
                  </a:r>
                  <a:r>
                    <a:rPr lang="en-US" altLang="zh-CN" sz="1400" dirty="0">
                      <a:latin typeface="Baskerville" panose="02020502070401020303" pitchFamily="18" charset="0"/>
                      <a:ea typeface="Baskerville" panose="02020502070401020303" pitchFamily="18" charset="0"/>
                    </a:rPr>
                    <a:t>Productivity/Health/</a:t>
                  </a:r>
                </a:p>
                <a:p>
                  <a:pPr marL="211656">
                    <a:buSzPts val="1100"/>
                  </a:pPr>
                  <a:r>
                    <a:rPr lang="en-US" altLang="zh-CN" sz="1400" dirty="0">
                      <a:latin typeface="Baskerville" panose="02020502070401020303" pitchFamily="18" charset="0"/>
                      <a:ea typeface="Baskerville" panose="02020502070401020303" pitchFamily="18" charset="0"/>
                    </a:rPr>
                    <a:t>WB</a:t>
                  </a:r>
                  <a:r>
                    <a:rPr lang="zh-CN" altLang="en-US" sz="1400" dirty="0">
                      <a:latin typeface="Baskerville" panose="02020502070401020303" pitchFamily="18" charset="0"/>
                    </a:rPr>
                    <a:t> </a:t>
                  </a:r>
                  <a14:m>
                    <m:oMath xmlns:m="http://schemas.openxmlformats.org/officeDocument/2006/math">
                      <m:r>
                        <a:rPr lang="zh-CN" altLang="en-US" sz="1400" i="1">
                          <a:latin typeface="Cambria Math" panose="02040503050406030204" pitchFamily="18" charset="0"/>
                        </a:rPr>
                        <m:t>∆</m:t>
                      </m:r>
                      <m:r>
                        <a:rPr lang="en-US" altLang="zh-CN" sz="1400" i="1">
                          <a:latin typeface="Cambria Math" panose="02040503050406030204" pitchFamily="18" charset="0"/>
                        </a:rPr>
                        <m:t>𝐻</m:t>
                      </m:r>
                    </m:oMath>
                  </a14:m>
                  <a:endParaRPr lang="en-US" sz="1400" dirty="0">
                    <a:latin typeface="Baskerville" panose="02020502070401020303" pitchFamily="18" charset="0"/>
                    <a:ea typeface="Baskerville" panose="02020502070401020303" pitchFamily="18" charset="0"/>
                  </a:endParaRPr>
                </a:p>
              </p:txBody>
            </p:sp>
          </mc:Choice>
          <mc:Fallback xmlns="">
            <p:sp>
              <p:nvSpPr>
                <p:cNvPr id="40" name="Rectangle 39">
                  <a:extLst>
                    <a:ext uri="{FF2B5EF4-FFF2-40B4-BE49-F238E27FC236}">
                      <a16:creationId xmlns:a16="http://schemas.microsoft.com/office/drawing/2014/main" id="{C4ABE980-0C77-6144-B179-295031317C45}"/>
                    </a:ext>
                  </a:extLst>
                </p:cNvPr>
                <p:cNvSpPr>
                  <a:spLocks noRot="1" noChangeAspect="1" noMove="1" noResize="1" noEditPoints="1" noAdjustHandles="1" noChangeArrowheads="1" noChangeShapeType="1" noTextEdit="1"/>
                </p:cNvSpPr>
                <p:nvPr/>
              </p:nvSpPr>
              <p:spPr>
                <a:xfrm>
                  <a:off x="5268588" y="3132535"/>
                  <a:ext cx="1539938" cy="877163"/>
                </a:xfrm>
                <a:prstGeom prst="rect">
                  <a:avLst/>
                </a:prstGeom>
                <a:blipFill>
                  <a:blip r:embed="rId8"/>
                  <a:stretch>
                    <a:fillRect t="-1047" b="-4712"/>
                  </a:stretch>
                </a:blipFill>
              </p:spPr>
              <p:txBody>
                <a:bodyPr/>
                <a:lstStyle/>
                <a:p>
                  <a:r>
                    <a:rPr lang="zh-CN" altLang="en-US">
                      <a:noFill/>
                    </a:rPr>
                    <a:t> </a:t>
                  </a:r>
                </a:p>
              </p:txBody>
            </p:sp>
          </mc:Fallback>
        </mc:AlternateContent>
        <p:sp>
          <p:nvSpPr>
            <p:cNvPr id="41" name="Google Shape;144;p21">
              <a:extLst>
                <a:ext uri="{FF2B5EF4-FFF2-40B4-BE49-F238E27FC236}">
                  <a16:creationId xmlns:a16="http://schemas.microsoft.com/office/drawing/2014/main" id="{72C192C5-B175-604E-A216-9B3147DFF249}"/>
                </a:ext>
              </a:extLst>
            </p:cNvPr>
            <p:cNvSpPr txBox="1"/>
            <p:nvPr/>
          </p:nvSpPr>
          <p:spPr>
            <a:xfrm>
              <a:off x="5116008" y="3860050"/>
              <a:ext cx="865931" cy="345038"/>
            </a:xfrm>
            <a:prstGeom prst="rect">
              <a:avLst/>
            </a:prstGeom>
            <a:noFill/>
            <a:ln>
              <a:noFill/>
            </a:ln>
          </p:spPr>
          <p:txBody>
            <a:bodyPr spcFirstLastPara="1" wrap="square" lIns="121900" tIns="121900" rIns="121900" bIns="121900" anchor="t" anchorCtr="0">
              <a:noAutofit/>
            </a:bodyPr>
            <a:lstStyle/>
            <a:p>
              <a:r>
                <a:rPr lang="en" sz="1400" dirty="0">
                  <a:solidFill>
                    <a:schemeClr val="dk1"/>
                  </a:solidFill>
                  <a:latin typeface="Baskerville" panose="02020502070401020303" pitchFamily="18" charset="0"/>
                  <a:ea typeface="Baskerville" panose="02020502070401020303" pitchFamily="18" charset="0"/>
                </a:rPr>
                <a:t>Tenancy</a:t>
              </a:r>
              <a:endParaRPr sz="1400" dirty="0">
                <a:latin typeface="Baskerville" panose="02020502070401020303" pitchFamily="18" charset="0"/>
                <a:ea typeface="Baskerville" panose="02020502070401020303" pitchFamily="18" charset="0"/>
              </a:endParaRPr>
            </a:p>
          </p:txBody>
        </p:sp>
        <p:sp>
          <p:nvSpPr>
            <p:cNvPr id="42" name="Rectangle 41">
              <a:extLst>
                <a:ext uri="{FF2B5EF4-FFF2-40B4-BE49-F238E27FC236}">
                  <a16:creationId xmlns:a16="http://schemas.microsoft.com/office/drawing/2014/main" id="{B1143F9A-EED2-AC4E-82D2-4F3675DC51D6}"/>
                </a:ext>
              </a:extLst>
            </p:cNvPr>
            <p:cNvSpPr/>
            <p:nvPr/>
          </p:nvSpPr>
          <p:spPr>
            <a:xfrm>
              <a:off x="6358299" y="3855179"/>
              <a:ext cx="857927" cy="276999"/>
            </a:xfrm>
            <a:prstGeom prst="rect">
              <a:avLst/>
            </a:prstGeom>
            <a:noFill/>
            <a:ln>
              <a:noFill/>
            </a:ln>
          </p:spPr>
          <p:txBody>
            <a:bodyPr spcFirstLastPara="1" wrap="square" lIns="121900" tIns="121900" rIns="121900" bIns="121900" anchor="t" anchorCtr="0">
              <a:noAutofit/>
            </a:bodyPr>
            <a:lstStyle/>
            <a:p>
              <a:r>
                <a:rPr lang="en" sz="1400" dirty="0">
                  <a:solidFill>
                    <a:schemeClr val="dk1"/>
                  </a:solidFill>
                  <a:latin typeface="Baskerville" panose="02020502070401020303" pitchFamily="18" charset="0"/>
                  <a:ea typeface="Baskerville" panose="02020502070401020303" pitchFamily="18" charset="0"/>
                </a:rPr>
                <a:t>Operation</a:t>
              </a:r>
              <a:endParaRPr lang="en-US" sz="1400" dirty="0">
                <a:solidFill>
                  <a:schemeClr val="dk1"/>
                </a:solidFill>
                <a:latin typeface="Baskerville" panose="02020502070401020303" pitchFamily="18" charset="0"/>
                <a:ea typeface="Baskerville" panose="02020502070401020303" pitchFamily="18" charset="0"/>
              </a:endParaRPr>
            </a:p>
          </p:txBody>
        </p:sp>
      </p:grpSp>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76CE67A0-0F8E-A348-A2E3-9EA08EEDD01F}"/>
                  </a:ext>
                </a:extLst>
              </p:cNvPr>
              <p:cNvSpPr/>
              <p:nvPr/>
            </p:nvSpPr>
            <p:spPr>
              <a:xfrm>
                <a:off x="7753657" y="2939264"/>
                <a:ext cx="1882055" cy="1169551"/>
              </a:xfrm>
              <a:prstGeom prst="rect">
                <a:avLst/>
              </a:prstGeom>
            </p:spPr>
            <p:txBody>
              <a:bodyPr wrap="square">
                <a:spAutoFit/>
              </a:bodyPr>
              <a:lstStyle/>
              <a:p>
                <a:pPr marL="211656">
                  <a:buSzPts val="1100"/>
                </a:pPr>
                <a:r>
                  <a:rPr lang="en-US" altLang="zh-CN" sz="1400" b="1" dirty="0">
                    <a:solidFill>
                      <a:srgbClr val="0097A7"/>
                    </a:solidFill>
                    <a:latin typeface="Baskerville" panose="02020502070401020303" pitchFamily="18" charset="0"/>
                    <a:ea typeface="Baskerville" panose="02020502070401020303" pitchFamily="18" charset="0"/>
                  </a:rPr>
                  <a:t>A</a:t>
                </a:r>
                <a:r>
                  <a:rPr lang="en-US" sz="1400" b="1" dirty="0">
                    <a:solidFill>
                      <a:srgbClr val="0097A7"/>
                    </a:solidFill>
                    <a:latin typeface="Baskerville" panose="02020502070401020303" pitchFamily="18" charset="0"/>
                    <a:ea typeface="Baskerville" panose="02020502070401020303" pitchFamily="18" charset="0"/>
                  </a:rPr>
                  <a:t>ggregate operating cost </a:t>
                </a:r>
              </a:p>
              <a:p>
                <a:pPr marL="211656">
                  <a:buSzPts val="1100"/>
                </a:pPr>
                <a:r>
                  <a:rPr lang="en-US" altLang="zh-CN" sz="1400" b="1" dirty="0">
                    <a:solidFill>
                      <a:srgbClr val="0097A7"/>
                    </a:solidFill>
                    <a:latin typeface="Baskerville" panose="02020502070401020303" pitchFamily="18" charset="0"/>
                    <a:ea typeface="Baskerville" panose="02020502070401020303" pitchFamily="18" charset="0"/>
                  </a:rPr>
                  <a:t>-14~26%</a:t>
                </a:r>
                <a:endParaRPr lang="en-US" sz="1400" b="1" dirty="0">
                  <a:solidFill>
                    <a:srgbClr val="0097A7"/>
                  </a:solidFill>
                  <a:latin typeface="Baskerville" panose="02020502070401020303" pitchFamily="18" charset="0"/>
                  <a:ea typeface="Baskerville" panose="02020502070401020303" pitchFamily="18" charset="0"/>
                </a:endParaRPr>
              </a:p>
              <a:p>
                <a:pPr marL="211656">
                  <a:buSzPts val="1100"/>
                </a:pPr>
                <a:r>
                  <a:rPr lang="en-US" altLang="zh-CN" sz="1400" dirty="0">
                    <a:latin typeface="Baskerville" panose="02020502070401020303" pitchFamily="18" charset="0"/>
                    <a:ea typeface="Baskerville" panose="02020502070401020303" pitchFamily="18" charset="0"/>
                  </a:rPr>
                  <a:t>Lower</a:t>
                </a:r>
                <a:r>
                  <a:rPr lang="zh-CN" altLang="en-US" sz="1400" dirty="0">
                    <a:latin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Operation</a:t>
                </a:r>
                <a:r>
                  <a:rPr lang="zh-CN" altLang="en-US" sz="1400" dirty="0">
                    <a:latin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costs</a:t>
                </a:r>
                <a:r>
                  <a:rPr lang="zh-CN" altLang="en-US" sz="1400" dirty="0">
                    <a:latin typeface="Baskerville" panose="02020502070401020303" pitchFamily="18" charset="0"/>
                  </a:rPr>
                  <a:t> </a:t>
                </a:r>
                <a14:m>
                  <m:oMath xmlns:m="http://schemas.openxmlformats.org/officeDocument/2006/math">
                    <m:r>
                      <a:rPr lang="zh-CN" altLang="en-US" sz="1400" i="1">
                        <a:latin typeface="Cambria Math" panose="02040503050406030204" pitchFamily="18" charset="0"/>
                      </a:rPr>
                      <m:t>∆</m:t>
                    </m:r>
                    <m:sSub>
                      <m:sSubPr>
                        <m:ctrlPr>
                          <a:rPr lang="en-US" altLang="zh-CN" sz="1400" i="1">
                            <a:latin typeface="Cambria Math" panose="02040503050406030204" pitchFamily="18" charset="0"/>
                          </a:rPr>
                        </m:ctrlPr>
                      </m:sSubPr>
                      <m:e>
                        <m:r>
                          <a:rPr lang="en-US" altLang="zh-CN" sz="1400" i="1">
                            <a:latin typeface="Cambria Math" panose="02040503050406030204" pitchFamily="18" charset="0"/>
                          </a:rPr>
                          <m:t>𝑂</m:t>
                        </m:r>
                      </m:e>
                      <m:sub>
                        <m:r>
                          <a:rPr lang="en-US" altLang="zh-CN" sz="1400" i="1">
                            <a:latin typeface="Cambria Math" panose="02040503050406030204" pitchFamily="18" charset="0"/>
                          </a:rPr>
                          <m:t>1</m:t>
                        </m:r>
                      </m:sub>
                    </m:sSub>
                  </m:oMath>
                </a14:m>
                <a:endParaRPr lang="en-US" sz="1400" dirty="0">
                  <a:latin typeface="Baskerville" panose="02020502070401020303" pitchFamily="18" charset="0"/>
                  <a:ea typeface="Baskerville" panose="02020502070401020303" pitchFamily="18" charset="0"/>
                </a:endParaRPr>
              </a:p>
            </p:txBody>
          </p:sp>
        </mc:Choice>
        <mc:Fallback xmlns="">
          <p:sp>
            <p:nvSpPr>
              <p:cNvPr id="43" name="Rectangle 42">
                <a:extLst>
                  <a:ext uri="{FF2B5EF4-FFF2-40B4-BE49-F238E27FC236}">
                    <a16:creationId xmlns:a16="http://schemas.microsoft.com/office/drawing/2014/main" id="{76CE67A0-0F8E-A348-A2E3-9EA08EEDD01F}"/>
                  </a:ext>
                </a:extLst>
              </p:cNvPr>
              <p:cNvSpPr>
                <a:spLocks noRot="1" noChangeAspect="1" noMove="1" noResize="1" noEditPoints="1" noAdjustHandles="1" noChangeArrowheads="1" noChangeShapeType="1" noTextEdit="1"/>
              </p:cNvSpPr>
              <p:nvPr/>
            </p:nvSpPr>
            <p:spPr>
              <a:xfrm>
                <a:off x="7753657" y="2939264"/>
                <a:ext cx="1882055" cy="1169551"/>
              </a:xfrm>
              <a:prstGeom prst="rect">
                <a:avLst/>
              </a:prstGeom>
              <a:blipFill>
                <a:blip r:embed="rId9"/>
                <a:stretch>
                  <a:fillRect t="-1075" b="-43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27420767-4F35-914A-9D9D-F62E4CC2EB31}"/>
                  </a:ext>
                </a:extLst>
              </p:cNvPr>
              <p:cNvSpPr/>
              <p:nvPr/>
            </p:nvSpPr>
            <p:spPr>
              <a:xfrm>
                <a:off x="5872065" y="1783823"/>
                <a:ext cx="2340025" cy="738664"/>
              </a:xfrm>
              <a:prstGeom prst="rect">
                <a:avLst/>
              </a:prstGeom>
            </p:spPr>
            <p:txBody>
              <a:bodyPr wrap="square">
                <a:spAutoFit/>
              </a:bodyPr>
              <a:lstStyle/>
              <a:p>
                <a:pPr marL="211656">
                  <a:buSzPts val="1100"/>
                </a:pPr>
                <a:r>
                  <a:rPr lang="en-US" altLang="zh-CN" sz="1400" b="1" dirty="0">
                    <a:solidFill>
                      <a:srgbClr val="0097A7"/>
                    </a:solidFill>
                    <a:latin typeface="Baskerville" panose="02020502070401020303" pitchFamily="18" charset="0"/>
                    <a:ea typeface="Baskerville" panose="02020502070401020303" pitchFamily="18" charset="0"/>
                  </a:rPr>
                  <a:t>Rental</a:t>
                </a:r>
                <a:r>
                  <a:rPr lang="zh-CN" altLang="en-US" sz="1400" b="1" dirty="0">
                    <a:solidFill>
                      <a:srgbClr val="0097A7"/>
                    </a:solidFill>
                    <a:latin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0</a:t>
                </a:r>
                <a:r>
                  <a:rPr lang="en-US" sz="1400" b="1" dirty="0">
                    <a:solidFill>
                      <a:srgbClr val="0097A7"/>
                    </a:solidFill>
                    <a:latin typeface="Baskerville" panose="02020502070401020303" pitchFamily="18" charset="0"/>
                    <a:ea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a:t>
                </a:r>
                <a:r>
                  <a:rPr lang="en-US" sz="1400" b="1" dirty="0">
                    <a:solidFill>
                      <a:srgbClr val="0097A7"/>
                    </a:solidFill>
                    <a:latin typeface="Baskerville" panose="02020502070401020303" pitchFamily="18" charset="0"/>
                    <a:ea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17</a:t>
                </a:r>
                <a:r>
                  <a:rPr lang="en-US" sz="1400" b="1" dirty="0">
                    <a:solidFill>
                      <a:srgbClr val="0097A7"/>
                    </a:solidFill>
                    <a:latin typeface="Baskerville" panose="02020502070401020303" pitchFamily="18" charset="0"/>
                    <a:ea typeface="Baskerville" panose="02020502070401020303" pitchFamily="18" charset="0"/>
                  </a:rPr>
                  <a:t>%</a:t>
                </a:r>
                <a:r>
                  <a:rPr lang="zh-CN" altLang="en-US" sz="1400" b="1" dirty="0">
                    <a:solidFill>
                      <a:srgbClr val="0097A7"/>
                    </a:solidFill>
                    <a:latin typeface="Baskerville" panose="02020502070401020303" pitchFamily="18" charset="0"/>
                  </a:rPr>
                  <a:t>*</a:t>
                </a:r>
                <a:endParaRPr lang="en-US" altLang="zh-CN" sz="1400" b="1" dirty="0">
                  <a:solidFill>
                    <a:srgbClr val="0097A7"/>
                  </a:solidFill>
                  <a:latin typeface="Baskerville" panose="02020502070401020303" pitchFamily="18" charset="0"/>
                  <a:ea typeface="Baskerville" panose="02020502070401020303" pitchFamily="18" charset="0"/>
                </a:endParaRPr>
              </a:p>
              <a:p>
                <a:pPr marL="211656">
                  <a:buSzPts val="1100"/>
                </a:pPr>
                <a:r>
                  <a:rPr lang="en-US" altLang="zh-CN" sz="1400" b="1" dirty="0">
                    <a:solidFill>
                      <a:srgbClr val="0097A7"/>
                    </a:solidFill>
                    <a:latin typeface="Baskerville" panose="02020502070401020303" pitchFamily="18" charset="0"/>
                    <a:ea typeface="Baskerville" panose="02020502070401020303" pitchFamily="18" charset="0"/>
                  </a:rPr>
                  <a:t>Occupancy</a:t>
                </a:r>
                <a:r>
                  <a:rPr lang="zh-CN" altLang="en-US" sz="1400" b="1" dirty="0">
                    <a:solidFill>
                      <a:srgbClr val="0097A7"/>
                    </a:solidFill>
                    <a:latin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0~23%</a:t>
                </a:r>
                <a:endParaRPr lang="en-US" sz="1400" dirty="0">
                  <a:solidFill>
                    <a:srgbClr val="0097A7"/>
                  </a:solidFill>
                  <a:latin typeface="Baskerville" panose="02020502070401020303" pitchFamily="18" charset="0"/>
                  <a:ea typeface="Baskerville" panose="02020502070401020303" pitchFamily="18" charset="0"/>
                </a:endParaRPr>
              </a:p>
              <a:p>
                <a:pPr marL="211656">
                  <a:buSzPts val="1100"/>
                </a:pPr>
                <a:r>
                  <a:rPr lang="en-US" sz="1400" dirty="0">
                    <a:latin typeface="Baskerville" panose="02020502070401020303" pitchFamily="18" charset="0"/>
                    <a:ea typeface="Baskerville" panose="02020502070401020303" pitchFamily="18" charset="0"/>
                  </a:rPr>
                  <a:t>Higher </a:t>
                </a:r>
                <a:r>
                  <a:rPr lang="en-US" altLang="zh-CN" sz="1400" dirty="0">
                    <a:latin typeface="Baskerville" panose="02020502070401020303" pitchFamily="18" charset="0"/>
                    <a:ea typeface="Baskerville" panose="02020502070401020303" pitchFamily="18" charset="0"/>
                  </a:rPr>
                  <a:t>Effective</a:t>
                </a:r>
                <a:r>
                  <a:rPr lang="zh-CN" altLang="en-US" sz="1400" dirty="0">
                    <a:latin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Rent</a:t>
                </a:r>
                <a:r>
                  <a:rPr lang="zh-CN" altLang="en-US" sz="1400" dirty="0">
                    <a:latin typeface="Baskerville" panose="02020502070401020303" pitchFamily="18" charset="0"/>
                  </a:rPr>
                  <a:t> </a:t>
                </a:r>
                <a14:m>
                  <m:oMath xmlns:m="http://schemas.openxmlformats.org/officeDocument/2006/math">
                    <m:r>
                      <a:rPr lang="zh-CN" altLang="en-US" sz="1400" i="1">
                        <a:latin typeface="Cambria Math" panose="02040503050406030204" pitchFamily="18" charset="0"/>
                      </a:rPr>
                      <m:t>∆</m:t>
                    </m:r>
                    <m:r>
                      <a:rPr lang="en-US" altLang="zh-CN" sz="1400" i="1">
                        <a:latin typeface="Cambria Math" panose="02040503050406030204" pitchFamily="18" charset="0"/>
                      </a:rPr>
                      <m:t>𝑅</m:t>
                    </m:r>
                  </m:oMath>
                </a14:m>
                <a:endParaRPr lang="en-US" sz="1400" dirty="0">
                  <a:latin typeface="Baskerville" panose="02020502070401020303" pitchFamily="18" charset="0"/>
                  <a:ea typeface="Baskerville" panose="02020502070401020303" pitchFamily="18" charset="0"/>
                </a:endParaRPr>
              </a:p>
            </p:txBody>
          </p:sp>
        </mc:Choice>
        <mc:Fallback xmlns="">
          <p:sp>
            <p:nvSpPr>
              <p:cNvPr id="44" name="Rectangle 43">
                <a:extLst>
                  <a:ext uri="{FF2B5EF4-FFF2-40B4-BE49-F238E27FC236}">
                    <a16:creationId xmlns:a16="http://schemas.microsoft.com/office/drawing/2014/main" id="{27420767-4F35-914A-9D9D-F62E4CC2EB31}"/>
                  </a:ext>
                </a:extLst>
              </p:cNvPr>
              <p:cNvSpPr>
                <a:spLocks noRot="1" noChangeAspect="1" noMove="1" noResize="1" noEditPoints="1" noAdjustHandles="1" noChangeArrowheads="1" noChangeShapeType="1" noTextEdit="1"/>
              </p:cNvSpPr>
              <p:nvPr/>
            </p:nvSpPr>
            <p:spPr>
              <a:xfrm>
                <a:off x="5872065" y="1783823"/>
                <a:ext cx="2340025" cy="738664"/>
              </a:xfrm>
              <a:prstGeom prst="rect">
                <a:avLst/>
              </a:prstGeom>
              <a:blipFill>
                <a:blip r:embed="rId10"/>
                <a:stretch>
                  <a:fillRect t="-1653" b="-743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9599698E-5CE4-464A-910A-5334C23E47B5}"/>
                  </a:ext>
                </a:extLst>
              </p:cNvPr>
              <p:cNvSpPr/>
              <p:nvPr/>
            </p:nvSpPr>
            <p:spPr>
              <a:xfrm>
                <a:off x="10051392" y="1863910"/>
                <a:ext cx="1759760" cy="738664"/>
              </a:xfrm>
              <a:prstGeom prst="rect">
                <a:avLst/>
              </a:prstGeom>
            </p:spPr>
            <p:txBody>
              <a:bodyPr wrap="square">
                <a:spAutoFit/>
              </a:bodyPr>
              <a:lstStyle/>
              <a:p>
                <a:pPr marL="211656">
                  <a:buSzPts val="1100"/>
                </a:pPr>
                <a:r>
                  <a:rPr lang="en-US" altLang="zh-CN" sz="1400" b="1" dirty="0">
                    <a:solidFill>
                      <a:srgbClr val="0097A7"/>
                    </a:solidFill>
                    <a:latin typeface="Baskerville" panose="02020502070401020303" pitchFamily="18" charset="0"/>
                    <a:ea typeface="Baskerville" panose="02020502070401020303" pitchFamily="18" charset="0"/>
                  </a:rPr>
                  <a:t>Resale</a:t>
                </a:r>
                <a:r>
                  <a:rPr lang="zh-CN" altLang="en-US" sz="1400" b="1" dirty="0">
                    <a:solidFill>
                      <a:srgbClr val="0097A7"/>
                    </a:solidFill>
                    <a:latin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~10</a:t>
                </a:r>
                <a:r>
                  <a:rPr lang="en-US" sz="1400" b="1" dirty="0">
                    <a:solidFill>
                      <a:srgbClr val="0097A7"/>
                    </a:solidFill>
                    <a:latin typeface="Baskerville" panose="02020502070401020303" pitchFamily="18" charset="0"/>
                    <a:ea typeface="Baskerville" panose="02020502070401020303" pitchFamily="18" charset="0"/>
                  </a:rPr>
                  <a:t>%</a:t>
                </a:r>
                <a:endParaRPr lang="en-US" sz="1400" dirty="0">
                  <a:solidFill>
                    <a:srgbClr val="0097A7"/>
                  </a:solidFill>
                  <a:latin typeface="Baskerville" panose="02020502070401020303" pitchFamily="18" charset="0"/>
                  <a:ea typeface="Baskerville" panose="02020502070401020303" pitchFamily="18" charset="0"/>
                </a:endParaRPr>
              </a:p>
              <a:p>
                <a:pPr marL="211656">
                  <a:buSzPts val="1100"/>
                </a:pPr>
                <a:r>
                  <a:rPr lang="en-US" altLang="zh-CN" sz="1400" dirty="0">
                    <a:latin typeface="Baskerville" panose="02020502070401020303" pitchFamily="18" charset="0"/>
                    <a:ea typeface="Baskerville" panose="02020502070401020303" pitchFamily="18" charset="0"/>
                  </a:rPr>
                  <a:t>Lower</a:t>
                </a:r>
                <a:r>
                  <a:rPr lang="zh-CN" altLang="en-US" sz="1400" dirty="0">
                    <a:latin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depreciation</a:t>
                </a:r>
                <a:r>
                  <a:rPr lang="zh-CN" altLang="en-US" sz="1400" dirty="0">
                    <a:latin typeface="Baskerville" panose="02020502070401020303" pitchFamily="18" charset="0"/>
                  </a:rPr>
                  <a:t> </a:t>
                </a:r>
                <a14:m>
                  <m:oMath xmlns:m="http://schemas.openxmlformats.org/officeDocument/2006/math">
                    <m:r>
                      <a:rPr lang="zh-CN" altLang="en-US" sz="1400" i="1">
                        <a:latin typeface="Cambria Math" panose="02040503050406030204" pitchFamily="18" charset="0"/>
                      </a:rPr>
                      <m:t>∆</m:t>
                    </m:r>
                    <m:r>
                      <a:rPr lang="en-US" altLang="zh-CN" sz="1400" i="1">
                        <a:latin typeface="Cambria Math" panose="02040503050406030204" pitchFamily="18" charset="0"/>
                      </a:rPr>
                      <m:t>𝑉</m:t>
                    </m:r>
                    <m:r>
                      <a:rPr lang="en-US" altLang="zh-CN" sz="1400" i="1">
                        <a:latin typeface="Cambria Math" panose="02040503050406030204" pitchFamily="18" charset="0"/>
                      </a:rPr>
                      <m:t>′</m:t>
                    </m:r>
                  </m:oMath>
                </a14:m>
                <a:endParaRPr lang="en-US" sz="1400" dirty="0">
                  <a:latin typeface="Baskerville" panose="02020502070401020303" pitchFamily="18" charset="0"/>
                  <a:ea typeface="Baskerville" panose="02020502070401020303" pitchFamily="18" charset="0"/>
                </a:endParaRPr>
              </a:p>
            </p:txBody>
          </p:sp>
        </mc:Choice>
        <mc:Fallback xmlns="">
          <p:sp>
            <p:nvSpPr>
              <p:cNvPr id="45" name="Rectangle 44">
                <a:extLst>
                  <a:ext uri="{FF2B5EF4-FFF2-40B4-BE49-F238E27FC236}">
                    <a16:creationId xmlns:a16="http://schemas.microsoft.com/office/drawing/2014/main" id="{9599698E-5CE4-464A-910A-5334C23E47B5}"/>
                  </a:ext>
                </a:extLst>
              </p:cNvPr>
              <p:cNvSpPr>
                <a:spLocks noRot="1" noChangeAspect="1" noMove="1" noResize="1" noEditPoints="1" noAdjustHandles="1" noChangeArrowheads="1" noChangeShapeType="1" noTextEdit="1"/>
              </p:cNvSpPr>
              <p:nvPr/>
            </p:nvSpPr>
            <p:spPr>
              <a:xfrm>
                <a:off x="10051392" y="1863910"/>
                <a:ext cx="1759760" cy="738664"/>
              </a:xfrm>
              <a:prstGeom prst="rect">
                <a:avLst/>
              </a:prstGeom>
              <a:blipFill>
                <a:blip r:embed="rId11"/>
                <a:stretch>
                  <a:fillRect t="-1653" b="-7438"/>
                </a:stretch>
              </a:blipFill>
            </p:spPr>
            <p:txBody>
              <a:bodyPr/>
              <a:lstStyle/>
              <a:p>
                <a:r>
                  <a:rPr lang="zh-CN" altLang="en-US">
                    <a:noFill/>
                  </a:rPr>
                  <a:t> </a:t>
                </a:r>
              </a:p>
            </p:txBody>
          </p:sp>
        </mc:Fallback>
      </mc:AlternateContent>
      <p:sp>
        <p:nvSpPr>
          <p:cNvPr id="46" name="Curved Right Arrow 45">
            <a:extLst>
              <a:ext uri="{FF2B5EF4-FFF2-40B4-BE49-F238E27FC236}">
                <a16:creationId xmlns:a16="http://schemas.microsoft.com/office/drawing/2014/main" id="{3993E0C2-14DD-2549-936B-D7BE5F546EC9}"/>
              </a:ext>
            </a:extLst>
          </p:cNvPr>
          <p:cNvSpPr/>
          <p:nvPr/>
        </p:nvSpPr>
        <p:spPr>
          <a:xfrm rot="9302631" flipH="1">
            <a:off x="6226724" y="2459778"/>
            <a:ext cx="552358" cy="3933291"/>
          </a:xfrm>
          <a:prstGeom prst="curvedRightArrow">
            <a:avLst/>
          </a:prstGeom>
          <a:solidFill>
            <a:srgbClr val="0069A2">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a:solidFill>
                <a:schemeClr val="tx1"/>
              </a:solidFill>
              <a:latin typeface="Baskerville" panose="02020502070401020303" pitchFamily="18" charset="0"/>
              <a:ea typeface="Baskerville" panose="02020502070401020303" pitchFamily="18" charset="0"/>
            </a:endParaRPr>
          </a:p>
        </p:txBody>
      </p:sp>
      <p:cxnSp>
        <p:nvCxnSpPr>
          <p:cNvPr id="47" name="Straight Arrow Connector 46">
            <a:extLst>
              <a:ext uri="{FF2B5EF4-FFF2-40B4-BE49-F238E27FC236}">
                <a16:creationId xmlns:a16="http://schemas.microsoft.com/office/drawing/2014/main" id="{5BB9B150-1115-4401-A387-4CED666B3298}"/>
              </a:ext>
            </a:extLst>
          </p:cNvPr>
          <p:cNvCxnSpPr>
            <a:cxnSpLocks/>
          </p:cNvCxnSpPr>
          <p:nvPr/>
        </p:nvCxnSpPr>
        <p:spPr>
          <a:xfrm flipH="1">
            <a:off x="5945995" y="4036693"/>
            <a:ext cx="5320647" cy="9575"/>
          </a:xfrm>
          <a:prstGeom prst="straightConnector1">
            <a:avLst/>
          </a:prstGeom>
          <a:ln w="19050">
            <a:solidFill>
              <a:schemeClr val="bg1">
                <a:lumMod val="65000"/>
              </a:schemeClr>
            </a:solidFill>
            <a:prstDash val="lgDash"/>
            <a:tailEnd type="triangle"/>
          </a:ln>
        </p:spPr>
        <p:style>
          <a:lnRef idx="3">
            <a:schemeClr val="accent1"/>
          </a:lnRef>
          <a:fillRef idx="0">
            <a:schemeClr val="accent1"/>
          </a:fillRef>
          <a:effectRef idx="2">
            <a:schemeClr val="accent1"/>
          </a:effectRef>
          <a:fontRef idx="minor">
            <a:schemeClr val="tx1"/>
          </a:fontRef>
        </p:style>
      </p:cxnSp>
      <p:sp>
        <p:nvSpPr>
          <p:cNvPr id="48" name="TextBox 47">
            <a:extLst>
              <a:ext uri="{FF2B5EF4-FFF2-40B4-BE49-F238E27FC236}">
                <a16:creationId xmlns:a16="http://schemas.microsoft.com/office/drawing/2014/main" id="{F6EF58F2-2349-46DA-BACA-BB915B95529A}"/>
              </a:ext>
            </a:extLst>
          </p:cNvPr>
          <p:cNvSpPr txBox="1"/>
          <p:nvPr/>
        </p:nvSpPr>
        <p:spPr>
          <a:xfrm>
            <a:off x="6614465" y="4118648"/>
            <a:ext cx="2856679" cy="307777"/>
          </a:xfrm>
          <a:prstGeom prst="rect">
            <a:avLst/>
          </a:prstGeom>
          <a:noFill/>
        </p:spPr>
        <p:txBody>
          <a:bodyPr wrap="none" rtlCol="0">
            <a:spAutoFit/>
          </a:bodyPr>
          <a:lstStyle/>
          <a:p>
            <a:r>
              <a:rPr lang="en-US" altLang="zh-CN" sz="1400" dirty="0">
                <a:latin typeface="Baskerville" panose="02020502070401020303"/>
              </a:rPr>
              <a:t>Lower discount rate </a:t>
            </a:r>
            <a:r>
              <a:rPr lang="en-US" altLang="zh-CN" sz="1400" dirty="0" err="1">
                <a:latin typeface="Baskerville" panose="02020502070401020303"/>
              </a:rPr>
              <a:t>i</a:t>
            </a:r>
            <a:r>
              <a:rPr lang="en-US" altLang="zh-CN" sz="1400" dirty="0">
                <a:latin typeface="Baskerville" panose="02020502070401020303"/>
              </a:rPr>
              <a:t> (cost</a:t>
            </a:r>
            <a:r>
              <a:rPr lang="zh-CN" altLang="en-US" sz="1400" dirty="0">
                <a:latin typeface="Baskerville" panose="02020502070401020303"/>
              </a:rPr>
              <a:t> </a:t>
            </a:r>
            <a:r>
              <a:rPr lang="en-US" altLang="zh-CN" sz="1400" dirty="0">
                <a:latin typeface="Baskerville" panose="02020502070401020303"/>
              </a:rPr>
              <a:t>of</a:t>
            </a:r>
            <a:r>
              <a:rPr lang="zh-CN" altLang="en-US" sz="1400" dirty="0">
                <a:latin typeface="Baskerville" panose="02020502070401020303"/>
              </a:rPr>
              <a:t> </a:t>
            </a:r>
            <a:r>
              <a:rPr lang="en-US" altLang="zh-CN" sz="1400" dirty="0">
                <a:latin typeface="Baskerville" panose="02020502070401020303"/>
              </a:rPr>
              <a:t>capital)</a:t>
            </a:r>
            <a:endParaRPr lang="zh-CN" altLang="en-US" sz="1400" dirty="0">
              <a:latin typeface="Baskerville" panose="02020502070401020303"/>
            </a:endParaRPr>
          </a:p>
        </p:txBody>
      </p:sp>
      <p:cxnSp>
        <p:nvCxnSpPr>
          <p:cNvPr id="50" name="Google Shape;159;p21">
            <a:extLst>
              <a:ext uri="{FF2B5EF4-FFF2-40B4-BE49-F238E27FC236}">
                <a16:creationId xmlns:a16="http://schemas.microsoft.com/office/drawing/2014/main" id="{53140334-C08A-4428-9146-F0F4D8FB02B0}"/>
              </a:ext>
            </a:extLst>
          </p:cNvPr>
          <p:cNvCxnSpPr>
            <a:cxnSpLocks/>
          </p:cNvCxnSpPr>
          <p:nvPr/>
        </p:nvCxnSpPr>
        <p:spPr>
          <a:xfrm flipV="1">
            <a:off x="5711635" y="2938389"/>
            <a:ext cx="0" cy="572449"/>
          </a:xfrm>
          <a:prstGeom prst="straightConnector1">
            <a:avLst/>
          </a:prstGeom>
          <a:noFill/>
          <a:ln w="19050" cap="flat" cmpd="sng">
            <a:solidFill>
              <a:srgbClr val="993333"/>
            </a:solidFill>
            <a:prstDash val="solid"/>
            <a:round/>
            <a:headEnd type="triangle" w="med" len="med"/>
            <a:tailEnd type="none" w="med" len="med"/>
          </a:ln>
        </p:spPr>
      </p:cxnSp>
      <mc:AlternateContent xmlns:mc="http://schemas.openxmlformats.org/markup-compatibility/2006" xmlns:a14="http://schemas.microsoft.com/office/drawing/2010/main">
        <mc:Choice Requires="a14">
          <p:sp>
            <p:nvSpPr>
              <p:cNvPr id="51" name="Rectangle 50">
                <a:extLst>
                  <a:ext uri="{FF2B5EF4-FFF2-40B4-BE49-F238E27FC236}">
                    <a16:creationId xmlns:a16="http://schemas.microsoft.com/office/drawing/2014/main" id="{389A0314-C34F-4B01-AAE9-3B36B464EC38}"/>
                  </a:ext>
                </a:extLst>
              </p:cNvPr>
              <p:cNvSpPr/>
              <p:nvPr/>
            </p:nvSpPr>
            <p:spPr>
              <a:xfrm>
                <a:off x="4605382" y="3429734"/>
                <a:ext cx="1619004" cy="830997"/>
              </a:xfrm>
              <a:prstGeom prst="rect">
                <a:avLst/>
              </a:prstGeom>
            </p:spPr>
            <p:txBody>
              <a:bodyPr wrap="square">
                <a:spAutoFit/>
              </a:bodyPr>
              <a:lstStyle/>
              <a:p>
                <a:pPr marL="211656">
                  <a:buSzPts val="1100"/>
                </a:pPr>
                <a:r>
                  <a:rPr lang="en-US" sz="1600" dirty="0">
                    <a:latin typeface="Baskerville" panose="02020502070401020303" pitchFamily="18" charset="0"/>
                    <a:ea typeface="Baskerville" panose="02020502070401020303" pitchFamily="18" charset="0"/>
                  </a:rPr>
                  <a:t>Higher</a:t>
                </a:r>
                <a:r>
                  <a:rPr lang="zh-CN" altLang="en-US" sz="1600" dirty="0">
                    <a:latin typeface="Baskerville" panose="02020502070401020303" pitchFamily="18" charset="0"/>
                  </a:rPr>
                  <a:t> </a:t>
                </a:r>
                <a:r>
                  <a:rPr lang="en-US" altLang="zh-CN" sz="1600" dirty="0">
                    <a:latin typeface="Baskerville" panose="02020502070401020303" pitchFamily="18" charset="0"/>
                    <a:ea typeface="Baskerville" panose="02020502070401020303" pitchFamily="18" charset="0"/>
                  </a:rPr>
                  <a:t>Purchaing Price</a:t>
                </a:r>
                <a14:m>
                  <m:oMath xmlns:m="http://schemas.openxmlformats.org/officeDocument/2006/math">
                    <m:r>
                      <a:rPr lang="zh-CN" altLang="en-US" sz="1600">
                        <a:latin typeface="Cambria Math" panose="02040503050406030204" pitchFamily="18" charset="0"/>
                      </a:rPr>
                      <m:t> </m:t>
                    </m:r>
                    <m:r>
                      <a:rPr lang="zh-CN" altLang="en-US" sz="1600" i="1">
                        <a:latin typeface="Cambria Math" panose="02040503050406030204" pitchFamily="18" charset="0"/>
                      </a:rPr>
                      <m:t>∆</m:t>
                    </m:r>
                    <m:r>
                      <a:rPr lang="en-US" altLang="zh-CN" sz="1600" i="1">
                        <a:latin typeface="Cambria Math" panose="02040503050406030204" pitchFamily="18" charset="0"/>
                      </a:rPr>
                      <m:t>𝑉</m:t>
                    </m:r>
                  </m:oMath>
                </a14:m>
                <a:endParaRPr lang="en-US" sz="1600" dirty="0">
                  <a:latin typeface="Baskerville" panose="02020502070401020303" pitchFamily="18" charset="0"/>
                  <a:ea typeface="Baskerville" panose="02020502070401020303" pitchFamily="18" charset="0"/>
                </a:endParaRPr>
              </a:p>
            </p:txBody>
          </p:sp>
        </mc:Choice>
        <mc:Fallback xmlns="">
          <p:sp>
            <p:nvSpPr>
              <p:cNvPr id="51" name="Rectangle 50">
                <a:extLst>
                  <a:ext uri="{FF2B5EF4-FFF2-40B4-BE49-F238E27FC236}">
                    <a16:creationId xmlns:a16="http://schemas.microsoft.com/office/drawing/2014/main" id="{389A0314-C34F-4B01-AAE9-3B36B464EC38}"/>
                  </a:ext>
                </a:extLst>
              </p:cNvPr>
              <p:cNvSpPr>
                <a:spLocks noRot="1" noChangeAspect="1" noMove="1" noResize="1" noEditPoints="1" noAdjustHandles="1" noChangeArrowheads="1" noChangeShapeType="1" noTextEdit="1"/>
              </p:cNvSpPr>
              <p:nvPr/>
            </p:nvSpPr>
            <p:spPr>
              <a:xfrm>
                <a:off x="4605382" y="3429734"/>
                <a:ext cx="1619004" cy="830997"/>
              </a:xfrm>
              <a:prstGeom prst="rect">
                <a:avLst/>
              </a:prstGeom>
              <a:blipFill>
                <a:blip r:embed="rId12"/>
                <a:stretch>
                  <a:fillRect t="-3030" b="-9091"/>
                </a:stretch>
              </a:blipFill>
            </p:spPr>
            <p:txBody>
              <a:bodyPr/>
              <a:lstStyle/>
              <a:p>
                <a:r>
                  <a:rPr lang="en-US">
                    <a:noFill/>
                  </a:rPr>
                  <a:t> </a:t>
                </a:r>
              </a:p>
            </p:txBody>
          </p:sp>
        </mc:Fallback>
      </mc:AlternateContent>
      <p:cxnSp>
        <p:nvCxnSpPr>
          <p:cNvPr id="53" name="Google Shape;159;p21">
            <a:extLst>
              <a:ext uri="{FF2B5EF4-FFF2-40B4-BE49-F238E27FC236}">
                <a16:creationId xmlns:a16="http://schemas.microsoft.com/office/drawing/2014/main" id="{FA953AF5-C31A-4FCA-B3A3-E2FB6DB6925F}"/>
              </a:ext>
            </a:extLst>
          </p:cNvPr>
          <p:cNvCxnSpPr>
            <a:cxnSpLocks/>
          </p:cNvCxnSpPr>
          <p:nvPr/>
        </p:nvCxnSpPr>
        <p:spPr>
          <a:xfrm flipV="1">
            <a:off x="10106969" y="4095424"/>
            <a:ext cx="0" cy="392921"/>
          </a:xfrm>
          <a:prstGeom prst="straightConnector1">
            <a:avLst/>
          </a:prstGeom>
          <a:noFill/>
          <a:ln w="19050" cap="flat" cmpd="sng">
            <a:solidFill>
              <a:srgbClr val="0097A7"/>
            </a:solidFill>
            <a:prstDash val="solid"/>
            <a:round/>
            <a:headEnd type="triangle" w="med" len="med"/>
            <a:tailEnd type="none" w="med" len="med"/>
          </a:ln>
        </p:spPr>
      </p:cxnSp>
      <p:sp>
        <p:nvSpPr>
          <p:cNvPr id="49" name="Rectangle 48">
            <a:extLst>
              <a:ext uri="{FF2B5EF4-FFF2-40B4-BE49-F238E27FC236}">
                <a16:creationId xmlns:a16="http://schemas.microsoft.com/office/drawing/2014/main" id="{4AE957A4-20FE-4812-B8BB-2E9828C14D8A}"/>
              </a:ext>
            </a:extLst>
          </p:cNvPr>
          <p:cNvSpPr/>
          <p:nvPr/>
        </p:nvSpPr>
        <p:spPr>
          <a:xfrm>
            <a:off x="4317412" y="3135680"/>
            <a:ext cx="1645697" cy="307777"/>
          </a:xfrm>
          <a:prstGeom prst="rect">
            <a:avLst/>
          </a:prstGeom>
        </p:spPr>
        <p:txBody>
          <a:bodyPr wrap="square">
            <a:spAutoFit/>
          </a:bodyPr>
          <a:lstStyle/>
          <a:p>
            <a:pPr marL="211656">
              <a:buSzPts val="1100"/>
            </a:pPr>
            <a:r>
              <a:rPr lang="en-US" altLang="zh-CN" sz="1400" b="1" dirty="0">
                <a:solidFill>
                  <a:srgbClr val="980000"/>
                </a:solidFill>
                <a:latin typeface="Baskerville" panose="02020502070401020303" pitchFamily="18" charset="0"/>
                <a:ea typeface="Baskerville" panose="02020502070401020303" pitchFamily="18" charset="0"/>
              </a:rPr>
              <a:t>0</a:t>
            </a:r>
            <a:r>
              <a:rPr lang="en-US" sz="1400" b="1" dirty="0">
                <a:solidFill>
                  <a:srgbClr val="980000"/>
                </a:solidFill>
                <a:latin typeface="Baskerville" panose="02020502070401020303" pitchFamily="18" charset="0"/>
                <a:ea typeface="Baskerville" panose="02020502070401020303" pitchFamily="18" charset="0"/>
              </a:rPr>
              <a:t> </a:t>
            </a:r>
            <a:r>
              <a:rPr lang="en-US" altLang="zh-CN" sz="1400" b="1" dirty="0">
                <a:solidFill>
                  <a:srgbClr val="980000"/>
                </a:solidFill>
                <a:latin typeface="Baskerville" panose="02020502070401020303" pitchFamily="18" charset="0"/>
                <a:ea typeface="Baskerville" panose="02020502070401020303" pitchFamily="18" charset="0"/>
              </a:rPr>
              <a:t>~</a:t>
            </a:r>
            <a:r>
              <a:rPr lang="en-US" sz="1400" b="1" dirty="0">
                <a:solidFill>
                  <a:srgbClr val="980000"/>
                </a:solidFill>
                <a:latin typeface="Baskerville" panose="02020502070401020303" pitchFamily="18" charset="0"/>
                <a:ea typeface="Baskerville" panose="02020502070401020303" pitchFamily="18" charset="0"/>
              </a:rPr>
              <a:t> </a:t>
            </a:r>
            <a:r>
              <a:rPr lang="en-US" altLang="zh-CN" sz="1400" b="1" dirty="0">
                <a:solidFill>
                  <a:srgbClr val="980000"/>
                </a:solidFill>
                <a:latin typeface="Baskerville" panose="02020502070401020303" pitchFamily="18" charset="0"/>
                <a:ea typeface="Baskerville" panose="02020502070401020303" pitchFamily="18" charset="0"/>
              </a:rPr>
              <a:t>43</a:t>
            </a:r>
            <a:r>
              <a:rPr lang="en-US" sz="1400" b="1" dirty="0">
                <a:solidFill>
                  <a:srgbClr val="980000"/>
                </a:solidFill>
                <a:latin typeface="Baskerville" panose="02020502070401020303" pitchFamily="18" charset="0"/>
                <a:ea typeface="Baskerville" panose="02020502070401020303" pitchFamily="18" charset="0"/>
              </a:rPr>
              <a:t>%</a:t>
            </a:r>
            <a:r>
              <a:rPr lang="zh-CN" altLang="en-US" sz="1400" b="1" dirty="0">
                <a:solidFill>
                  <a:srgbClr val="980000"/>
                </a:solidFill>
                <a:latin typeface="Baskerville" panose="02020502070401020303" pitchFamily="18" charset="0"/>
              </a:rPr>
              <a:t>*</a:t>
            </a:r>
            <a:endParaRPr lang="en-US" sz="1400" dirty="0">
              <a:solidFill>
                <a:srgbClr val="980000"/>
              </a:solidFill>
              <a:latin typeface="Baskerville" panose="02020502070401020303" pitchFamily="18" charset="0"/>
              <a:ea typeface="Baskerville" panose="02020502070401020303" pitchFamily="18" charset="0"/>
            </a:endParaRPr>
          </a:p>
        </p:txBody>
      </p:sp>
      <p:sp>
        <p:nvSpPr>
          <p:cNvPr id="55" name="TextBox 54">
            <a:extLst>
              <a:ext uri="{FF2B5EF4-FFF2-40B4-BE49-F238E27FC236}">
                <a16:creationId xmlns:a16="http://schemas.microsoft.com/office/drawing/2014/main" id="{074F9EEF-6EB7-4362-BF31-146FDEF20072}"/>
              </a:ext>
            </a:extLst>
          </p:cNvPr>
          <p:cNvSpPr txBox="1"/>
          <p:nvPr/>
        </p:nvSpPr>
        <p:spPr>
          <a:xfrm>
            <a:off x="8231284" y="1239468"/>
            <a:ext cx="979755" cy="400110"/>
          </a:xfrm>
          <a:prstGeom prst="rect">
            <a:avLst/>
          </a:prstGeom>
          <a:noFill/>
        </p:spPr>
        <p:txBody>
          <a:bodyPr wrap="none" rtlCol="0">
            <a:spAutoFit/>
          </a:bodyPr>
          <a:lstStyle/>
          <a:p>
            <a:r>
              <a:rPr lang="en-US" altLang="zh-CN" sz="2000" b="1" dirty="0">
                <a:latin typeface="Baskerville" panose="02020502070401020303"/>
              </a:rPr>
              <a:t>Owners</a:t>
            </a:r>
            <a:endParaRPr lang="zh-CN" altLang="en-US" sz="2000" b="1" dirty="0">
              <a:latin typeface="Baskerville" panose="02020502070401020303"/>
            </a:endParaRPr>
          </a:p>
        </p:txBody>
      </p:sp>
      <p:sp>
        <p:nvSpPr>
          <p:cNvPr id="57" name="TextBox 56">
            <a:extLst>
              <a:ext uri="{FF2B5EF4-FFF2-40B4-BE49-F238E27FC236}">
                <a16:creationId xmlns:a16="http://schemas.microsoft.com/office/drawing/2014/main" id="{7E5699C9-691E-4944-AA55-18ED347B85FA}"/>
              </a:ext>
            </a:extLst>
          </p:cNvPr>
          <p:cNvSpPr txBox="1"/>
          <p:nvPr/>
        </p:nvSpPr>
        <p:spPr>
          <a:xfrm>
            <a:off x="2735215" y="1227012"/>
            <a:ext cx="1346844" cy="400110"/>
          </a:xfrm>
          <a:prstGeom prst="rect">
            <a:avLst/>
          </a:prstGeom>
          <a:noFill/>
        </p:spPr>
        <p:txBody>
          <a:bodyPr wrap="none" rtlCol="0">
            <a:spAutoFit/>
          </a:bodyPr>
          <a:lstStyle/>
          <a:p>
            <a:r>
              <a:rPr lang="en-US" altLang="zh-CN" sz="2000" b="1" dirty="0">
                <a:latin typeface="Baskerville" panose="02020502070401020303"/>
              </a:rPr>
              <a:t>Developers</a:t>
            </a:r>
            <a:endParaRPr lang="zh-CN" altLang="en-US" sz="2000" b="1" dirty="0">
              <a:latin typeface="Baskerville" panose="02020502070401020303"/>
            </a:endParaRPr>
          </a:p>
        </p:txBody>
      </p:sp>
      <p:sp>
        <p:nvSpPr>
          <p:cNvPr id="58" name="TextBox 57">
            <a:extLst>
              <a:ext uri="{FF2B5EF4-FFF2-40B4-BE49-F238E27FC236}">
                <a16:creationId xmlns:a16="http://schemas.microsoft.com/office/drawing/2014/main" id="{2F22F547-F907-4A8D-BD53-F64D1D4D5285}"/>
              </a:ext>
            </a:extLst>
          </p:cNvPr>
          <p:cNvSpPr txBox="1"/>
          <p:nvPr/>
        </p:nvSpPr>
        <p:spPr>
          <a:xfrm>
            <a:off x="10595922" y="4658626"/>
            <a:ext cx="1010213" cy="400110"/>
          </a:xfrm>
          <a:prstGeom prst="rect">
            <a:avLst/>
          </a:prstGeom>
          <a:noFill/>
        </p:spPr>
        <p:txBody>
          <a:bodyPr wrap="none" rtlCol="0">
            <a:spAutoFit/>
          </a:bodyPr>
          <a:lstStyle/>
          <a:p>
            <a:r>
              <a:rPr lang="en-US" altLang="zh-CN" sz="2000" b="1" dirty="0">
                <a:latin typeface="Baskerville" panose="02020502070401020303"/>
              </a:rPr>
              <a:t>Tenants</a:t>
            </a:r>
            <a:endParaRPr lang="zh-CN" altLang="en-US" sz="2400" b="1" dirty="0">
              <a:latin typeface="Baskerville" panose="02020502070401020303"/>
            </a:endParaRPr>
          </a:p>
        </p:txBody>
      </p:sp>
    </p:spTree>
    <p:extLst>
      <p:ext uri="{BB962C8B-B14F-4D97-AF65-F5344CB8AC3E}">
        <p14:creationId xmlns:p14="http://schemas.microsoft.com/office/powerpoint/2010/main" val="3697556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 name="Title 1">
            <a:extLst>
              <a:ext uri="{FF2B5EF4-FFF2-40B4-BE49-F238E27FC236}">
                <a16:creationId xmlns:a16="http://schemas.microsoft.com/office/drawing/2014/main" id="{ED2D5CED-4A11-8648-96AA-2C194FC962B2}"/>
              </a:ext>
            </a:extLst>
          </p:cNvPr>
          <p:cNvSpPr txBox="1">
            <a:spLocks/>
          </p:cNvSpPr>
          <p:nvPr/>
        </p:nvSpPr>
        <p:spPr>
          <a:xfrm>
            <a:off x="415600" y="248112"/>
            <a:ext cx="11360800" cy="763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267" dirty="0">
                <a:solidFill>
                  <a:srgbClr val="1B4453"/>
                </a:solidFill>
                <a:latin typeface="Baskerville" panose="02020502070401020303"/>
              </a:rPr>
              <a:t>Performance Gaps</a:t>
            </a:r>
            <a:endParaRPr lang="zh-CN" altLang="en-US" sz="4267" dirty="0">
              <a:solidFill>
                <a:srgbClr val="1B4453"/>
              </a:solidFill>
              <a:latin typeface="Baskerville" panose="02020502070401020303"/>
            </a:endParaRPr>
          </a:p>
        </p:txBody>
      </p:sp>
      <p:sp>
        <p:nvSpPr>
          <p:cNvPr id="3" name="Text Placeholder 2">
            <a:extLst>
              <a:ext uri="{FF2B5EF4-FFF2-40B4-BE49-F238E27FC236}">
                <a16:creationId xmlns:a16="http://schemas.microsoft.com/office/drawing/2014/main" id="{2D0FFDB3-065A-984D-A324-5B51B4E6D2EC}"/>
              </a:ext>
            </a:extLst>
          </p:cNvPr>
          <p:cNvSpPr txBox="1">
            <a:spLocks/>
          </p:cNvSpPr>
          <p:nvPr/>
        </p:nvSpPr>
        <p:spPr>
          <a:xfrm>
            <a:off x="415601" y="1324361"/>
            <a:ext cx="7473036" cy="4555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6262" indent="0">
              <a:buFont typeface="Arial" panose="020B0604020202020204" pitchFamily="34" charset="0"/>
              <a:buNone/>
            </a:pPr>
            <a:r>
              <a:rPr lang="en-US" altLang="zh-CN" sz="3200" dirty="0">
                <a:solidFill>
                  <a:srgbClr val="0069A2"/>
                </a:solidFill>
                <a:latin typeface="Baskerville" panose="02020502070401020303" pitchFamily="18" charset="0"/>
                <a:ea typeface="Baskerville" panose="02020502070401020303" pitchFamily="18" charset="0"/>
              </a:rPr>
              <a:t>Actual</a:t>
            </a:r>
            <a:r>
              <a:rPr lang="zh-CN" altLang="en-US" sz="3200" dirty="0">
                <a:solidFill>
                  <a:srgbClr val="0069A2"/>
                </a:solidFill>
                <a:latin typeface="Baskerville" panose="02020502070401020303" pitchFamily="18" charset="0"/>
              </a:rPr>
              <a:t> </a:t>
            </a:r>
            <a:r>
              <a:rPr lang="en-US" altLang="zh-CN" sz="3200" dirty="0">
                <a:solidFill>
                  <a:srgbClr val="0069A2"/>
                </a:solidFill>
                <a:latin typeface="Baskerville" panose="02020502070401020303" pitchFamily="18" charset="0"/>
                <a:ea typeface="Baskerville" panose="02020502070401020303" pitchFamily="18" charset="0"/>
              </a:rPr>
              <a:t>energy</a:t>
            </a:r>
            <a:r>
              <a:rPr lang="zh-CN" altLang="en-US" sz="3200" dirty="0">
                <a:solidFill>
                  <a:srgbClr val="0069A2"/>
                </a:solidFill>
                <a:latin typeface="Baskerville" panose="02020502070401020303" pitchFamily="18" charset="0"/>
              </a:rPr>
              <a:t> </a:t>
            </a:r>
            <a:r>
              <a:rPr lang="en-US" altLang="zh-CN" sz="3200" dirty="0">
                <a:solidFill>
                  <a:srgbClr val="0069A2"/>
                </a:solidFill>
                <a:latin typeface="Baskerville" panose="02020502070401020303" pitchFamily="18" charset="0"/>
                <a:ea typeface="Baskerville" panose="02020502070401020303" pitchFamily="18" charset="0"/>
              </a:rPr>
              <a:t>consumption</a:t>
            </a:r>
            <a:r>
              <a:rPr lang="zh-CN" altLang="en-US" sz="3200" dirty="0">
                <a:solidFill>
                  <a:srgbClr val="0069A2"/>
                </a:solidFill>
                <a:latin typeface="Baskerville" panose="02020502070401020303" pitchFamily="18" charset="0"/>
              </a:rPr>
              <a:t> </a:t>
            </a:r>
            <a:r>
              <a:rPr lang="en-US" altLang="zh-CN" sz="3200" dirty="0">
                <a:solidFill>
                  <a:srgbClr val="0069A2"/>
                </a:solidFill>
                <a:latin typeface="Baskerville" panose="02020502070401020303" pitchFamily="18" charset="0"/>
                <a:ea typeface="Baskerville" panose="02020502070401020303" pitchFamily="18" charset="0"/>
              </a:rPr>
              <a:t>&gt;&gt;</a:t>
            </a:r>
            <a:r>
              <a:rPr lang="zh-CN" altLang="en-US" sz="3200" dirty="0">
                <a:solidFill>
                  <a:srgbClr val="0069A2"/>
                </a:solidFill>
                <a:latin typeface="Baskerville" panose="02020502070401020303" pitchFamily="18" charset="0"/>
              </a:rPr>
              <a:t> </a:t>
            </a:r>
            <a:r>
              <a:rPr lang="en-US" altLang="zh-CN" sz="3200" dirty="0">
                <a:solidFill>
                  <a:srgbClr val="0069A2"/>
                </a:solidFill>
                <a:latin typeface="Baskerville" panose="02020502070401020303" pitchFamily="18" charset="0"/>
                <a:ea typeface="Baskerville" panose="02020502070401020303" pitchFamily="18" charset="0"/>
              </a:rPr>
              <a:t>projected</a:t>
            </a:r>
            <a:r>
              <a:rPr lang="zh-CN" altLang="en-US" sz="3200" dirty="0">
                <a:solidFill>
                  <a:srgbClr val="0069A2"/>
                </a:solidFill>
                <a:latin typeface="Baskerville" panose="02020502070401020303" pitchFamily="18" charset="0"/>
              </a:rPr>
              <a:t> </a:t>
            </a:r>
            <a:r>
              <a:rPr lang="en-US" altLang="zh-CN" sz="3200" dirty="0">
                <a:solidFill>
                  <a:srgbClr val="0069A2"/>
                </a:solidFill>
                <a:latin typeface="Baskerville" panose="02020502070401020303" pitchFamily="18" charset="0"/>
                <a:ea typeface="Baskerville" panose="02020502070401020303" pitchFamily="18" charset="0"/>
              </a:rPr>
              <a:t>energy</a:t>
            </a:r>
            <a:r>
              <a:rPr lang="zh-CN" altLang="en-US" sz="3200" dirty="0">
                <a:solidFill>
                  <a:srgbClr val="0069A2"/>
                </a:solidFill>
                <a:latin typeface="Baskerville" panose="02020502070401020303" pitchFamily="18" charset="0"/>
              </a:rPr>
              <a:t> </a:t>
            </a:r>
            <a:r>
              <a:rPr lang="en-US" altLang="zh-CN" sz="3200" dirty="0">
                <a:solidFill>
                  <a:srgbClr val="0069A2"/>
                </a:solidFill>
                <a:latin typeface="Baskerville" panose="02020502070401020303" pitchFamily="18" charset="0"/>
                <a:ea typeface="Baskerville" panose="02020502070401020303" pitchFamily="18" charset="0"/>
              </a:rPr>
              <a:t>consumption</a:t>
            </a:r>
          </a:p>
          <a:p>
            <a:pPr lvl="1">
              <a:lnSpc>
                <a:spcPct val="100000"/>
              </a:lnSpc>
              <a:spcBef>
                <a:spcPts val="533"/>
              </a:spcBef>
            </a:pPr>
            <a:r>
              <a:rPr lang="en-US" altLang="zh-CN" sz="2800" dirty="0">
                <a:latin typeface="Baskerville" panose="02020502070401020303" pitchFamily="18" charset="0"/>
                <a:ea typeface="Baskerville" panose="02020502070401020303" pitchFamily="18" charset="0"/>
              </a:rPr>
              <a:t>Gas,</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electricity,</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energy</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cost:</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up</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to</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+125%,</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+275%,</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+235%</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(ARUP,</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2013)</a:t>
            </a:r>
            <a:endParaRPr lang="en-US" altLang="zh-CN" dirty="0">
              <a:latin typeface="Baskerville" panose="02020502070401020303" pitchFamily="18" charset="0"/>
              <a:ea typeface="Baskerville" panose="02020502070401020303" pitchFamily="18" charset="0"/>
            </a:endParaRPr>
          </a:p>
          <a:p>
            <a:pPr>
              <a:lnSpc>
                <a:spcPct val="100000"/>
              </a:lnSpc>
            </a:pPr>
            <a:r>
              <a:rPr lang="en-US" altLang="zh-CN" sz="3200" dirty="0">
                <a:latin typeface="Baskerville" panose="02020502070401020303" pitchFamily="18" charset="0"/>
                <a:ea typeface="Baskerville" panose="02020502070401020303" pitchFamily="18" charset="0"/>
              </a:rPr>
              <a:t>Possible</a:t>
            </a:r>
            <a:r>
              <a:rPr lang="zh-CN" altLang="en-US" sz="3200" dirty="0">
                <a:latin typeface="Baskerville" panose="02020502070401020303" pitchFamily="18" charset="0"/>
              </a:rPr>
              <a:t> </a:t>
            </a:r>
            <a:r>
              <a:rPr lang="en-US" altLang="zh-CN" sz="3200" dirty="0">
                <a:latin typeface="Baskerville" panose="02020502070401020303" pitchFamily="18" charset="0"/>
                <a:ea typeface="Baskerville" panose="02020502070401020303" pitchFamily="18" charset="0"/>
              </a:rPr>
              <a:t>reasons</a:t>
            </a:r>
          </a:p>
          <a:p>
            <a:pPr lvl="1">
              <a:lnSpc>
                <a:spcPct val="100000"/>
              </a:lnSpc>
              <a:spcBef>
                <a:spcPts val="0"/>
              </a:spcBef>
            </a:pPr>
            <a:r>
              <a:rPr lang="en-US" altLang="zh-CN" sz="2800" dirty="0">
                <a:latin typeface="Baskerville" panose="02020502070401020303" pitchFamily="18" charset="0"/>
                <a:ea typeface="Baskerville" panose="02020502070401020303" pitchFamily="18" charset="0"/>
              </a:rPr>
              <a:t>Energy</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models</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don’t</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consider</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behaviors</a:t>
            </a:r>
          </a:p>
          <a:p>
            <a:pPr lvl="1">
              <a:lnSpc>
                <a:spcPct val="100000"/>
              </a:lnSpc>
              <a:spcBef>
                <a:spcPts val="0"/>
              </a:spcBef>
            </a:pPr>
            <a:r>
              <a:rPr lang="en-US" altLang="zh-CN" sz="2800" dirty="0">
                <a:latin typeface="Baskerville" panose="02020502070401020303" pitchFamily="18" charset="0"/>
                <a:ea typeface="Baskerville" panose="02020502070401020303" pitchFamily="18" charset="0"/>
              </a:rPr>
              <a:t>Construction/operation</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practice</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don’t</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follow</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design</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intent</a:t>
            </a:r>
          </a:p>
          <a:p>
            <a:pPr lvl="1">
              <a:lnSpc>
                <a:spcPct val="100000"/>
              </a:lnSpc>
              <a:spcBef>
                <a:spcPts val="0"/>
              </a:spcBef>
            </a:pPr>
            <a:r>
              <a:rPr lang="en-US" altLang="zh-CN" sz="2800" dirty="0">
                <a:solidFill>
                  <a:srgbClr val="C00000"/>
                </a:solidFill>
                <a:latin typeface="Baskerville" panose="02020502070401020303" pitchFamily="18" charset="0"/>
                <a:ea typeface="Baskerville" panose="02020502070401020303" pitchFamily="18" charset="0"/>
              </a:rPr>
              <a:t>Split</a:t>
            </a:r>
            <a:r>
              <a:rPr lang="zh-CN" altLang="en-US" sz="2800" dirty="0">
                <a:solidFill>
                  <a:srgbClr val="C00000"/>
                </a:solidFill>
                <a:latin typeface="Baskerville" panose="02020502070401020303" pitchFamily="18" charset="0"/>
              </a:rPr>
              <a:t> </a:t>
            </a:r>
            <a:r>
              <a:rPr lang="en-US" altLang="zh-CN" sz="2800" dirty="0">
                <a:solidFill>
                  <a:srgbClr val="C00000"/>
                </a:solidFill>
                <a:latin typeface="Baskerville" panose="02020502070401020303" pitchFamily="18" charset="0"/>
                <a:ea typeface="Baskerville" panose="02020502070401020303" pitchFamily="18" charset="0"/>
              </a:rPr>
              <a:t>incentives</a:t>
            </a:r>
            <a:endParaRPr lang="en-US" dirty="0">
              <a:solidFill>
                <a:srgbClr val="C00000"/>
              </a:solidFill>
              <a:latin typeface="Baskerville" panose="02020502070401020303" pitchFamily="18" charset="0"/>
              <a:ea typeface="Baskerville" panose="02020502070401020303" pitchFamily="18" charset="0"/>
            </a:endParaRPr>
          </a:p>
          <a:p>
            <a:pPr>
              <a:lnSpc>
                <a:spcPct val="100000"/>
              </a:lnSpc>
            </a:pPr>
            <a:r>
              <a:rPr lang="en-US" altLang="zh-CN" sz="3200" dirty="0">
                <a:latin typeface="Baskerville" panose="02020502070401020303" pitchFamily="18" charset="0"/>
                <a:ea typeface="Baskerville" panose="02020502070401020303" pitchFamily="18" charset="0"/>
              </a:rPr>
              <a:t>Possible</a:t>
            </a:r>
            <a:r>
              <a:rPr lang="zh-CN" altLang="en-US" sz="3200" dirty="0">
                <a:latin typeface="Baskerville" panose="02020502070401020303" pitchFamily="18" charset="0"/>
              </a:rPr>
              <a:t> </a:t>
            </a:r>
            <a:r>
              <a:rPr lang="en-US" altLang="zh-CN" sz="3200" dirty="0">
                <a:latin typeface="Baskerville" panose="02020502070401020303" pitchFamily="18" charset="0"/>
                <a:ea typeface="Baskerville" panose="02020502070401020303" pitchFamily="18" charset="0"/>
              </a:rPr>
              <a:t>solutions?</a:t>
            </a:r>
            <a:r>
              <a:rPr lang="zh-CN" altLang="en-US" sz="3200" dirty="0">
                <a:latin typeface="Baskerville" panose="02020502070401020303" pitchFamily="18" charset="0"/>
              </a:rPr>
              <a:t> </a:t>
            </a:r>
            <a:endParaRPr lang="en-US" altLang="zh-CN" sz="3200" dirty="0">
              <a:latin typeface="Baskerville" panose="02020502070401020303" pitchFamily="18" charset="0"/>
              <a:ea typeface="Baskerville" panose="02020502070401020303" pitchFamily="18" charset="0"/>
            </a:endParaRPr>
          </a:p>
          <a:p>
            <a:pPr lvl="1">
              <a:lnSpc>
                <a:spcPct val="100000"/>
              </a:lnSpc>
            </a:pPr>
            <a:endParaRPr lang="en-US" dirty="0"/>
          </a:p>
        </p:txBody>
      </p:sp>
      <p:pic>
        <p:nvPicPr>
          <p:cNvPr id="5" name="Picture 4">
            <a:extLst>
              <a:ext uri="{FF2B5EF4-FFF2-40B4-BE49-F238E27FC236}">
                <a16:creationId xmlns:a16="http://schemas.microsoft.com/office/drawing/2014/main" id="{53322D76-701B-FE49-9D4E-909356CB2186}"/>
              </a:ext>
            </a:extLst>
          </p:cNvPr>
          <p:cNvPicPr>
            <a:picLocks noChangeAspect="1"/>
          </p:cNvPicPr>
          <p:nvPr/>
        </p:nvPicPr>
        <p:blipFill rotWithShape="1">
          <a:blip r:embed="rId3"/>
          <a:srcRect l="12411" t="55603" r="8954" b="-390"/>
          <a:stretch/>
        </p:blipFill>
        <p:spPr>
          <a:xfrm>
            <a:off x="8183104" y="1508905"/>
            <a:ext cx="3874577" cy="891152"/>
          </a:xfrm>
          <a:prstGeom prst="rect">
            <a:avLst/>
          </a:prstGeom>
        </p:spPr>
      </p:pic>
      <p:pic>
        <p:nvPicPr>
          <p:cNvPr id="1026" name="Picture 2" descr="Image result for bank of america NYC LEED">
            <a:extLst>
              <a:ext uri="{FF2B5EF4-FFF2-40B4-BE49-F238E27FC236}">
                <a16:creationId xmlns:a16="http://schemas.microsoft.com/office/drawing/2014/main" id="{E9CC4333-E8CE-1F4A-A678-A83F2405DA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3127" y="2615267"/>
            <a:ext cx="1760603" cy="32642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28261" y="6230926"/>
            <a:ext cx="7037754" cy="553998"/>
          </a:xfrm>
          <a:prstGeom prst="rect">
            <a:avLst/>
          </a:prstGeom>
          <a:noFill/>
        </p:spPr>
        <p:txBody>
          <a:bodyPr wrap="square" rtlCol="0">
            <a:spAutoFit/>
          </a:bodyPr>
          <a:lstStyle/>
          <a:p>
            <a:r>
              <a:rPr lang="en-US" sz="1200" dirty="0" smtClean="0">
                <a:latin typeface="Baskerville Old Face" panose="02020602080505020303" pitchFamily="18" charset="0"/>
              </a:rPr>
              <a:t>Headline © The New Republic; photo © source unknown. All rights reserved. This content is excluded </a:t>
            </a:r>
          </a:p>
          <a:p>
            <a:r>
              <a:rPr lang="en-US" sz="1200" dirty="0" smtClean="0">
                <a:latin typeface="Baskerville Old Face" panose="02020602080505020303" pitchFamily="18" charset="0"/>
              </a:rPr>
              <a:t>from our Creative</a:t>
            </a:r>
            <a:r>
              <a:rPr lang="en-US" dirty="0" smtClean="0"/>
              <a:t> </a:t>
            </a:r>
            <a:r>
              <a:rPr lang="en-US" sz="1200" dirty="0" smtClean="0">
                <a:latin typeface="Baskerville Old Face" panose="02020602080505020303" pitchFamily="18" charset="0"/>
              </a:rPr>
              <a:t>Commons license</a:t>
            </a:r>
            <a:r>
              <a:rPr lang="en-US" sz="1200" dirty="0">
                <a:latin typeface="Baskerville Old Face" panose="02020602080505020303" pitchFamily="18" charset="0"/>
              </a:rPr>
              <a:t>. For more information, see </a:t>
            </a:r>
            <a:r>
              <a:rPr lang="en-US" sz="1200" dirty="0">
                <a:latin typeface="Baskerville Old Face" panose="02020602080505020303" pitchFamily="18" charset="0"/>
                <a:hlinkClick r:id="rId5"/>
              </a:rPr>
              <a:t>https://ocw.mit.edu/help/faq-fair-use</a:t>
            </a:r>
            <a:r>
              <a:rPr lang="en-US" sz="1200" dirty="0" smtClean="0">
                <a:latin typeface="Baskerville Old Face" panose="02020602080505020303" pitchFamily="18" charset="0"/>
                <a:hlinkClick r:id="rId5"/>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354671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35"/>
          <p:cNvPicPr preferRelativeResize="0"/>
          <p:nvPr/>
        </p:nvPicPr>
        <p:blipFill>
          <a:blip r:embed="rId3">
            <a:alphaModFix/>
          </a:blip>
          <a:stretch>
            <a:fillRect/>
          </a:stretch>
        </p:blipFill>
        <p:spPr>
          <a:xfrm>
            <a:off x="1067201" y="4589967"/>
            <a:ext cx="4248399" cy="1333867"/>
          </a:xfrm>
          <a:prstGeom prst="rect">
            <a:avLst/>
          </a:prstGeom>
          <a:noFill/>
          <a:ln>
            <a:noFill/>
          </a:ln>
        </p:spPr>
      </p:pic>
      <p:pic>
        <p:nvPicPr>
          <p:cNvPr id="228" name="Google Shape;228;p35"/>
          <p:cNvPicPr preferRelativeResize="0"/>
          <p:nvPr/>
        </p:nvPicPr>
        <p:blipFill>
          <a:blip r:embed="rId4">
            <a:alphaModFix/>
          </a:blip>
          <a:stretch>
            <a:fillRect/>
          </a:stretch>
        </p:blipFill>
        <p:spPr>
          <a:xfrm>
            <a:off x="660901" y="1231851"/>
            <a:ext cx="5273921" cy="939933"/>
          </a:xfrm>
          <a:prstGeom prst="rect">
            <a:avLst/>
          </a:prstGeom>
          <a:noFill/>
          <a:ln>
            <a:noFill/>
          </a:ln>
        </p:spPr>
      </p:pic>
      <p:sp>
        <p:nvSpPr>
          <p:cNvPr id="229" name="Google Shape;229;p35"/>
          <p:cNvSpPr txBox="1">
            <a:spLocks noGrp="1"/>
          </p:cNvSpPr>
          <p:nvPr>
            <p:ph type="title" idx="4294967295"/>
          </p:nvPr>
        </p:nvSpPr>
        <p:spPr>
          <a:xfrm>
            <a:off x="234467" y="242033"/>
            <a:ext cx="11484800" cy="763600"/>
          </a:xfrm>
          <a:prstGeom prst="rect">
            <a:avLst/>
          </a:prstGeom>
          <a:noFill/>
          <a:ln>
            <a:noFill/>
          </a:ln>
        </p:spPr>
        <p:txBody>
          <a:bodyPr spcFirstLastPara="1" wrap="square" lIns="121900" tIns="121900" rIns="121900" bIns="121900" anchor="t" anchorCtr="0">
            <a:noAutofit/>
          </a:bodyPr>
          <a:lstStyle/>
          <a:p>
            <a:pPr>
              <a:lnSpc>
                <a:spcPct val="90000"/>
              </a:lnSpc>
              <a:buClr>
                <a:srgbClr val="1B4453"/>
              </a:buClr>
              <a:buSzPts val="3200"/>
            </a:pPr>
            <a:r>
              <a:rPr lang="en" sz="3733" dirty="0">
                <a:solidFill>
                  <a:srgbClr val="1B4453"/>
                </a:solidFill>
                <a:latin typeface="Baskerville" panose="02020502070401020303" pitchFamily="18" charset="0"/>
                <a:ea typeface="Baskerville" panose="02020502070401020303" pitchFamily="18" charset="0"/>
                <a:cs typeface="Times New Roman"/>
                <a:sym typeface="Times New Roman"/>
              </a:rPr>
              <a:t>Policy pressure to decarbonize across the </a:t>
            </a:r>
            <a:r>
              <a:rPr lang="en-US" altLang="zh-CN" sz="3733" dirty="0">
                <a:solidFill>
                  <a:srgbClr val="1B4453"/>
                </a:solidFill>
                <a:latin typeface="Baskerville" panose="02020502070401020303" pitchFamily="18" charset="0"/>
                <a:ea typeface="Baskerville" panose="02020502070401020303" pitchFamily="18" charset="0"/>
                <a:cs typeface="Times New Roman"/>
                <a:sym typeface="Times New Roman"/>
              </a:rPr>
              <a:t>g</a:t>
            </a:r>
            <a:r>
              <a:rPr lang="en" sz="3733" dirty="0">
                <a:solidFill>
                  <a:srgbClr val="1B4453"/>
                </a:solidFill>
                <a:latin typeface="Baskerville" panose="02020502070401020303" pitchFamily="18" charset="0"/>
                <a:ea typeface="Baskerville" panose="02020502070401020303" pitchFamily="18" charset="0"/>
                <a:cs typeface="Times New Roman"/>
                <a:sym typeface="Times New Roman"/>
              </a:rPr>
              <a:t>lobe</a:t>
            </a:r>
            <a:endParaRPr sz="4267" dirty="0">
              <a:solidFill>
                <a:srgbClr val="1B4453"/>
              </a:solidFill>
              <a:latin typeface="Baskerville" panose="02020502070401020303" pitchFamily="18" charset="0"/>
              <a:ea typeface="Baskerville" panose="02020502070401020303" pitchFamily="18" charset="0"/>
              <a:cs typeface="Monda"/>
              <a:sym typeface="Monda"/>
            </a:endParaRPr>
          </a:p>
        </p:txBody>
      </p:sp>
      <p:sp>
        <p:nvSpPr>
          <p:cNvPr id="230" name="Google Shape;230;p35"/>
          <p:cNvSpPr txBox="1"/>
          <p:nvPr/>
        </p:nvSpPr>
        <p:spPr>
          <a:xfrm>
            <a:off x="519485" y="6604885"/>
            <a:ext cx="246400" cy="410379"/>
          </a:xfrm>
          <a:prstGeom prst="rect">
            <a:avLst/>
          </a:prstGeom>
          <a:noFill/>
          <a:ln>
            <a:noFill/>
          </a:ln>
        </p:spPr>
        <p:txBody>
          <a:bodyPr spcFirstLastPara="1" wrap="square" lIns="121900" tIns="60933" rIns="121900" bIns="60933" anchor="t" anchorCtr="0">
            <a:spAutoFit/>
          </a:bodyPr>
          <a:lstStyle/>
          <a:p>
            <a:endParaRPr sz="1867">
              <a:solidFill>
                <a:srgbClr val="000000"/>
              </a:solidFill>
              <a:latin typeface="Arial"/>
              <a:ea typeface="Arial"/>
              <a:cs typeface="Arial"/>
              <a:sym typeface="Arial"/>
            </a:endParaRPr>
          </a:p>
        </p:txBody>
      </p:sp>
      <p:pic>
        <p:nvPicPr>
          <p:cNvPr id="231" name="Google Shape;231;p35"/>
          <p:cNvPicPr preferRelativeResize="0"/>
          <p:nvPr/>
        </p:nvPicPr>
        <p:blipFill>
          <a:blip r:embed="rId5">
            <a:alphaModFix/>
          </a:blip>
          <a:stretch>
            <a:fillRect/>
          </a:stretch>
        </p:blipFill>
        <p:spPr>
          <a:xfrm>
            <a:off x="6096015" y="3898964"/>
            <a:ext cx="5367036" cy="1333867"/>
          </a:xfrm>
          <a:prstGeom prst="rect">
            <a:avLst/>
          </a:prstGeom>
          <a:noFill/>
          <a:ln>
            <a:noFill/>
          </a:ln>
        </p:spPr>
      </p:pic>
      <p:pic>
        <p:nvPicPr>
          <p:cNvPr id="232" name="Google Shape;232;p35"/>
          <p:cNvPicPr preferRelativeResize="0"/>
          <p:nvPr/>
        </p:nvPicPr>
        <p:blipFill>
          <a:blip r:embed="rId6">
            <a:alphaModFix/>
          </a:blip>
          <a:stretch>
            <a:fillRect/>
          </a:stretch>
        </p:blipFill>
        <p:spPr>
          <a:xfrm>
            <a:off x="519500" y="3268568"/>
            <a:ext cx="5667387" cy="939933"/>
          </a:xfrm>
          <a:prstGeom prst="rect">
            <a:avLst/>
          </a:prstGeom>
          <a:noFill/>
          <a:ln>
            <a:noFill/>
          </a:ln>
        </p:spPr>
      </p:pic>
      <p:pic>
        <p:nvPicPr>
          <p:cNvPr id="233" name="Google Shape;233;p35"/>
          <p:cNvPicPr preferRelativeResize="0"/>
          <p:nvPr/>
        </p:nvPicPr>
        <p:blipFill rotWithShape="1">
          <a:blip r:embed="rId7">
            <a:alphaModFix/>
          </a:blip>
          <a:srcRect t="57110" r="7842" b="8495"/>
          <a:stretch/>
        </p:blipFill>
        <p:spPr>
          <a:xfrm>
            <a:off x="4249736" y="2123501"/>
            <a:ext cx="7325328" cy="763601"/>
          </a:xfrm>
          <a:prstGeom prst="rect">
            <a:avLst/>
          </a:prstGeom>
          <a:noFill/>
          <a:ln>
            <a:noFill/>
          </a:ln>
        </p:spPr>
      </p:pic>
      <p:sp>
        <p:nvSpPr>
          <p:cNvPr id="2" name="TextBox 1"/>
          <p:cNvSpPr txBox="1"/>
          <p:nvPr/>
        </p:nvSpPr>
        <p:spPr>
          <a:xfrm>
            <a:off x="3191400" y="6305300"/>
            <a:ext cx="9140644" cy="461665"/>
          </a:xfrm>
          <a:prstGeom prst="rect">
            <a:avLst/>
          </a:prstGeom>
          <a:noFill/>
        </p:spPr>
        <p:txBody>
          <a:bodyPr wrap="none" rtlCol="0">
            <a:spAutoFit/>
          </a:bodyPr>
          <a:lstStyle/>
          <a:p>
            <a:r>
              <a:rPr lang="en-US" sz="1200" dirty="0">
                <a:latin typeface="Baskerville Old Face" panose="02020602080505020303" pitchFamily="18" charset="0"/>
              </a:rPr>
              <a:t>© World Green Building Council, European Commission, Maharashtra Climate Outlook, World Resources Institute, and GlobeSt.com. All rights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reserved</a:t>
            </a:r>
            <a:r>
              <a:rPr lang="en-US" sz="1200" dirty="0">
                <a:latin typeface="Baskerville Old Face" panose="02020602080505020303" pitchFamily="18" charset="0"/>
              </a:rPr>
              <a:t>. </a:t>
            </a:r>
            <a:r>
              <a:rPr lang="en-US" sz="1200" dirty="0" smtClean="0">
                <a:latin typeface="Baskerville Old Face" panose="02020602080505020303" pitchFamily="18" charset="0"/>
              </a:rPr>
              <a:t>This </a:t>
            </a:r>
            <a:r>
              <a:rPr lang="en-US" sz="1200" dirty="0">
                <a:latin typeface="Baskerville Old Face" panose="02020602080505020303" pitchFamily="18" charset="0"/>
              </a:rPr>
              <a:t>content is excluded from our Creative Commons license. For more information, see </a:t>
            </a:r>
            <a:r>
              <a:rPr lang="en-US" sz="1200" dirty="0">
                <a:latin typeface="Baskerville Old Face" panose="02020602080505020303" pitchFamily="18" charset="0"/>
                <a:hlinkClick r:id="rId8"/>
              </a:rPr>
              <a:t>https://ocw.mit.edu/help/faq-fair-use</a:t>
            </a:r>
            <a:r>
              <a:rPr lang="en-US" sz="1200" dirty="0" smtClean="0">
                <a:latin typeface="Baskerville Old Face" panose="02020602080505020303" pitchFamily="18" charset="0"/>
                <a:hlinkClick r:id="rId8"/>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D32BED-9EFD-4260-B136-DD98F3EDED61}"/>
              </a:ext>
            </a:extLst>
          </p:cNvPr>
          <p:cNvSpPr txBox="1"/>
          <p:nvPr/>
        </p:nvSpPr>
        <p:spPr>
          <a:xfrm>
            <a:off x="477981" y="275248"/>
            <a:ext cx="7257949" cy="748988"/>
          </a:xfrm>
          <a:prstGeom prst="rect">
            <a:avLst/>
          </a:prstGeom>
          <a:noFill/>
        </p:spPr>
        <p:txBody>
          <a:bodyPr wrap="none" rtlCol="0">
            <a:spAutoFit/>
          </a:bodyPr>
          <a:lstStyle/>
          <a:p>
            <a:r>
              <a:rPr lang="en-US" altLang="zh-CN" sz="4267" dirty="0">
                <a:solidFill>
                  <a:srgbClr val="1B4453"/>
                </a:solidFill>
                <a:latin typeface="Baskerville" panose="02020502070401020303"/>
                <a:ea typeface="+mj-ea"/>
                <a:cs typeface="+mj-cs"/>
              </a:rPr>
              <a:t>Who should pay the energy bill?</a:t>
            </a:r>
            <a:endParaRPr lang="zh-CN" altLang="en-US" sz="4267" dirty="0">
              <a:solidFill>
                <a:srgbClr val="1B4453"/>
              </a:solidFill>
              <a:latin typeface="Baskerville" panose="02020502070401020303"/>
              <a:ea typeface="+mj-ea"/>
              <a:cs typeface="+mj-cs"/>
            </a:endParaRPr>
          </a:p>
        </p:txBody>
      </p:sp>
      <p:sp>
        <p:nvSpPr>
          <p:cNvPr id="2" name="TextBox 1">
            <a:extLst>
              <a:ext uri="{FF2B5EF4-FFF2-40B4-BE49-F238E27FC236}">
                <a16:creationId xmlns:a16="http://schemas.microsoft.com/office/drawing/2014/main" id="{7EDF9967-1B79-4D73-AFEA-1494C48B9A69}"/>
              </a:ext>
            </a:extLst>
          </p:cNvPr>
          <p:cNvSpPr txBox="1"/>
          <p:nvPr/>
        </p:nvSpPr>
        <p:spPr>
          <a:xfrm>
            <a:off x="711199" y="1288056"/>
            <a:ext cx="7285969" cy="584775"/>
          </a:xfrm>
          <a:prstGeom prst="rect">
            <a:avLst/>
          </a:prstGeom>
          <a:noFill/>
        </p:spPr>
        <p:txBody>
          <a:bodyPr wrap="none" rtlCol="0">
            <a:spAutoFit/>
          </a:bodyPr>
          <a:lstStyle/>
          <a:p>
            <a:r>
              <a:rPr lang="en-US" altLang="zh-CN" sz="3200" dirty="0">
                <a:latin typeface="Baskerville" panose="02020502070401020303"/>
              </a:rPr>
              <a:t>Lease types and expense matrix of tenants:  </a:t>
            </a:r>
            <a:endParaRPr lang="zh-CN" altLang="en-US" sz="3200" dirty="0">
              <a:latin typeface="Baskerville" panose="02020502070401020303"/>
            </a:endParaRPr>
          </a:p>
        </p:txBody>
      </p:sp>
      <p:graphicFrame>
        <p:nvGraphicFramePr>
          <p:cNvPr id="4" name="Table 3">
            <a:extLst>
              <a:ext uri="{FF2B5EF4-FFF2-40B4-BE49-F238E27FC236}">
                <a16:creationId xmlns:a16="http://schemas.microsoft.com/office/drawing/2014/main" id="{D83F5289-FCB4-49B6-9B60-BE4FB53E1508}"/>
              </a:ext>
            </a:extLst>
          </p:cNvPr>
          <p:cNvGraphicFramePr>
            <a:graphicFrameLocks noGrp="1"/>
          </p:cNvGraphicFramePr>
          <p:nvPr>
            <p:extLst>
              <p:ext uri="{D42A27DB-BD31-4B8C-83A1-F6EECF244321}">
                <p14:modId xmlns:p14="http://schemas.microsoft.com/office/powerpoint/2010/main" val="1152840993"/>
              </p:ext>
            </p:extLst>
          </p:nvPr>
        </p:nvGraphicFramePr>
        <p:xfrm>
          <a:off x="1128888" y="2156965"/>
          <a:ext cx="8681155" cy="3291840"/>
        </p:xfrm>
        <a:graphic>
          <a:graphicData uri="http://schemas.openxmlformats.org/drawingml/2006/table">
            <a:tbl>
              <a:tblPr firstRow="1" bandRow="1">
                <a:tableStyleId>{9D7B26C5-4107-4FEC-AEDC-1716B250A1EF}</a:tableStyleId>
              </a:tblPr>
              <a:tblGrid>
                <a:gridCol w="2009982">
                  <a:extLst>
                    <a:ext uri="{9D8B030D-6E8A-4147-A177-3AD203B41FA5}">
                      <a16:colId xmlns:a16="http://schemas.microsoft.com/office/drawing/2014/main" val="628057825"/>
                    </a:ext>
                  </a:extLst>
                </a:gridCol>
                <a:gridCol w="1462480">
                  <a:extLst>
                    <a:ext uri="{9D8B030D-6E8A-4147-A177-3AD203B41FA5}">
                      <a16:colId xmlns:a16="http://schemas.microsoft.com/office/drawing/2014/main" val="2062990676"/>
                    </a:ext>
                  </a:extLst>
                </a:gridCol>
                <a:gridCol w="1736231">
                  <a:extLst>
                    <a:ext uri="{9D8B030D-6E8A-4147-A177-3AD203B41FA5}">
                      <a16:colId xmlns:a16="http://schemas.microsoft.com/office/drawing/2014/main" val="3456011152"/>
                    </a:ext>
                  </a:extLst>
                </a:gridCol>
                <a:gridCol w="1736231">
                  <a:extLst>
                    <a:ext uri="{9D8B030D-6E8A-4147-A177-3AD203B41FA5}">
                      <a16:colId xmlns:a16="http://schemas.microsoft.com/office/drawing/2014/main" val="3229416060"/>
                    </a:ext>
                  </a:extLst>
                </a:gridCol>
                <a:gridCol w="1736231">
                  <a:extLst>
                    <a:ext uri="{9D8B030D-6E8A-4147-A177-3AD203B41FA5}">
                      <a16:colId xmlns:a16="http://schemas.microsoft.com/office/drawing/2014/main" val="2867357753"/>
                    </a:ext>
                  </a:extLst>
                </a:gridCol>
              </a:tblGrid>
              <a:tr h="370840">
                <a:tc>
                  <a:txBody>
                    <a:bodyPr/>
                    <a:lstStyle/>
                    <a:p>
                      <a:endParaRPr lang="zh-CN" altLang="en-US" sz="2000" dirty="0">
                        <a:latin typeface="Baskerville" panose="02020502070401020303"/>
                      </a:endParaRPr>
                    </a:p>
                  </a:txBody>
                  <a:tcPr/>
                </a:tc>
                <a:tc>
                  <a:txBody>
                    <a:bodyPr/>
                    <a:lstStyle/>
                    <a:p>
                      <a:pPr algn="ctr"/>
                      <a:r>
                        <a:rPr lang="en-US" altLang="zh-CN" sz="2000" dirty="0">
                          <a:latin typeface="Baskerville" panose="02020502070401020303"/>
                        </a:rPr>
                        <a:t>Triple net</a:t>
                      </a:r>
                      <a:endParaRPr lang="zh-CN" altLang="en-US" sz="2000" dirty="0">
                        <a:latin typeface="Baskerville" panose="02020502070401020303"/>
                      </a:endParaRPr>
                    </a:p>
                  </a:txBody>
                  <a:tcPr/>
                </a:tc>
                <a:tc>
                  <a:txBody>
                    <a:bodyPr/>
                    <a:lstStyle/>
                    <a:p>
                      <a:pPr algn="ctr"/>
                      <a:r>
                        <a:rPr lang="en-US" altLang="zh-CN" sz="2000" dirty="0">
                          <a:latin typeface="Baskerville" panose="02020502070401020303"/>
                        </a:rPr>
                        <a:t>Double net</a:t>
                      </a:r>
                      <a:endParaRPr lang="zh-CN" altLang="en-US" sz="2000" dirty="0">
                        <a:latin typeface="Baskerville" panose="02020502070401020303"/>
                      </a:endParaRPr>
                    </a:p>
                  </a:txBody>
                  <a:tcPr/>
                </a:tc>
                <a:tc>
                  <a:txBody>
                    <a:bodyPr/>
                    <a:lstStyle/>
                    <a:p>
                      <a:pPr algn="ctr"/>
                      <a:r>
                        <a:rPr lang="en-US" altLang="zh-CN" sz="2000" dirty="0">
                          <a:latin typeface="Baskerville" panose="02020502070401020303"/>
                        </a:rPr>
                        <a:t>Single net</a:t>
                      </a:r>
                      <a:endParaRPr lang="zh-CN" altLang="en-US" sz="2000" dirty="0">
                        <a:latin typeface="Baskerville" panose="02020502070401020303"/>
                      </a:endParaRPr>
                    </a:p>
                  </a:txBody>
                  <a:tcPr/>
                </a:tc>
                <a:tc>
                  <a:txBody>
                    <a:bodyPr/>
                    <a:lstStyle/>
                    <a:p>
                      <a:pPr algn="ctr"/>
                      <a:r>
                        <a:rPr lang="en-US" altLang="zh-CN" sz="2000" dirty="0">
                          <a:latin typeface="Baskerville" panose="02020502070401020303"/>
                        </a:rPr>
                        <a:t>Full Service Gross</a:t>
                      </a:r>
                      <a:endParaRPr lang="zh-CN" altLang="en-US" sz="2000" dirty="0">
                        <a:latin typeface="Baskerville" panose="02020502070401020303"/>
                      </a:endParaRPr>
                    </a:p>
                  </a:txBody>
                  <a:tcPr/>
                </a:tc>
                <a:extLst>
                  <a:ext uri="{0D108BD9-81ED-4DB2-BD59-A6C34878D82A}">
                    <a16:rowId xmlns:a16="http://schemas.microsoft.com/office/drawing/2014/main" val="213964725"/>
                  </a:ext>
                </a:extLst>
              </a:tr>
              <a:tr h="370840">
                <a:tc>
                  <a:txBody>
                    <a:bodyPr/>
                    <a:lstStyle/>
                    <a:p>
                      <a:r>
                        <a:rPr lang="en-US" altLang="zh-CN" sz="2000" dirty="0">
                          <a:latin typeface="Baskerville" panose="02020502070401020303"/>
                        </a:rPr>
                        <a:t>Base rent</a:t>
                      </a:r>
                      <a:endParaRPr lang="zh-CN" altLang="en-US" sz="2000" dirty="0">
                        <a:latin typeface="Baskerville" panose="02020502070401020303"/>
                      </a:endParaRPr>
                    </a:p>
                  </a:txBody>
                  <a:tcPr/>
                </a:tc>
                <a:tc>
                  <a:txBody>
                    <a:bodyPr/>
                    <a:lstStyle/>
                    <a:p>
                      <a:pPr algn="ctr"/>
                      <a:r>
                        <a:rPr lang="en-US" altLang="zh-CN" sz="2000" dirty="0">
                          <a:latin typeface="Baskerville" panose="02020502070401020303"/>
                        </a:rPr>
                        <a:t>Y</a:t>
                      </a:r>
                      <a:endParaRPr lang="zh-CN" altLang="en-US" sz="2000" dirty="0">
                        <a:latin typeface="Baskerville" panose="02020502070401020303"/>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latin typeface="Baskerville" panose="02020502070401020303"/>
                        </a:rPr>
                        <a:t> Y</a:t>
                      </a:r>
                      <a:endParaRPr lang="zh-CN" altLang="en-US" sz="2000" dirty="0">
                        <a:latin typeface="Baskerville" panose="02020502070401020303"/>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latin typeface="Baskerville" panose="02020502070401020303"/>
                        </a:rPr>
                        <a:t> Y</a:t>
                      </a:r>
                      <a:endParaRPr lang="zh-CN" altLang="en-US" sz="2000" dirty="0">
                        <a:latin typeface="Baskerville" panose="02020502070401020303"/>
                      </a:endParaRPr>
                    </a:p>
                  </a:txBody>
                  <a:tcPr/>
                </a:tc>
                <a:tc>
                  <a:txBody>
                    <a:bodyPr/>
                    <a:lstStyle/>
                    <a:p>
                      <a:pPr algn="ctr"/>
                      <a:r>
                        <a:rPr lang="en-US" altLang="zh-CN" sz="2000" dirty="0">
                          <a:latin typeface="Baskerville" panose="02020502070401020303"/>
                        </a:rPr>
                        <a:t> Y</a:t>
                      </a:r>
                      <a:endParaRPr lang="zh-CN" altLang="en-US" sz="2000" dirty="0">
                        <a:latin typeface="Baskerville" panose="02020502070401020303"/>
                      </a:endParaRPr>
                    </a:p>
                  </a:txBody>
                  <a:tcPr/>
                </a:tc>
                <a:extLst>
                  <a:ext uri="{0D108BD9-81ED-4DB2-BD59-A6C34878D82A}">
                    <a16:rowId xmlns:a16="http://schemas.microsoft.com/office/drawing/2014/main" val="21210083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dirty="0">
                          <a:latin typeface="Baskerville" panose="02020502070401020303"/>
                        </a:rPr>
                        <a:t>Utilities and operating costs</a:t>
                      </a:r>
                      <a:endParaRPr lang="zh-CN" altLang="en-US" sz="2000" dirty="0">
                        <a:latin typeface="Baskerville" panose="02020502070401020303"/>
                      </a:endParaRPr>
                    </a:p>
                  </a:txBody>
                  <a:tcPr/>
                </a:tc>
                <a:tc>
                  <a:txBody>
                    <a:bodyPr/>
                    <a:lstStyle/>
                    <a:p>
                      <a:pPr algn="ctr"/>
                      <a:r>
                        <a:rPr lang="en-US" altLang="zh-CN" sz="2000" dirty="0">
                          <a:latin typeface="Baskerville" panose="02020502070401020303"/>
                        </a:rPr>
                        <a:t>Y</a:t>
                      </a:r>
                      <a:endParaRPr lang="zh-CN" altLang="en-US" sz="2000" dirty="0">
                        <a:latin typeface="Baskerville" panose="02020502070401020303"/>
                      </a:endParaRPr>
                    </a:p>
                  </a:txBody>
                  <a:tcPr/>
                </a:tc>
                <a:tc>
                  <a:txBody>
                    <a:bodyPr/>
                    <a:lstStyle/>
                    <a:p>
                      <a:pPr algn="ctr"/>
                      <a:r>
                        <a:rPr lang="en-US" altLang="zh-CN" sz="2000" dirty="0">
                          <a:latin typeface="Baskerville" panose="02020502070401020303"/>
                        </a:rPr>
                        <a:t>Y</a:t>
                      </a:r>
                      <a:endParaRPr lang="zh-CN" altLang="en-US" sz="2000" dirty="0">
                        <a:latin typeface="Baskerville" panose="02020502070401020303"/>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latin typeface="Baskerville" panose="02020502070401020303"/>
                        </a:rPr>
                        <a:t> Y</a:t>
                      </a:r>
                      <a:endParaRPr lang="zh-CN" altLang="en-US" sz="2000" dirty="0">
                        <a:latin typeface="Baskerville" panose="02020502070401020303"/>
                      </a:endParaRPr>
                    </a:p>
                    <a:p>
                      <a:pPr algn="ctr"/>
                      <a:endParaRPr lang="zh-CN" altLang="en-US" sz="2000" dirty="0">
                        <a:latin typeface="Baskerville" panose="02020502070401020303"/>
                      </a:endParaRPr>
                    </a:p>
                  </a:txBody>
                  <a:tcPr/>
                </a:tc>
                <a:tc>
                  <a:txBody>
                    <a:bodyPr/>
                    <a:lstStyle/>
                    <a:p>
                      <a:pPr algn="ctr"/>
                      <a:endParaRPr lang="zh-CN" altLang="en-US" sz="2000">
                        <a:latin typeface="Baskerville" panose="02020502070401020303"/>
                      </a:endParaRPr>
                    </a:p>
                  </a:txBody>
                  <a:tcPr/>
                </a:tc>
                <a:extLst>
                  <a:ext uri="{0D108BD9-81ED-4DB2-BD59-A6C34878D82A}">
                    <a16:rowId xmlns:a16="http://schemas.microsoft.com/office/drawing/2014/main" val="25452735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dirty="0">
                          <a:latin typeface="Baskerville" panose="02020502070401020303"/>
                        </a:rPr>
                        <a:t>Property taxes</a:t>
                      </a:r>
                      <a:endParaRPr lang="zh-CN" altLang="en-US" sz="2000" dirty="0">
                        <a:latin typeface="Baskerville" panose="02020502070401020303"/>
                      </a:endParaRPr>
                    </a:p>
                  </a:txBody>
                  <a:tcPr/>
                </a:tc>
                <a:tc>
                  <a:txBody>
                    <a:bodyPr/>
                    <a:lstStyle/>
                    <a:p>
                      <a:pPr algn="ctr"/>
                      <a:r>
                        <a:rPr lang="en-US" altLang="zh-CN" sz="2000" dirty="0">
                          <a:latin typeface="Baskerville" panose="02020502070401020303"/>
                        </a:rPr>
                        <a:t>Y</a:t>
                      </a:r>
                      <a:endParaRPr lang="zh-CN" altLang="en-US" sz="2000" dirty="0">
                        <a:latin typeface="Baskerville" panose="02020502070401020303"/>
                      </a:endParaRPr>
                    </a:p>
                  </a:txBody>
                  <a:tcPr/>
                </a:tc>
                <a:tc>
                  <a:txBody>
                    <a:bodyPr/>
                    <a:lstStyle/>
                    <a:p>
                      <a:pPr algn="ctr"/>
                      <a:r>
                        <a:rPr lang="en-US" altLang="zh-CN" sz="2000" dirty="0">
                          <a:latin typeface="Baskerville" panose="02020502070401020303"/>
                        </a:rPr>
                        <a:t>Y</a:t>
                      </a:r>
                      <a:endParaRPr lang="zh-CN" altLang="en-US" sz="2000" dirty="0">
                        <a:latin typeface="Baskerville" panose="02020502070401020303"/>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latin typeface="Baskerville" panose="02020502070401020303"/>
                        </a:rPr>
                        <a:t> Y</a:t>
                      </a:r>
                      <a:endParaRPr lang="zh-CN" altLang="en-US" sz="2000" dirty="0">
                        <a:latin typeface="Baskerville" panose="02020502070401020303"/>
                      </a:endParaRPr>
                    </a:p>
                  </a:txBody>
                  <a:tcPr/>
                </a:tc>
                <a:tc>
                  <a:txBody>
                    <a:bodyPr/>
                    <a:lstStyle/>
                    <a:p>
                      <a:pPr algn="ctr"/>
                      <a:endParaRPr lang="zh-CN" altLang="en-US" sz="2000" dirty="0">
                        <a:latin typeface="Baskerville" panose="02020502070401020303"/>
                      </a:endParaRPr>
                    </a:p>
                  </a:txBody>
                  <a:tcPr/>
                </a:tc>
                <a:extLst>
                  <a:ext uri="{0D108BD9-81ED-4DB2-BD59-A6C34878D82A}">
                    <a16:rowId xmlns:a16="http://schemas.microsoft.com/office/drawing/2014/main" val="4035013696"/>
                  </a:ext>
                </a:extLst>
              </a:tr>
              <a:tr h="370840">
                <a:tc>
                  <a:txBody>
                    <a:bodyPr/>
                    <a:lstStyle/>
                    <a:p>
                      <a:r>
                        <a:rPr lang="en-US" altLang="zh-CN" sz="2000" dirty="0">
                          <a:latin typeface="Baskerville" panose="02020502070401020303"/>
                        </a:rPr>
                        <a:t>Insurance</a:t>
                      </a:r>
                      <a:endParaRPr lang="zh-CN" altLang="en-US" sz="2000" dirty="0">
                        <a:latin typeface="Baskerville" panose="02020502070401020303"/>
                      </a:endParaRPr>
                    </a:p>
                  </a:txBody>
                  <a:tcPr/>
                </a:tc>
                <a:tc>
                  <a:txBody>
                    <a:bodyPr/>
                    <a:lstStyle/>
                    <a:p>
                      <a:pPr algn="ctr"/>
                      <a:r>
                        <a:rPr lang="en-US" altLang="zh-CN" sz="2000" dirty="0">
                          <a:latin typeface="Baskerville" panose="02020502070401020303"/>
                        </a:rPr>
                        <a:t>Y</a:t>
                      </a:r>
                      <a:endParaRPr lang="zh-CN" altLang="en-US" sz="2000" dirty="0">
                        <a:latin typeface="Baskerville" panose="02020502070401020303"/>
                      </a:endParaRPr>
                    </a:p>
                  </a:txBody>
                  <a:tcPr/>
                </a:tc>
                <a:tc>
                  <a:txBody>
                    <a:bodyPr/>
                    <a:lstStyle/>
                    <a:p>
                      <a:pPr algn="ctr"/>
                      <a:r>
                        <a:rPr lang="en-US" altLang="zh-CN" sz="2000" dirty="0">
                          <a:latin typeface="Baskerville" panose="02020502070401020303"/>
                        </a:rPr>
                        <a:t>Y</a:t>
                      </a:r>
                      <a:endParaRPr lang="zh-CN" altLang="en-US" sz="2000" dirty="0">
                        <a:latin typeface="Baskerville" panose="02020502070401020303"/>
                      </a:endParaRPr>
                    </a:p>
                  </a:txBody>
                  <a:tcPr/>
                </a:tc>
                <a:tc>
                  <a:txBody>
                    <a:bodyPr/>
                    <a:lstStyle/>
                    <a:p>
                      <a:pPr algn="ctr"/>
                      <a:endParaRPr lang="zh-CN" altLang="en-US" sz="2000" dirty="0">
                        <a:latin typeface="Baskerville" panose="02020502070401020303"/>
                      </a:endParaRPr>
                    </a:p>
                  </a:txBody>
                  <a:tcPr/>
                </a:tc>
                <a:tc>
                  <a:txBody>
                    <a:bodyPr/>
                    <a:lstStyle/>
                    <a:p>
                      <a:pPr algn="ctr"/>
                      <a:endParaRPr lang="zh-CN" altLang="en-US" sz="2000" dirty="0">
                        <a:latin typeface="Baskerville" panose="02020502070401020303"/>
                      </a:endParaRPr>
                    </a:p>
                  </a:txBody>
                  <a:tcPr/>
                </a:tc>
                <a:extLst>
                  <a:ext uri="{0D108BD9-81ED-4DB2-BD59-A6C34878D82A}">
                    <a16:rowId xmlns:a16="http://schemas.microsoft.com/office/drawing/2014/main" val="34018341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dirty="0">
                          <a:latin typeface="Baskerville" panose="02020502070401020303"/>
                        </a:rPr>
                        <a:t>Maintenance &amp; repair costs</a:t>
                      </a:r>
                      <a:endParaRPr lang="zh-CN" altLang="en-US" sz="2000" dirty="0">
                        <a:latin typeface="Baskerville" panose="02020502070401020303"/>
                      </a:endParaRPr>
                    </a:p>
                  </a:txBody>
                  <a:tcPr/>
                </a:tc>
                <a:tc>
                  <a:txBody>
                    <a:bodyPr/>
                    <a:lstStyle/>
                    <a:p>
                      <a:pPr algn="ctr"/>
                      <a:r>
                        <a:rPr lang="en-US" altLang="zh-CN" sz="2000" dirty="0">
                          <a:latin typeface="Baskerville" panose="02020502070401020303"/>
                        </a:rPr>
                        <a:t>Y</a:t>
                      </a:r>
                      <a:endParaRPr lang="zh-CN" altLang="en-US" sz="2000" dirty="0">
                        <a:latin typeface="Baskerville" panose="02020502070401020303"/>
                      </a:endParaRPr>
                    </a:p>
                  </a:txBody>
                  <a:tcPr/>
                </a:tc>
                <a:tc>
                  <a:txBody>
                    <a:bodyPr/>
                    <a:lstStyle/>
                    <a:p>
                      <a:pPr algn="ctr"/>
                      <a:endParaRPr lang="zh-CN" altLang="en-US" sz="2000">
                        <a:latin typeface="Baskerville" panose="02020502070401020303"/>
                      </a:endParaRPr>
                    </a:p>
                  </a:txBody>
                  <a:tcPr/>
                </a:tc>
                <a:tc>
                  <a:txBody>
                    <a:bodyPr/>
                    <a:lstStyle/>
                    <a:p>
                      <a:pPr algn="ctr"/>
                      <a:endParaRPr lang="zh-CN" altLang="en-US" sz="2000" dirty="0">
                        <a:latin typeface="Baskerville" panose="02020502070401020303"/>
                      </a:endParaRPr>
                    </a:p>
                  </a:txBody>
                  <a:tcPr/>
                </a:tc>
                <a:tc>
                  <a:txBody>
                    <a:bodyPr/>
                    <a:lstStyle/>
                    <a:p>
                      <a:pPr algn="ctr"/>
                      <a:endParaRPr lang="zh-CN" altLang="en-US" sz="2000" dirty="0">
                        <a:latin typeface="Baskerville" panose="02020502070401020303"/>
                      </a:endParaRPr>
                    </a:p>
                  </a:txBody>
                  <a:tcPr/>
                </a:tc>
                <a:extLst>
                  <a:ext uri="{0D108BD9-81ED-4DB2-BD59-A6C34878D82A}">
                    <a16:rowId xmlns:a16="http://schemas.microsoft.com/office/drawing/2014/main" val="3823554085"/>
                  </a:ext>
                </a:extLst>
              </a:tr>
            </a:tbl>
          </a:graphicData>
        </a:graphic>
      </p:graphicFrame>
      <p:sp>
        <p:nvSpPr>
          <p:cNvPr id="5" name="TextBox 4">
            <a:extLst>
              <a:ext uri="{FF2B5EF4-FFF2-40B4-BE49-F238E27FC236}">
                <a16:creationId xmlns:a16="http://schemas.microsoft.com/office/drawing/2014/main" id="{E4B20AFD-02C2-2A4B-8BD3-C0F2A540020A}"/>
              </a:ext>
            </a:extLst>
          </p:cNvPr>
          <p:cNvSpPr txBox="1"/>
          <p:nvPr/>
        </p:nvSpPr>
        <p:spPr>
          <a:xfrm>
            <a:off x="3165231" y="5802611"/>
            <a:ext cx="9026769" cy="461665"/>
          </a:xfrm>
          <a:prstGeom prst="rect">
            <a:avLst/>
          </a:prstGeom>
          <a:noFill/>
        </p:spPr>
        <p:txBody>
          <a:bodyPr wrap="square" rtlCol="0">
            <a:spAutoFit/>
          </a:bodyPr>
          <a:lstStyle/>
          <a:p>
            <a:r>
              <a:rPr lang="en-US" altLang="zh-CN" sz="2400" b="1" dirty="0">
                <a:solidFill>
                  <a:srgbClr val="C00000"/>
                </a:solidFill>
                <a:latin typeface="Baskerville" panose="02020502070401020303"/>
                <a:ea typeface="+mj-ea"/>
                <a:cs typeface="+mj-cs"/>
              </a:rPr>
              <a:t>In</a:t>
            </a:r>
            <a:r>
              <a:rPr lang="zh-CN" altLang="en-US" sz="2400" b="1" dirty="0">
                <a:solidFill>
                  <a:srgbClr val="C00000"/>
                </a:solidFill>
                <a:latin typeface="Baskerville" panose="02020502070401020303"/>
                <a:ea typeface="+mj-ea"/>
                <a:cs typeface="+mj-cs"/>
              </a:rPr>
              <a:t> </a:t>
            </a:r>
            <a:r>
              <a:rPr lang="en-US" altLang="zh-CN" sz="2400" b="1" dirty="0">
                <a:solidFill>
                  <a:srgbClr val="C00000"/>
                </a:solidFill>
                <a:latin typeface="Baskerville" panose="02020502070401020303"/>
                <a:ea typeface="+mj-ea"/>
                <a:cs typeface="+mj-cs"/>
              </a:rPr>
              <a:t>terms</a:t>
            </a:r>
            <a:r>
              <a:rPr lang="zh-CN" altLang="en-US" sz="2400" b="1" dirty="0">
                <a:solidFill>
                  <a:srgbClr val="C00000"/>
                </a:solidFill>
                <a:latin typeface="Baskerville" panose="02020502070401020303"/>
                <a:ea typeface="+mj-ea"/>
                <a:cs typeface="+mj-cs"/>
              </a:rPr>
              <a:t> </a:t>
            </a:r>
            <a:r>
              <a:rPr lang="en-US" altLang="zh-CN" sz="2400" b="1" dirty="0">
                <a:solidFill>
                  <a:srgbClr val="C00000"/>
                </a:solidFill>
                <a:latin typeface="Baskerville" panose="02020502070401020303"/>
                <a:ea typeface="+mj-ea"/>
                <a:cs typeface="+mj-cs"/>
              </a:rPr>
              <a:t>of</a:t>
            </a:r>
            <a:r>
              <a:rPr lang="zh-CN" altLang="en-US" sz="2400" b="1" dirty="0">
                <a:solidFill>
                  <a:srgbClr val="C00000"/>
                </a:solidFill>
                <a:latin typeface="Baskerville" panose="02020502070401020303"/>
                <a:ea typeface="+mj-ea"/>
                <a:cs typeface="+mj-cs"/>
              </a:rPr>
              <a:t> </a:t>
            </a:r>
            <a:r>
              <a:rPr lang="en-US" altLang="zh-CN" sz="2400" b="1" dirty="0">
                <a:solidFill>
                  <a:srgbClr val="C00000"/>
                </a:solidFill>
                <a:latin typeface="Baskerville" panose="02020502070401020303"/>
                <a:ea typeface="+mj-ea"/>
                <a:cs typeface="+mj-cs"/>
              </a:rPr>
              <a:t>energy</a:t>
            </a:r>
            <a:r>
              <a:rPr lang="zh-CN" altLang="en-US" sz="2400" b="1" dirty="0">
                <a:solidFill>
                  <a:srgbClr val="C00000"/>
                </a:solidFill>
                <a:latin typeface="Baskerville" panose="02020502070401020303"/>
                <a:ea typeface="+mj-ea"/>
                <a:cs typeface="+mj-cs"/>
              </a:rPr>
              <a:t> </a:t>
            </a:r>
            <a:r>
              <a:rPr lang="en-US" altLang="zh-CN" sz="2400" b="1" dirty="0">
                <a:solidFill>
                  <a:srgbClr val="C00000"/>
                </a:solidFill>
                <a:latin typeface="Baskerville" panose="02020502070401020303"/>
                <a:ea typeface="+mj-ea"/>
                <a:cs typeface="+mj-cs"/>
              </a:rPr>
              <a:t>efficiency,</a:t>
            </a:r>
            <a:r>
              <a:rPr lang="zh-CN" altLang="en-US" sz="2400" b="1" dirty="0">
                <a:solidFill>
                  <a:srgbClr val="C00000"/>
                </a:solidFill>
                <a:latin typeface="Baskerville" panose="02020502070401020303"/>
                <a:ea typeface="+mj-ea"/>
                <a:cs typeface="+mj-cs"/>
              </a:rPr>
              <a:t> </a:t>
            </a:r>
            <a:r>
              <a:rPr lang="en-US" altLang="zh-CN" sz="2400" b="1" dirty="0">
                <a:solidFill>
                  <a:srgbClr val="C00000"/>
                </a:solidFill>
                <a:latin typeface="Baskerville" panose="02020502070401020303"/>
                <a:ea typeface="+mj-ea"/>
                <a:cs typeface="+mj-cs"/>
              </a:rPr>
              <a:t>what</a:t>
            </a:r>
            <a:r>
              <a:rPr lang="zh-CN" altLang="en-US" sz="2400" b="1" dirty="0">
                <a:solidFill>
                  <a:srgbClr val="C00000"/>
                </a:solidFill>
                <a:latin typeface="Baskerville" panose="02020502070401020303"/>
                <a:ea typeface="+mj-ea"/>
                <a:cs typeface="+mj-cs"/>
              </a:rPr>
              <a:t> </a:t>
            </a:r>
            <a:r>
              <a:rPr lang="en-US" altLang="zh-CN" sz="2400" b="1" dirty="0">
                <a:solidFill>
                  <a:srgbClr val="C00000"/>
                </a:solidFill>
                <a:latin typeface="Baskerville" panose="02020502070401020303"/>
                <a:ea typeface="+mj-ea"/>
                <a:cs typeface="+mj-cs"/>
              </a:rPr>
              <a:t>will</a:t>
            </a:r>
            <a:r>
              <a:rPr lang="zh-CN" altLang="en-US" sz="2400" b="1" dirty="0">
                <a:solidFill>
                  <a:srgbClr val="C00000"/>
                </a:solidFill>
                <a:latin typeface="Baskerville" panose="02020502070401020303"/>
                <a:ea typeface="+mj-ea"/>
                <a:cs typeface="+mj-cs"/>
              </a:rPr>
              <a:t> </a:t>
            </a:r>
            <a:r>
              <a:rPr lang="en-US" altLang="zh-CN" sz="2400" b="1" dirty="0">
                <a:solidFill>
                  <a:srgbClr val="C00000"/>
                </a:solidFill>
                <a:latin typeface="Baskerville" panose="02020502070401020303"/>
                <a:ea typeface="+mj-ea"/>
                <a:cs typeface="+mj-cs"/>
              </a:rPr>
              <a:t>be</a:t>
            </a:r>
            <a:r>
              <a:rPr lang="zh-CN" altLang="en-US" sz="2400" b="1" dirty="0">
                <a:solidFill>
                  <a:srgbClr val="C00000"/>
                </a:solidFill>
                <a:latin typeface="Baskerville" panose="02020502070401020303"/>
                <a:ea typeface="+mj-ea"/>
                <a:cs typeface="+mj-cs"/>
              </a:rPr>
              <a:t> </a:t>
            </a:r>
            <a:r>
              <a:rPr lang="en-US" altLang="zh-CN" sz="2400" b="1" dirty="0">
                <a:solidFill>
                  <a:srgbClr val="C00000"/>
                </a:solidFill>
                <a:latin typeface="Baskerville" panose="02020502070401020303"/>
                <a:ea typeface="+mj-ea"/>
                <a:cs typeface="+mj-cs"/>
              </a:rPr>
              <a:t>the</a:t>
            </a:r>
            <a:r>
              <a:rPr lang="zh-CN" altLang="en-US" sz="2400" b="1" dirty="0">
                <a:solidFill>
                  <a:srgbClr val="C00000"/>
                </a:solidFill>
                <a:latin typeface="Baskerville" panose="02020502070401020303"/>
                <a:ea typeface="+mj-ea"/>
                <a:cs typeface="+mj-cs"/>
              </a:rPr>
              <a:t> </a:t>
            </a:r>
            <a:r>
              <a:rPr lang="en-US" altLang="zh-CN" sz="2400" b="1" dirty="0">
                <a:solidFill>
                  <a:srgbClr val="C00000"/>
                </a:solidFill>
                <a:latin typeface="Baskerville" panose="02020502070401020303"/>
                <a:ea typeface="+mj-ea"/>
                <a:cs typeface="+mj-cs"/>
              </a:rPr>
              <a:t>problems?</a:t>
            </a:r>
            <a:endParaRPr lang="zh-CN" altLang="en-US" sz="2400" b="1" dirty="0">
              <a:solidFill>
                <a:srgbClr val="C00000"/>
              </a:solidFill>
              <a:latin typeface="Baskerville" panose="02020502070401020303"/>
              <a:ea typeface="+mj-ea"/>
              <a:cs typeface="+mj-cs"/>
            </a:endParaRPr>
          </a:p>
        </p:txBody>
      </p:sp>
      <p:sp>
        <p:nvSpPr>
          <p:cNvPr id="6" name="Oval 5">
            <a:extLst>
              <a:ext uri="{FF2B5EF4-FFF2-40B4-BE49-F238E27FC236}">
                <a16:creationId xmlns:a16="http://schemas.microsoft.com/office/drawing/2014/main" id="{19F8AB77-4F40-B059-8229-A5619D1D7150}"/>
              </a:ext>
            </a:extLst>
          </p:cNvPr>
          <p:cNvSpPr/>
          <p:nvPr/>
        </p:nvSpPr>
        <p:spPr>
          <a:xfrm>
            <a:off x="3054927" y="2024764"/>
            <a:ext cx="1620449" cy="815417"/>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8FFB143-098F-2140-9973-772CA6508E50}"/>
              </a:ext>
            </a:extLst>
          </p:cNvPr>
          <p:cNvSpPr/>
          <p:nvPr/>
        </p:nvSpPr>
        <p:spPr>
          <a:xfrm>
            <a:off x="8042587" y="2005032"/>
            <a:ext cx="1697158" cy="835149"/>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080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D32BED-9EFD-4260-B136-DD98F3EDED61}"/>
              </a:ext>
            </a:extLst>
          </p:cNvPr>
          <p:cNvSpPr txBox="1"/>
          <p:nvPr/>
        </p:nvSpPr>
        <p:spPr>
          <a:xfrm>
            <a:off x="477981" y="275248"/>
            <a:ext cx="10650673" cy="748988"/>
          </a:xfrm>
          <a:prstGeom prst="rect">
            <a:avLst/>
          </a:prstGeom>
          <a:noFill/>
        </p:spPr>
        <p:txBody>
          <a:bodyPr wrap="none" rtlCol="0">
            <a:spAutoFit/>
          </a:bodyPr>
          <a:lstStyle/>
          <a:p>
            <a:r>
              <a:rPr lang="en-US" altLang="zh-CN" sz="4267" dirty="0">
                <a:solidFill>
                  <a:srgbClr val="1B4453"/>
                </a:solidFill>
                <a:latin typeface="Baskerville" panose="02020502070401020303"/>
                <a:ea typeface="+mj-ea"/>
                <a:cs typeface="+mj-cs"/>
              </a:rPr>
              <a:t>Split</a:t>
            </a:r>
            <a:r>
              <a:rPr lang="en-US" altLang="zh-CN" sz="2800" dirty="0">
                <a:latin typeface="Baskerville" panose="02020502070401020303"/>
              </a:rPr>
              <a:t> </a:t>
            </a:r>
            <a:r>
              <a:rPr lang="en-US" altLang="zh-CN" sz="4267" dirty="0">
                <a:solidFill>
                  <a:srgbClr val="1B4453"/>
                </a:solidFill>
                <a:latin typeface="Baskerville" panose="02020502070401020303"/>
                <a:ea typeface="+mj-ea"/>
                <a:cs typeface="+mj-cs"/>
              </a:rPr>
              <a:t>incentive: Who should pay the energy bill?</a:t>
            </a:r>
            <a:endParaRPr lang="zh-CN" altLang="en-US" sz="4267" dirty="0">
              <a:solidFill>
                <a:srgbClr val="1B4453"/>
              </a:solidFill>
              <a:latin typeface="Baskerville" panose="02020502070401020303"/>
              <a:ea typeface="+mj-ea"/>
              <a:cs typeface="+mj-cs"/>
            </a:endParaRPr>
          </a:p>
        </p:txBody>
      </p:sp>
      <p:pic>
        <p:nvPicPr>
          <p:cNvPr id="7" name="Graphic 6" descr="User">
            <a:extLst>
              <a:ext uri="{FF2B5EF4-FFF2-40B4-BE49-F238E27FC236}">
                <a16:creationId xmlns:a16="http://schemas.microsoft.com/office/drawing/2014/main" id="{B768CB1C-B644-4FD9-98A7-CBCF0ED691E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21138" y="2318558"/>
            <a:ext cx="792392" cy="792392"/>
          </a:xfrm>
          <a:prstGeom prst="rect">
            <a:avLst/>
          </a:prstGeom>
        </p:spPr>
      </p:pic>
      <p:sp>
        <p:nvSpPr>
          <p:cNvPr id="9" name="TextBox 8">
            <a:extLst>
              <a:ext uri="{FF2B5EF4-FFF2-40B4-BE49-F238E27FC236}">
                <a16:creationId xmlns:a16="http://schemas.microsoft.com/office/drawing/2014/main" id="{6F9650C9-FBF7-4DFF-8C63-433B105AA301}"/>
              </a:ext>
            </a:extLst>
          </p:cNvPr>
          <p:cNvSpPr txBox="1"/>
          <p:nvPr/>
        </p:nvSpPr>
        <p:spPr>
          <a:xfrm>
            <a:off x="1408386" y="1916217"/>
            <a:ext cx="3867807" cy="1938992"/>
          </a:xfrm>
          <a:prstGeom prst="rect">
            <a:avLst/>
          </a:prstGeom>
          <a:noFill/>
        </p:spPr>
        <p:txBody>
          <a:bodyPr wrap="square" rtlCol="0">
            <a:spAutoFit/>
          </a:bodyPr>
          <a:lstStyle/>
          <a:p>
            <a:r>
              <a:rPr lang="en-US" altLang="zh-CN" sz="2400" b="1" dirty="0">
                <a:latin typeface="Baskerville" panose="02020502070401020303"/>
              </a:rPr>
              <a:t>Owner</a:t>
            </a:r>
          </a:p>
          <a:p>
            <a:r>
              <a:rPr lang="en-US" altLang="zh-CN" sz="2400" dirty="0">
                <a:latin typeface="Baskerville" panose="02020502070401020303"/>
              </a:rPr>
              <a:t>Does not pay the energy bill thus will not benefit if they pay for energy efficiency upgrades</a:t>
            </a:r>
            <a:endParaRPr lang="zh-CN" altLang="en-US" sz="2400" dirty="0">
              <a:latin typeface="Baskerville" panose="02020502070401020303"/>
            </a:endParaRPr>
          </a:p>
        </p:txBody>
      </p:sp>
      <p:sp>
        <p:nvSpPr>
          <p:cNvPr id="11" name="TextBox 10">
            <a:extLst>
              <a:ext uri="{FF2B5EF4-FFF2-40B4-BE49-F238E27FC236}">
                <a16:creationId xmlns:a16="http://schemas.microsoft.com/office/drawing/2014/main" id="{E522E70D-E5AA-4F7E-8541-1C684ED14058}"/>
              </a:ext>
            </a:extLst>
          </p:cNvPr>
          <p:cNvSpPr txBox="1"/>
          <p:nvPr/>
        </p:nvSpPr>
        <p:spPr>
          <a:xfrm>
            <a:off x="7253277" y="1872020"/>
            <a:ext cx="3867807" cy="2308324"/>
          </a:xfrm>
          <a:prstGeom prst="rect">
            <a:avLst/>
          </a:prstGeom>
          <a:noFill/>
        </p:spPr>
        <p:txBody>
          <a:bodyPr wrap="square" rtlCol="0">
            <a:spAutoFit/>
          </a:bodyPr>
          <a:lstStyle/>
          <a:p>
            <a:r>
              <a:rPr lang="en-US" altLang="zh-CN" sz="2400" b="1" dirty="0">
                <a:latin typeface="Baskerville" panose="02020502070401020303"/>
              </a:rPr>
              <a:t>Tenants</a:t>
            </a:r>
            <a:endParaRPr lang="en-US" altLang="zh-CN" sz="2400" dirty="0">
              <a:latin typeface="Baskerville" panose="02020502070401020303"/>
            </a:endParaRPr>
          </a:p>
          <a:p>
            <a:r>
              <a:rPr lang="en-US" altLang="zh-CN" sz="2400" dirty="0">
                <a:latin typeface="Baskerville" panose="02020502070401020303"/>
              </a:rPr>
              <a:t>Do pay the energy bill but</a:t>
            </a:r>
            <a:r>
              <a:rPr lang="zh-CN" altLang="en-US" sz="2400" dirty="0">
                <a:latin typeface="Baskerville" panose="02020502070401020303"/>
              </a:rPr>
              <a:t> </a:t>
            </a:r>
            <a:r>
              <a:rPr lang="en-US" altLang="zh-CN" sz="2400" dirty="0">
                <a:latin typeface="Baskerville" panose="02020502070401020303"/>
              </a:rPr>
              <a:t>do</a:t>
            </a:r>
            <a:r>
              <a:rPr lang="zh-CN" altLang="en-US" sz="2400" dirty="0">
                <a:latin typeface="Baskerville" panose="02020502070401020303"/>
              </a:rPr>
              <a:t> </a:t>
            </a:r>
            <a:r>
              <a:rPr lang="en-US" altLang="zh-CN" sz="2400" dirty="0">
                <a:latin typeface="Baskerville" panose="02020502070401020303"/>
              </a:rPr>
              <a:t>not</a:t>
            </a:r>
            <a:r>
              <a:rPr lang="zh-CN" altLang="en-US" sz="2400" dirty="0">
                <a:latin typeface="Baskerville" panose="02020502070401020303"/>
              </a:rPr>
              <a:t> </a:t>
            </a:r>
            <a:r>
              <a:rPr lang="en-US" altLang="zh-CN" sz="2400" dirty="0">
                <a:latin typeface="Baskerville" panose="02020502070401020303"/>
              </a:rPr>
              <a:t>own</a:t>
            </a:r>
            <a:r>
              <a:rPr lang="zh-CN" altLang="en-US" sz="2400" dirty="0">
                <a:latin typeface="Baskerville" panose="02020502070401020303"/>
              </a:rPr>
              <a:t> </a:t>
            </a:r>
            <a:r>
              <a:rPr lang="en-US" altLang="zh-CN" sz="2400" dirty="0">
                <a:latin typeface="Baskerville" panose="02020502070401020303"/>
              </a:rPr>
              <a:t>the</a:t>
            </a:r>
            <a:r>
              <a:rPr lang="zh-CN" altLang="en-US" sz="2400" dirty="0">
                <a:latin typeface="Baskerville" panose="02020502070401020303"/>
              </a:rPr>
              <a:t> </a:t>
            </a:r>
            <a:r>
              <a:rPr lang="en-US" altLang="zh-CN" sz="2400" dirty="0">
                <a:latin typeface="Baskerville" panose="02020502070401020303"/>
              </a:rPr>
              <a:t>building,</a:t>
            </a:r>
            <a:r>
              <a:rPr lang="zh-CN" altLang="en-US" sz="2400" dirty="0">
                <a:latin typeface="Baskerville" panose="02020502070401020303"/>
              </a:rPr>
              <a:t> </a:t>
            </a:r>
            <a:r>
              <a:rPr lang="en-US" altLang="zh-CN" sz="2400" dirty="0">
                <a:latin typeface="Baskerville" panose="02020502070401020303"/>
              </a:rPr>
              <a:t>thus</a:t>
            </a:r>
            <a:r>
              <a:rPr lang="zh-CN" altLang="en-US" sz="2400" dirty="0">
                <a:latin typeface="Baskerville" panose="02020502070401020303"/>
              </a:rPr>
              <a:t> </a:t>
            </a:r>
            <a:r>
              <a:rPr lang="en-US" altLang="zh-CN" sz="2400" dirty="0">
                <a:latin typeface="Baskerville" panose="02020502070401020303"/>
              </a:rPr>
              <a:t>usually</a:t>
            </a:r>
            <a:r>
              <a:rPr lang="zh-CN" altLang="en-US" sz="2400" dirty="0">
                <a:latin typeface="Baskerville" panose="02020502070401020303"/>
              </a:rPr>
              <a:t> </a:t>
            </a:r>
            <a:r>
              <a:rPr lang="en-US" altLang="zh-CN" sz="2400" dirty="0">
                <a:latin typeface="Baskerville" panose="02020502070401020303"/>
              </a:rPr>
              <a:t>hesitant</a:t>
            </a:r>
            <a:r>
              <a:rPr lang="zh-CN" altLang="en-US" sz="2400" dirty="0">
                <a:latin typeface="Baskerville" panose="02020502070401020303"/>
              </a:rPr>
              <a:t> </a:t>
            </a:r>
            <a:r>
              <a:rPr lang="en-US" altLang="zh-CN" sz="2400" dirty="0">
                <a:latin typeface="Baskerville" panose="02020502070401020303"/>
              </a:rPr>
              <a:t>to</a:t>
            </a:r>
            <a:r>
              <a:rPr lang="zh-CN" altLang="en-US" sz="2400" dirty="0">
                <a:latin typeface="Baskerville" panose="02020502070401020303"/>
              </a:rPr>
              <a:t> </a:t>
            </a:r>
            <a:r>
              <a:rPr lang="en-US" altLang="zh-CN" sz="2400" dirty="0">
                <a:latin typeface="Baskerville" panose="02020502070401020303"/>
              </a:rPr>
              <a:t>make long-term investment on someone else’s building.</a:t>
            </a:r>
          </a:p>
        </p:txBody>
      </p:sp>
      <p:sp>
        <p:nvSpPr>
          <p:cNvPr id="12" name="TextBox 11">
            <a:extLst>
              <a:ext uri="{FF2B5EF4-FFF2-40B4-BE49-F238E27FC236}">
                <a16:creationId xmlns:a16="http://schemas.microsoft.com/office/drawing/2014/main" id="{DE1F1364-CE13-42B2-85F4-F2AC0B72B66B}"/>
              </a:ext>
            </a:extLst>
          </p:cNvPr>
          <p:cNvSpPr txBox="1"/>
          <p:nvPr/>
        </p:nvSpPr>
        <p:spPr>
          <a:xfrm>
            <a:off x="477981" y="1260641"/>
            <a:ext cx="7384714" cy="461665"/>
          </a:xfrm>
          <a:prstGeom prst="rect">
            <a:avLst/>
          </a:prstGeom>
          <a:noFill/>
        </p:spPr>
        <p:txBody>
          <a:bodyPr wrap="none" rtlCol="0">
            <a:spAutoFit/>
          </a:bodyPr>
          <a:lstStyle/>
          <a:p>
            <a:r>
              <a:rPr lang="en-US" altLang="zh-CN" sz="2400" dirty="0">
                <a:latin typeface="Baskerville" panose="02020502070401020303"/>
              </a:rPr>
              <a:t>If tenants pay the bill (such as the “triple net lease”, NNN)</a:t>
            </a:r>
            <a:endParaRPr lang="zh-CN" altLang="en-US" sz="2400" dirty="0">
              <a:latin typeface="Baskerville" panose="02020502070401020303"/>
            </a:endParaRPr>
          </a:p>
        </p:txBody>
      </p:sp>
      <p:pic>
        <p:nvPicPr>
          <p:cNvPr id="14" name="Graphic 13" descr="Users">
            <a:extLst>
              <a:ext uri="{FF2B5EF4-FFF2-40B4-BE49-F238E27FC236}">
                <a16:creationId xmlns:a16="http://schemas.microsoft.com/office/drawing/2014/main" id="{555D602B-E5C4-4874-8061-46157350BCC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820301" y="2357041"/>
            <a:ext cx="914400" cy="914400"/>
          </a:xfrm>
          <a:prstGeom prst="rect">
            <a:avLst/>
          </a:prstGeom>
        </p:spPr>
      </p:pic>
      <p:sp>
        <p:nvSpPr>
          <p:cNvPr id="10" name="TextBox 9">
            <a:extLst>
              <a:ext uri="{FF2B5EF4-FFF2-40B4-BE49-F238E27FC236}">
                <a16:creationId xmlns:a16="http://schemas.microsoft.com/office/drawing/2014/main" id="{8ADC2767-A0E8-7A44-94BF-6AA3A2E90186}"/>
              </a:ext>
            </a:extLst>
          </p:cNvPr>
          <p:cNvSpPr txBox="1"/>
          <p:nvPr/>
        </p:nvSpPr>
        <p:spPr>
          <a:xfrm>
            <a:off x="717690" y="4443197"/>
            <a:ext cx="10171254" cy="2308324"/>
          </a:xfrm>
          <a:prstGeom prst="rect">
            <a:avLst/>
          </a:prstGeom>
          <a:noFill/>
        </p:spPr>
        <p:txBody>
          <a:bodyPr wrap="square" rtlCol="0">
            <a:spAutoFit/>
          </a:bodyPr>
          <a:lstStyle/>
          <a:p>
            <a:r>
              <a:rPr lang="en-US" altLang="zh-CN" sz="2400" dirty="0">
                <a:latin typeface="Baskerville" panose="02020502070401020303"/>
              </a:rPr>
              <a:t>Similarly, for buildings with a full-service lease structure (i.e., no additional expenditure for utility): </a:t>
            </a:r>
          </a:p>
          <a:p>
            <a:pPr marL="457200" indent="-457200">
              <a:buFont typeface="Arial" panose="020B0604020202020204" pitchFamily="34" charset="0"/>
              <a:buChar char="•"/>
            </a:pPr>
            <a:r>
              <a:rPr lang="en-US" altLang="zh-CN" sz="2400" dirty="0">
                <a:latin typeface="Baskerville" panose="02020502070401020303"/>
              </a:rPr>
              <a:t>The owner wants to keep the energy cost down</a:t>
            </a:r>
          </a:p>
          <a:p>
            <a:pPr marL="457200" indent="-457200">
              <a:buFont typeface="Arial" panose="020B0604020202020204" pitchFamily="34" charset="0"/>
              <a:buChar char="•"/>
            </a:pPr>
            <a:r>
              <a:rPr lang="en-US" altLang="zh-CN" sz="2400" dirty="0">
                <a:latin typeface="Baskerville" panose="02020502070401020303"/>
              </a:rPr>
              <a:t>Tenants have no incentive to save energy as they pay the flat rate.</a:t>
            </a:r>
          </a:p>
          <a:p>
            <a:endParaRPr lang="en-US" altLang="zh-CN" sz="2400" dirty="0">
              <a:latin typeface="Baskerville" panose="02020502070401020303"/>
            </a:endParaRPr>
          </a:p>
          <a:p>
            <a:endParaRPr lang="zh-CN" altLang="en-US" sz="2400" dirty="0">
              <a:latin typeface="Baskerville" panose="02020502070401020303"/>
            </a:endParaRPr>
          </a:p>
        </p:txBody>
      </p:sp>
      <p:sp>
        <p:nvSpPr>
          <p:cNvPr id="2" name="Rectangle 1">
            <a:extLst>
              <a:ext uri="{FF2B5EF4-FFF2-40B4-BE49-F238E27FC236}">
                <a16:creationId xmlns:a16="http://schemas.microsoft.com/office/drawing/2014/main" id="{FF13EA16-ADD1-0F4A-93A8-68737706B705}"/>
              </a:ext>
            </a:extLst>
          </p:cNvPr>
          <p:cNvSpPr/>
          <p:nvPr/>
        </p:nvSpPr>
        <p:spPr>
          <a:xfrm>
            <a:off x="394138" y="1260641"/>
            <a:ext cx="11184143" cy="2919703"/>
          </a:xfrm>
          <a:prstGeom prst="rect">
            <a:avLst/>
          </a:prstGeom>
          <a:noFill/>
          <a:ln w="28575">
            <a:solidFill>
              <a:srgbClr val="9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3" name="Rectangle 12">
            <a:extLst>
              <a:ext uri="{FF2B5EF4-FFF2-40B4-BE49-F238E27FC236}">
                <a16:creationId xmlns:a16="http://schemas.microsoft.com/office/drawing/2014/main" id="{2BAB3B4A-EC34-3645-9939-9DD4A3BC716C}"/>
              </a:ext>
            </a:extLst>
          </p:cNvPr>
          <p:cNvSpPr/>
          <p:nvPr/>
        </p:nvSpPr>
        <p:spPr>
          <a:xfrm>
            <a:off x="394138" y="4180345"/>
            <a:ext cx="11184143" cy="1960964"/>
          </a:xfrm>
          <a:prstGeom prst="rect">
            <a:avLst/>
          </a:prstGeom>
          <a:noFill/>
          <a:ln w="28575">
            <a:solidFill>
              <a:srgbClr val="1B4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4" name="TextBox 3">
            <a:extLst>
              <a:ext uri="{FF2B5EF4-FFF2-40B4-BE49-F238E27FC236}">
                <a16:creationId xmlns:a16="http://schemas.microsoft.com/office/drawing/2014/main" id="{95AB306B-1298-6F4B-B8A2-27B2BA0F4B51}"/>
              </a:ext>
            </a:extLst>
          </p:cNvPr>
          <p:cNvSpPr txBox="1"/>
          <p:nvPr/>
        </p:nvSpPr>
        <p:spPr>
          <a:xfrm>
            <a:off x="10278841" y="1371262"/>
            <a:ext cx="1255472" cy="369332"/>
          </a:xfrm>
          <a:prstGeom prst="rect">
            <a:avLst/>
          </a:prstGeom>
          <a:noFill/>
        </p:spPr>
        <p:txBody>
          <a:bodyPr wrap="none" rtlCol="0">
            <a:spAutoFit/>
          </a:bodyPr>
          <a:lstStyle/>
          <a:p>
            <a:r>
              <a:rPr lang="en-CN" b="1" dirty="0">
                <a:solidFill>
                  <a:srgbClr val="C00000"/>
                </a:solidFill>
                <a:latin typeface="Baskerville" panose="02020502070401020303" pitchFamily="18" charset="0"/>
                <a:ea typeface="Baskerville" panose="02020502070401020303" pitchFamily="18" charset="0"/>
              </a:rPr>
              <a:t>Net Lease</a:t>
            </a:r>
          </a:p>
        </p:txBody>
      </p:sp>
      <p:sp>
        <p:nvSpPr>
          <p:cNvPr id="15" name="TextBox 14">
            <a:extLst>
              <a:ext uri="{FF2B5EF4-FFF2-40B4-BE49-F238E27FC236}">
                <a16:creationId xmlns:a16="http://schemas.microsoft.com/office/drawing/2014/main" id="{DD0ACF53-96D9-0441-847A-5B5EC32C2D20}"/>
              </a:ext>
            </a:extLst>
          </p:cNvPr>
          <p:cNvSpPr txBox="1"/>
          <p:nvPr/>
        </p:nvSpPr>
        <p:spPr>
          <a:xfrm>
            <a:off x="10104416" y="4258530"/>
            <a:ext cx="1509131" cy="369332"/>
          </a:xfrm>
          <a:prstGeom prst="rect">
            <a:avLst/>
          </a:prstGeom>
          <a:noFill/>
        </p:spPr>
        <p:txBody>
          <a:bodyPr wrap="none" rtlCol="0">
            <a:spAutoFit/>
          </a:bodyPr>
          <a:lstStyle/>
          <a:p>
            <a:r>
              <a:rPr lang="en-CN" b="1" dirty="0">
                <a:solidFill>
                  <a:srgbClr val="1B4453"/>
                </a:solidFill>
                <a:latin typeface="Baskerville" panose="02020502070401020303" pitchFamily="18" charset="0"/>
                <a:ea typeface="Baskerville" panose="02020502070401020303" pitchFamily="18" charset="0"/>
              </a:rPr>
              <a:t>Gross Lease</a:t>
            </a:r>
          </a:p>
        </p:txBody>
      </p:sp>
    </p:spTree>
    <p:extLst>
      <p:ext uri="{BB962C8B-B14F-4D97-AF65-F5344CB8AC3E}">
        <p14:creationId xmlns:p14="http://schemas.microsoft.com/office/powerpoint/2010/main" val="29254383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44928" y="241300"/>
            <a:ext cx="11947071" cy="763588"/>
          </a:xfrm>
          <a:prstGeom prst="rect">
            <a:avLst/>
          </a:prstGeom>
        </p:spPr>
        <p:txBody>
          <a:bodyPr spcFirstLastPara="1" vert="horz" wrap="square" lIns="121900" tIns="121900" rIns="121900" bIns="121900" rtlCol="0" anchor="t" anchorCtr="0">
            <a:noAutofit/>
          </a:bodyPr>
          <a:lstStyle/>
          <a:p>
            <a:r>
              <a:rPr lang="en-US" altLang="zh-CN" sz="4267" dirty="0">
                <a:solidFill>
                  <a:srgbClr val="1B4453"/>
                </a:solidFill>
                <a:latin typeface="Eurostile" panose="020B0504020202050204" pitchFamily="34" charset="77"/>
              </a:rPr>
              <a:t>Case: Green</a:t>
            </a:r>
            <a:r>
              <a:rPr lang="zh-CN" altLang="en-US" sz="4267" dirty="0">
                <a:solidFill>
                  <a:srgbClr val="1B4453"/>
                </a:solidFill>
                <a:latin typeface="Eurostile" panose="020B0504020202050204" pitchFamily="34" charset="77"/>
              </a:rPr>
              <a:t> </a:t>
            </a:r>
            <a:r>
              <a:rPr lang="en-US" altLang="zh-CN" sz="4267" dirty="0">
                <a:solidFill>
                  <a:srgbClr val="1B4453"/>
                </a:solidFill>
                <a:latin typeface="Eurostile" panose="020B0504020202050204" pitchFamily="34" charset="77"/>
              </a:rPr>
              <a:t>Retrofit</a:t>
            </a:r>
            <a:r>
              <a:rPr lang="zh-CN" altLang="en-US" sz="4267" dirty="0">
                <a:solidFill>
                  <a:srgbClr val="1B4453"/>
                </a:solidFill>
                <a:latin typeface="Eurostile" panose="020B0504020202050204" pitchFamily="34" charset="77"/>
              </a:rPr>
              <a:t> </a:t>
            </a:r>
            <a:r>
              <a:rPr lang="en-US" altLang="zh-CN" sz="4267" dirty="0">
                <a:solidFill>
                  <a:srgbClr val="1B4453"/>
                </a:solidFill>
                <a:latin typeface="Eurostile" panose="020B0504020202050204" pitchFamily="34" charset="77"/>
              </a:rPr>
              <a:t>in</a:t>
            </a:r>
            <a:r>
              <a:rPr lang="zh-CN" altLang="en-US" sz="4267" dirty="0">
                <a:solidFill>
                  <a:srgbClr val="1B4453"/>
                </a:solidFill>
                <a:latin typeface="Eurostile" panose="020B0504020202050204" pitchFamily="34" charset="77"/>
              </a:rPr>
              <a:t> </a:t>
            </a:r>
            <a:r>
              <a:rPr lang="en-US" altLang="zh-CN" sz="4267" dirty="0">
                <a:solidFill>
                  <a:srgbClr val="1B4453"/>
                </a:solidFill>
                <a:latin typeface="Eurostile" panose="020B0504020202050204" pitchFamily="34" charset="77"/>
              </a:rPr>
              <a:t>Rockville,</a:t>
            </a:r>
            <a:r>
              <a:rPr lang="zh-CN" altLang="en-US" sz="4267" dirty="0">
                <a:solidFill>
                  <a:srgbClr val="1B4453"/>
                </a:solidFill>
                <a:latin typeface="Eurostile" panose="020B0504020202050204" pitchFamily="34" charset="77"/>
              </a:rPr>
              <a:t> </a:t>
            </a:r>
            <a:r>
              <a:rPr lang="en-US" altLang="zh-CN" sz="4267" dirty="0">
                <a:solidFill>
                  <a:srgbClr val="1B4453"/>
                </a:solidFill>
                <a:latin typeface="Eurostile" panose="020B0504020202050204" pitchFamily="34" charset="77"/>
              </a:rPr>
              <a:t>Maryland</a:t>
            </a:r>
            <a:endParaRPr sz="3600" dirty="0">
              <a:solidFill>
                <a:srgbClr val="1B4453"/>
              </a:solidFill>
              <a:latin typeface="Eurostile" panose="020B0504020202050204" pitchFamily="34" charset="77"/>
            </a:endParaRPr>
          </a:p>
        </p:txBody>
      </p:sp>
      <p:sp>
        <p:nvSpPr>
          <p:cNvPr id="6" name="Text Placeholder 2">
            <a:extLst>
              <a:ext uri="{FF2B5EF4-FFF2-40B4-BE49-F238E27FC236}">
                <a16:creationId xmlns:a16="http://schemas.microsoft.com/office/drawing/2014/main" id="{57C88D1D-EBA9-C547-AD4D-BE4DA4793D81}"/>
              </a:ext>
            </a:extLst>
          </p:cNvPr>
          <p:cNvSpPr txBox="1">
            <a:spLocks/>
          </p:cNvSpPr>
          <p:nvPr/>
        </p:nvSpPr>
        <p:spPr>
          <a:xfrm>
            <a:off x="415600" y="1440941"/>
            <a:ext cx="11360800" cy="47197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3200" dirty="0">
                <a:latin typeface="Baskerville" panose="02020502070401020303" pitchFamily="18" charset="0"/>
                <a:ea typeface="Baskerville" panose="02020502070401020303" pitchFamily="18" charset="0"/>
              </a:rPr>
              <a:t>Lundberg owns an old building that he leases to some tenants.</a:t>
            </a:r>
          </a:p>
          <a:p>
            <a:r>
              <a:rPr lang="en-US" altLang="zh-CN" sz="3200" dirty="0">
                <a:latin typeface="Baskerville" panose="02020502070401020303" pitchFamily="18" charset="0"/>
                <a:ea typeface="Baskerville" panose="02020502070401020303" pitchFamily="18" charset="0"/>
              </a:rPr>
              <a:t>He has had an energy audit and identified some retrofit opportunities to substantially reduce energy use.</a:t>
            </a:r>
          </a:p>
          <a:p>
            <a:r>
              <a:rPr lang="en-US" altLang="zh-CN" sz="3200" dirty="0">
                <a:latin typeface="Baskerville" panose="02020502070401020303" pitchFamily="18" charset="0"/>
                <a:ea typeface="Baskerville" panose="02020502070401020303" pitchFamily="18" charset="0"/>
              </a:rPr>
              <a:t>Should he go for it? </a:t>
            </a:r>
          </a:p>
          <a:p>
            <a:pPr marL="0" indent="0">
              <a:buNone/>
            </a:pPr>
            <a:endParaRPr lang="en-US" altLang="zh-CN" sz="3600" dirty="0">
              <a:latin typeface="Baskerville" panose="02020502070401020303" pitchFamily="18" charset="0"/>
              <a:ea typeface="Baskerville" panose="02020502070401020303" pitchFamily="18" charset="0"/>
            </a:endParaRPr>
          </a:p>
        </p:txBody>
      </p:sp>
      <p:sp>
        <p:nvSpPr>
          <p:cNvPr id="4" name="AutoShape 2" descr="This prefab kit makes it easy to retrofit old buildings">
            <a:extLst>
              <a:ext uri="{FF2B5EF4-FFF2-40B4-BE49-F238E27FC236}">
                <a16:creationId xmlns:a16="http://schemas.microsoft.com/office/drawing/2014/main" id="{5F64FC58-62CA-497D-BB54-5939E9A5750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 name="TextBox 6">
            <a:extLst>
              <a:ext uri="{FF2B5EF4-FFF2-40B4-BE49-F238E27FC236}">
                <a16:creationId xmlns:a16="http://schemas.microsoft.com/office/drawing/2014/main" id="{15868EEE-FA7F-46B0-ACB5-7BE7D149B7B3}"/>
              </a:ext>
            </a:extLst>
          </p:cNvPr>
          <p:cNvSpPr txBox="1"/>
          <p:nvPr/>
        </p:nvSpPr>
        <p:spPr>
          <a:xfrm>
            <a:off x="6521858" y="6365948"/>
            <a:ext cx="5670142" cy="461665"/>
          </a:xfrm>
          <a:prstGeom prst="rect">
            <a:avLst/>
          </a:prstGeom>
          <a:noFill/>
        </p:spPr>
        <p:txBody>
          <a:bodyPr wrap="none" rtlCol="0">
            <a:spAutoFit/>
          </a:bodyPr>
          <a:lstStyle/>
          <a:p>
            <a:r>
              <a:rPr lang="en-US" altLang="zh-CN" sz="1200" dirty="0" smtClean="0">
                <a:latin typeface="Baskerville Old Face" panose="02020602080505020303" pitchFamily="18" charset="0"/>
              </a:rPr>
              <a:t>Image </a:t>
            </a:r>
            <a:r>
              <a:rPr lang="en-US" sz="1200" dirty="0">
                <a:latin typeface="Baskerville Old Face" panose="02020602080505020303" pitchFamily="18" charset="0"/>
              </a:rPr>
              <a:t>© source unknown. All rights reserved. This content is excluded from our Creative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Commons </a:t>
            </a:r>
            <a:r>
              <a:rPr lang="en-US" sz="1200" dirty="0">
                <a:latin typeface="Baskerville Old Face" panose="02020602080505020303" pitchFamily="18" charset="0"/>
              </a:rPr>
              <a:t>license. For more information, see </a:t>
            </a:r>
            <a:r>
              <a:rPr lang="en-US" sz="1200" dirty="0">
                <a:latin typeface="Baskerville Old Face" panose="02020602080505020303" pitchFamily="18" charset="0"/>
                <a:hlinkClick r:id="rId3"/>
              </a:rPr>
              <a:t>https://ocw.mit.edu/help/faq-fair-use</a:t>
            </a:r>
            <a:r>
              <a:rPr lang="en-US" sz="1200" dirty="0" smtClean="0">
                <a:latin typeface="Baskerville Old Face" panose="02020602080505020303" pitchFamily="18" charset="0"/>
                <a:hlinkClick r:id="rId3"/>
              </a:rPr>
              <a:t>/</a:t>
            </a:r>
            <a:r>
              <a:rPr lang="en-US" sz="1200" dirty="0" smtClean="0">
                <a:latin typeface="Baskerville Old Face" panose="02020602080505020303" pitchFamily="18" charset="0"/>
              </a:rPr>
              <a:t>.</a:t>
            </a:r>
            <a:endParaRPr lang="zh-CN" altLang="en-US" sz="1200" dirty="0">
              <a:latin typeface="Baskerville Old Face" panose="02020602080505020303" pitchFamily="18" charset="0"/>
            </a:endParaRPr>
          </a:p>
        </p:txBody>
      </p:sp>
      <p:sp>
        <p:nvSpPr>
          <p:cNvPr id="2" name="TextBox 1">
            <a:extLst>
              <a:ext uri="{FF2B5EF4-FFF2-40B4-BE49-F238E27FC236}">
                <a16:creationId xmlns:a16="http://schemas.microsoft.com/office/drawing/2014/main" id="{8B6136BA-2DEB-9317-22D6-932EAD0AF0C5}"/>
              </a:ext>
            </a:extLst>
          </p:cNvPr>
          <p:cNvSpPr txBox="1"/>
          <p:nvPr/>
        </p:nvSpPr>
        <p:spPr>
          <a:xfrm>
            <a:off x="503434" y="4972692"/>
            <a:ext cx="4530903" cy="1200329"/>
          </a:xfrm>
          <a:prstGeom prst="rect">
            <a:avLst/>
          </a:prstGeom>
          <a:noFill/>
        </p:spPr>
        <p:txBody>
          <a:bodyPr wrap="square" rtlCol="0">
            <a:spAutoFit/>
          </a:bodyPr>
          <a:lstStyle/>
          <a:p>
            <a:r>
              <a:rPr lang="en-US" altLang="zh-CN" dirty="0">
                <a:solidFill>
                  <a:schemeClr val="accent1"/>
                </a:solidFill>
                <a:latin typeface="Baskerville" panose="02020502070401020303" pitchFamily="18" charset="0"/>
                <a:ea typeface="Baskerville" panose="02020502070401020303" pitchFamily="18" charset="0"/>
              </a:rPr>
              <a:t>After</a:t>
            </a:r>
            <a:r>
              <a:rPr lang="zh-CN" altLang="en-US" dirty="0">
                <a:solidFill>
                  <a:schemeClr val="accent1"/>
                </a:solidFill>
                <a:latin typeface="Baskerville" panose="02020502070401020303" pitchFamily="18" charset="0"/>
              </a:rPr>
              <a:t> </a:t>
            </a:r>
            <a:r>
              <a:rPr lang="en-US" altLang="zh-CN" dirty="0">
                <a:solidFill>
                  <a:schemeClr val="accent1"/>
                </a:solidFill>
                <a:latin typeface="Baskerville" panose="02020502070401020303" pitchFamily="18" charset="0"/>
                <a:ea typeface="Baskerville" panose="02020502070401020303" pitchFamily="18" charset="0"/>
              </a:rPr>
              <a:t>class</a:t>
            </a:r>
            <a:r>
              <a:rPr lang="zh-CN" altLang="en-US" dirty="0">
                <a:solidFill>
                  <a:schemeClr val="accent1"/>
                </a:solidFill>
                <a:latin typeface="Baskerville" panose="02020502070401020303" pitchFamily="18" charset="0"/>
              </a:rPr>
              <a:t> </a:t>
            </a:r>
            <a:r>
              <a:rPr lang="en-US" altLang="zh-CN" dirty="0">
                <a:solidFill>
                  <a:schemeClr val="accent1"/>
                </a:solidFill>
                <a:latin typeface="Baskerville" panose="02020502070401020303" pitchFamily="18" charset="0"/>
                <a:ea typeface="Baskerville" panose="02020502070401020303" pitchFamily="18" charset="0"/>
              </a:rPr>
              <a:t>reading:</a:t>
            </a:r>
            <a:r>
              <a:rPr lang="zh-CN" altLang="en-US" dirty="0">
                <a:solidFill>
                  <a:schemeClr val="accent1"/>
                </a:solidFill>
                <a:latin typeface="Baskerville" panose="02020502070401020303" pitchFamily="18" charset="0"/>
              </a:rPr>
              <a:t> </a:t>
            </a:r>
            <a:r>
              <a:rPr lang="en-US" altLang="zh-CN" dirty="0">
                <a:solidFill>
                  <a:schemeClr val="accent1"/>
                </a:solidFill>
                <a:latin typeface="Baskerville" panose="02020502070401020303" pitchFamily="18" charset="0"/>
                <a:ea typeface="Baskerville" panose="02020502070401020303" pitchFamily="18" charset="0"/>
              </a:rPr>
              <a:t>HBS</a:t>
            </a:r>
            <a:r>
              <a:rPr lang="zh-CN" altLang="en-US" dirty="0">
                <a:solidFill>
                  <a:schemeClr val="accent1"/>
                </a:solidFill>
                <a:latin typeface="Baskerville" panose="02020502070401020303" pitchFamily="18" charset="0"/>
              </a:rPr>
              <a:t> </a:t>
            </a:r>
            <a:r>
              <a:rPr lang="en-US" altLang="zh-CN" dirty="0">
                <a:solidFill>
                  <a:schemeClr val="accent1"/>
                </a:solidFill>
                <a:latin typeface="Baskerville" panose="02020502070401020303" pitchFamily="18" charset="0"/>
                <a:ea typeface="Baskerville" panose="02020502070401020303" pitchFamily="18" charset="0"/>
              </a:rPr>
              <a:t>case</a:t>
            </a:r>
            <a:r>
              <a:rPr lang="zh-CN" altLang="en-US" dirty="0">
                <a:solidFill>
                  <a:schemeClr val="accent1"/>
                </a:solidFill>
                <a:latin typeface="Baskerville" panose="02020502070401020303" pitchFamily="18" charset="0"/>
              </a:rPr>
              <a:t> </a:t>
            </a:r>
            <a:r>
              <a:rPr lang="en-US" altLang="zh-CN" dirty="0">
                <a:solidFill>
                  <a:schemeClr val="accent1"/>
                </a:solidFill>
                <a:latin typeface="Baskerville" panose="02020502070401020303" pitchFamily="18" charset="0"/>
                <a:ea typeface="Baskerville" panose="02020502070401020303" pitchFamily="18" charset="0"/>
              </a:rPr>
              <a:t>9-212-067</a:t>
            </a:r>
            <a:r>
              <a:rPr lang="zh-CN" altLang="en-US" dirty="0">
                <a:solidFill>
                  <a:schemeClr val="accent1"/>
                </a:solidFill>
                <a:latin typeface="Baskerville" panose="02020502070401020303" pitchFamily="18" charset="0"/>
              </a:rPr>
              <a:t> </a:t>
            </a:r>
            <a:r>
              <a:rPr lang="en-US" altLang="zh-CN" dirty="0">
                <a:solidFill>
                  <a:schemeClr val="accent1"/>
                </a:solidFill>
                <a:latin typeface="Baskerville" panose="02020502070401020303" pitchFamily="18" charset="0"/>
                <a:ea typeface="Baskerville" panose="02020502070401020303" pitchFamily="18" charset="0"/>
              </a:rPr>
              <a:t>“</a:t>
            </a:r>
            <a:r>
              <a:rPr lang="en-US" altLang="zh-CN" b="1" dirty="0">
                <a:solidFill>
                  <a:schemeClr val="accent1"/>
                </a:solidFill>
                <a:latin typeface="Baskerville" panose="02020502070401020303" pitchFamily="18" charset="0"/>
                <a:ea typeface="Baskerville" panose="02020502070401020303" pitchFamily="18" charset="0"/>
              </a:rPr>
              <a:t>Edward</a:t>
            </a:r>
            <a:r>
              <a:rPr lang="zh-CN" altLang="en-US" b="1" dirty="0">
                <a:solidFill>
                  <a:schemeClr val="accent1"/>
                </a:solidFill>
                <a:latin typeface="Baskerville" panose="02020502070401020303" pitchFamily="18" charset="0"/>
              </a:rPr>
              <a:t> </a:t>
            </a:r>
            <a:r>
              <a:rPr lang="en-US" altLang="zh-CN" b="1" dirty="0">
                <a:solidFill>
                  <a:schemeClr val="accent1"/>
                </a:solidFill>
                <a:latin typeface="Baskerville" panose="02020502070401020303" pitchFamily="18" charset="0"/>
                <a:ea typeface="Baskerville" panose="02020502070401020303" pitchFamily="18" charset="0"/>
              </a:rPr>
              <a:t>Lundberg</a:t>
            </a:r>
            <a:r>
              <a:rPr lang="zh-CN" altLang="en-US" b="1" dirty="0">
                <a:solidFill>
                  <a:schemeClr val="accent1"/>
                </a:solidFill>
                <a:latin typeface="Baskerville" panose="02020502070401020303" pitchFamily="18" charset="0"/>
              </a:rPr>
              <a:t> </a:t>
            </a:r>
            <a:r>
              <a:rPr lang="en-US" altLang="zh-CN" b="1" dirty="0">
                <a:solidFill>
                  <a:schemeClr val="accent1"/>
                </a:solidFill>
                <a:latin typeface="Baskerville" panose="02020502070401020303" pitchFamily="18" charset="0"/>
                <a:ea typeface="Baskerville" panose="02020502070401020303" pitchFamily="18" charset="0"/>
              </a:rPr>
              <a:t>and</a:t>
            </a:r>
            <a:r>
              <a:rPr lang="zh-CN" altLang="en-US" b="1" dirty="0">
                <a:solidFill>
                  <a:schemeClr val="accent1"/>
                </a:solidFill>
                <a:latin typeface="Baskerville" panose="02020502070401020303" pitchFamily="18" charset="0"/>
              </a:rPr>
              <a:t> </a:t>
            </a:r>
            <a:r>
              <a:rPr lang="en-US" altLang="zh-CN" b="1" dirty="0">
                <a:solidFill>
                  <a:schemeClr val="accent1"/>
                </a:solidFill>
                <a:latin typeface="Baskerville" panose="02020502070401020303" pitchFamily="18" charset="0"/>
                <a:ea typeface="Baskerville" panose="02020502070401020303" pitchFamily="18" charset="0"/>
              </a:rPr>
              <a:t>the</a:t>
            </a:r>
            <a:r>
              <a:rPr lang="zh-CN" altLang="en-US" b="1" dirty="0">
                <a:solidFill>
                  <a:schemeClr val="accent1"/>
                </a:solidFill>
                <a:latin typeface="Baskerville" panose="02020502070401020303" pitchFamily="18" charset="0"/>
              </a:rPr>
              <a:t> </a:t>
            </a:r>
            <a:r>
              <a:rPr lang="en-US" altLang="zh-CN" b="1" dirty="0">
                <a:solidFill>
                  <a:schemeClr val="accent1"/>
                </a:solidFill>
                <a:latin typeface="Baskerville" panose="02020502070401020303" pitchFamily="18" charset="0"/>
                <a:ea typeface="Baskerville" panose="02020502070401020303" pitchFamily="18" charset="0"/>
              </a:rPr>
              <a:t>Rockville</a:t>
            </a:r>
            <a:r>
              <a:rPr lang="zh-CN" altLang="en-US" b="1" dirty="0">
                <a:solidFill>
                  <a:schemeClr val="accent1"/>
                </a:solidFill>
                <a:latin typeface="Baskerville" panose="02020502070401020303" pitchFamily="18" charset="0"/>
              </a:rPr>
              <a:t> </a:t>
            </a:r>
            <a:r>
              <a:rPr lang="en-US" altLang="zh-CN" b="1" dirty="0">
                <a:solidFill>
                  <a:schemeClr val="accent1"/>
                </a:solidFill>
                <a:latin typeface="Baskerville" panose="02020502070401020303" pitchFamily="18" charset="0"/>
                <a:ea typeface="Baskerville" panose="02020502070401020303" pitchFamily="18" charset="0"/>
              </a:rPr>
              <a:t>Building:</a:t>
            </a:r>
            <a:r>
              <a:rPr lang="zh-CN" altLang="en-US" b="1" dirty="0">
                <a:solidFill>
                  <a:schemeClr val="accent1"/>
                </a:solidFill>
                <a:latin typeface="Baskerville" panose="02020502070401020303" pitchFamily="18" charset="0"/>
              </a:rPr>
              <a:t> </a:t>
            </a:r>
            <a:r>
              <a:rPr lang="en-US" altLang="zh-CN" b="1" dirty="0">
                <a:solidFill>
                  <a:schemeClr val="accent1"/>
                </a:solidFill>
                <a:latin typeface="Baskerville" panose="02020502070401020303" pitchFamily="18" charset="0"/>
                <a:ea typeface="Baskerville" panose="02020502070401020303" pitchFamily="18" charset="0"/>
              </a:rPr>
              <a:t>Energy</a:t>
            </a:r>
            <a:r>
              <a:rPr lang="zh-CN" altLang="en-US" b="1" dirty="0">
                <a:solidFill>
                  <a:schemeClr val="accent1"/>
                </a:solidFill>
                <a:latin typeface="Baskerville" panose="02020502070401020303" pitchFamily="18" charset="0"/>
              </a:rPr>
              <a:t> </a:t>
            </a:r>
            <a:r>
              <a:rPr lang="en-US" altLang="zh-CN" b="1" dirty="0">
                <a:solidFill>
                  <a:schemeClr val="accent1"/>
                </a:solidFill>
                <a:latin typeface="Baskerville" panose="02020502070401020303" pitchFamily="18" charset="0"/>
                <a:ea typeface="Baskerville" panose="02020502070401020303" pitchFamily="18" charset="0"/>
              </a:rPr>
              <a:t>Efficiency</a:t>
            </a:r>
            <a:r>
              <a:rPr lang="zh-CN" altLang="en-US" b="1" dirty="0">
                <a:solidFill>
                  <a:schemeClr val="accent1"/>
                </a:solidFill>
                <a:latin typeface="Baskerville" panose="02020502070401020303" pitchFamily="18" charset="0"/>
              </a:rPr>
              <a:t> </a:t>
            </a:r>
            <a:r>
              <a:rPr lang="en-US" altLang="zh-CN" b="1" dirty="0">
                <a:solidFill>
                  <a:schemeClr val="accent1"/>
                </a:solidFill>
                <a:latin typeface="Baskerville" panose="02020502070401020303" pitchFamily="18" charset="0"/>
                <a:ea typeface="Baskerville" panose="02020502070401020303" pitchFamily="18" charset="0"/>
              </a:rPr>
              <a:t>Finance</a:t>
            </a:r>
            <a:r>
              <a:rPr lang="zh-CN" altLang="en-US" b="1" dirty="0">
                <a:solidFill>
                  <a:schemeClr val="accent1"/>
                </a:solidFill>
                <a:latin typeface="Baskerville" panose="02020502070401020303" pitchFamily="18" charset="0"/>
              </a:rPr>
              <a:t> </a:t>
            </a:r>
            <a:r>
              <a:rPr lang="en-US" altLang="zh-CN" b="1" dirty="0">
                <a:solidFill>
                  <a:schemeClr val="accent1"/>
                </a:solidFill>
                <a:latin typeface="Baskerville" panose="02020502070401020303" pitchFamily="18" charset="0"/>
                <a:ea typeface="Baskerville" panose="02020502070401020303" pitchFamily="18" charset="0"/>
              </a:rPr>
              <a:t>in</a:t>
            </a:r>
            <a:r>
              <a:rPr lang="zh-CN" altLang="en-US" b="1" dirty="0">
                <a:solidFill>
                  <a:schemeClr val="accent1"/>
                </a:solidFill>
                <a:latin typeface="Baskerville" panose="02020502070401020303" pitchFamily="18" charset="0"/>
              </a:rPr>
              <a:t> </a:t>
            </a:r>
            <a:r>
              <a:rPr lang="en-US" altLang="zh-CN" b="1" dirty="0">
                <a:solidFill>
                  <a:schemeClr val="accent1"/>
                </a:solidFill>
                <a:latin typeface="Baskerville" panose="02020502070401020303" pitchFamily="18" charset="0"/>
                <a:ea typeface="Baskerville" panose="02020502070401020303" pitchFamily="18" charset="0"/>
              </a:rPr>
              <a:t>Commercial</a:t>
            </a:r>
            <a:r>
              <a:rPr lang="zh-CN" altLang="en-US" b="1" dirty="0">
                <a:solidFill>
                  <a:schemeClr val="accent1"/>
                </a:solidFill>
                <a:latin typeface="Baskerville" panose="02020502070401020303" pitchFamily="18" charset="0"/>
              </a:rPr>
              <a:t> </a:t>
            </a:r>
            <a:r>
              <a:rPr lang="en-US" altLang="zh-CN" b="1" dirty="0">
                <a:solidFill>
                  <a:schemeClr val="accent1"/>
                </a:solidFill>
                <a:latin typeface="Baskerville" panose="02020502070401020303" pitchFamily="18" charset="0"/>
                <a:ea typeface="Baskerville" panose="02020502070401020303" pitchFamily="18" charset="0"/>
              </a:rPr>
              <a:t>Real</a:t>
            </a:r>
            <a:r>
              <a:rPr lang="zh-CN" altLang="en-US" b="1" dirty="0">
                <a:solidFill>
                  <a:schemeClr val="accent1"/>
                </a:solidFill>
                <a:latin typeface="Baskerville" panose="02020502070401020303" pitchFamily="18" charset="0"/>
              </a:rPr>
              <a:t> </a:t>
            </a:r>
            <a:r>
              <a:rPr lang="en-US" altLang="zh-CN" b="1" dirty="0">
                <a:solidFill>
                  <a:schemeClr val="accent1"/>
                </a:solidFill>
                <a:latin typeface="Baskerville" panose="02020502070401020303" pitchFamily="18" charset="0"/>
                <a:ea typeface="Baskerville" panose="02020502070401020303" pitchFamily="18" charset="0"/>
              </a:rPr>
              <a:t>Estate</a:t>
            </a:r>
            <a:r>
              <a:rPr lang="en-US" altLang="zh-CN" dirty="0">
                <a:solidFill>
                  <a:schemeClr val="accent1"/>
                </a:solidFill>
                <a:latin typeface="Baskerville" panose="02020502070401020303" pitchFamily="18" charset="0"/>
                <a:ea typeface="Baskerville" panose="02020502070401020303" pitchFamily="18" charset="0"/>
              </a:rPr>
              <a:t>”</a:t>
            </a:r>
            <a:endParaRPr lang="en-US" dirty="0">
              <a:solidFill>
                <a:schemeClr val="accent1"/>
              </a:solidFill>
              <a:latin typeface="Baskerville" panose="02020502070401020303" pitchFamily="18" charset="0"/>
              <a:ea typeface="Baskerville" panose="02020502070401020303" pitchFamily="18" charset="0"/>
            </a:endParaRPr>
          </a:p>
        </p:txBody>
      </p:sp>
      <p:pic>
        <p:nvPicPr>
          <p:cNvPr id="2050" name="Picture 2" descr="Deep Energy Retrofits - GreenBuildingAdvisor">
            <a:extLst>
              <a:ext uri="{FF2B5EF4-FFF2-40B4-BE49-F238E27FC236}">
                <a16:creationId xmlns:a16="http://schemas.microsoft.com/office/drawing/2014/main" id="{3918CEF7-1DCB-5C1E-4356-9A7520A7E8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6544" y="3059610"/>
            <a:ext cx="3236771" cy="3236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0749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19" name="Rectangle 18">
            <a:extLst>
              <a:ext uri="{FF2B5EF4-FFF2-40B4-BE49-F238E27FC236}">
                <a16:creationId xmlns:a16="http://schemas.microsoft.com/office/drawing/2014/main" id="{D530074C-034A-45A2-B03F-5F0FDFD3837A}"/>
              </a:ext>
            </a:extLst>
          </p:cNvPr>
          <p:cNvSpPr/>
          <p:nvPr/>
        </p:nvSpPr>
        <p:spPr>
          <a:xfrm>
            <a:off x="6032159" y="1209825"/>
            <a:ext cx="4865314" cy="2219175"/>
          </a:xfrm>
          <a:prstGeom prst="rect">
            <a:avLst/>
          </a:prstGeom>
          <a:noFill/>
          <a:ln w="19050">
            <a:solidFill>
              <a:srgbClr val="4B74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Rectangle 17">
            <a:extLst>
              <a:ext uri="{FF2B5EF4-FFF2-40B4-BE49-F238E27FC236}">
                <a16:creationId xmlns:a16="http://schemas.microsoft.com/office/drawing/2014/main" id="{66438342-1816-4080-AD50-81B55BA5BD7A}"/>
              </a:ext>
            </a:extLst>
          </p:cNvPr>
          <p:cNvSpPr/>
          <p:nvPr/>
        </p:nvSpPr>
        <p:spPr>
          <a:xfrm>
            <a:off x="8534401" y="3801341"/>
            <a:ext cx="3299459" cy="26013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Rectangle 14">
            <a:extLst>
              <a:ext uri="{FF2B5EF4-FFF2-40B4-BE49-F238E27FC236}">
                <a16:creationId xmlns:a16="http://schemas.microsoft.com/office/drawing/2014/main" id="{E6E1DCAE-A6E4-4E48-BC92-99F4B9CBDCB0}"/>
              </a:ext>
            </a:extLst>
          </p:cNvPr>
          <p:cNvSpPr/>
          <p:nvPr/>
        </p:nvSpPr>
        <p:spPr>
          <a:xfrm>
            <a:off x="4975861" y="3776615"/>
            <a:ext cx="3299459" cy="26013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a:extLst>
              <a:ext uri="{FF2B5EF4-FFF2-40B4-BE49-F238E27FC236}">
                <a16:creationId xmlns:a16="http://schemas.microsoft.com/office/drawing/2014/main" id="{4ADFA834-B6ED-402C-B3D7-3ED4D424A968}"/>
              </a:ext>
            </a:extLst>
          </p:cNvPr>
          <p:cNvSpPr/>
          <p:nvPr/>
        </p:nvSpPr>
        <p:spPr>
          <a:xfrm>
            <a:off x="538349" y="1858460"/>
            <a:ext cx="4865314" cy="17641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Rectangle 11">
            <a:extLst>
              <a:ext uri="{FF2B5EF4-FFF2-40B4-BE49-F238E27FC236}">
                <a16:creationId xmlns:a16="http://schemas.microsoft.com/office/drawing/2014/main" id="{AA55E2DB-5509-4729-AA04-BCBC22FFEE66}"/>
              </a:ext>
            </a:extLst>
          </p:cNvPr>
          <p:cNvSpPr/>
          <p:nvPr/>
        </p:nvSpPr>
        <p:spPr>
          <a:xfrm>
            <a:off x="582931" y="3789751"/>
            <a:ext cx="4240530" cy="25881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8" name="Google Shape;208;p27"/>
          <p:cNvSpPr txBox="1">
            <a:spLocks noGrp="1"/>
          </p:cNvSpPr>
          <p:nvPr>
            <p:ph type="title" idx="4294967295"/>
          </p:nvPr>
        </p:nvSpPr>
        <p:spPr>
          <a:xfrm>
            <a:off x="244928" y="241300"/>
            <a:ext cx="11947071" cy="763588"/>
          </a:xfrm>
          <a:prstGeom prst="rect">
            <a:avLst/>
          </a:prstGeom>
        </p:spPr>
        <p:txBody>
          <a:bodyPr spcFirstLastPara="1" vert="horz" wrap="square" lIns="121900" tIns="121900" rIns="121900" bIns="121900" rtlCol="0" anchor="t" anchorCtr="0">
            <a:noAutofit/>
          </a:bodyPr>
          <a:lstStyle/>
          <a:p>
            <a:r>
              <a:rPr lang="en-US" altLang="zh-CN" sz="4267" dirty="0">
                <a:solidFill>
                  <a:srgbClr val="1B4453"/>
                </a:solidFill>
                <a:latin typeface="Eurostile" panose="020B0504020202050204" pitchFamily="34" charset="77"/>
              </a:rPr>
              <a:t>Case: Rockville Building</a:t>
            </a:r>
            <a:endParaRPr sz="3600" dirty="0">
              <a:solidFill>
                <a:srgbClr val="1B4453"/>
              </a:solidFill>
              <a:latin typeface="Eurostile" panose="020B0504020202050204" pitchFamily="34" charset="77"/>
            </a:endParaRPr>
          </a:p>
        </p:txBody>
      </p:sp>
      <p:sp>
        <p:nvSpPr>
          <p:cNvPr id="3" name="Rectangle 2">
            <a:extLst>
              <a:ext uri="{FF2B5EF4-FFF2-40B4-BE49-F238E27FC236}">
                <a16:creationId xmlns:a16="http://schemas.microsoft.com/office/drawing/2014/main" id="{78027B5F-1B25-421A-85F7-934FB892469A}"/>
              </a:ext>
            </a:extLst>
          </p:cNvPr>
          <p:cNvSpPr/>
          <p:nvPr/>
        </p:nvSpPr>
        <p:spPr>
          <a:xfrm>
            <a:off x="538349" y="1268049"/>
            <a:ext cx="5289813" cy="707886"/>
          </a:xfrm>
          <a:prstGeom prst="rect">
            <a:avLst/>
          </a:prstGeom>
        </p:spPr>
        <p:txBody>
          <a:bodyPr wrap="square">
            <a:spAutoFit/>
          </a:bodyPr>
          <a:lstStyle/>
          <a:p>
            <a:r>
              <a:rPr lang="en-US" altLang="zh-CN" sz="2000" dirty="0">
                <a:latin typeface="Baskerville" panose="02020502070401020303"/>
              </a:rPr>
              <a:t>Retrofit opportunities identified in energy audit: </a:t>
            </a:r>
          </a:p>
          <a:p>
            <a:endParaRPr lang="en-US" altLang="zh-CN" sz="2000" dirty="0">
              <a:latin typeface="Baskerville" panose="02020502070401020303"/>
            </a:endParaRPr>
          </a:p>
        </p:txBody>
      </p:sp>
      <p:sp>
        <p:nvSpPr>
          <p:cNvPr id="5" name="TextBox 4">
            <a:extLst>
              <a:ext uri="{FF2B5EF4-FFF2-40B4-BE49-F238E27FC236}">
                <a16:creationId xmlns:a16="http://schemas.microsoft.com/office/drawing/2014/main" id="{32772461-A700-49A1-ABE6-3F47C9433E8E}"/>
              </a:ext>
            </a:extLst>
          </p:cNvPr>
          <p:cNvSpPr txBox="1"/>
          <p:nvPr/>
        </p:nvSpPr>
        <p:spPr>
          <a:xfrm>
            <a:off x="731520" y="1979063"/>
            <a:ext cx="2857500" cy="1323439"/>
          </a:xfrm>
          <a:prstGeom prst="rect">
            <a:avLst/>
          </a:prstGeom>
          <a:noFill/>
        </p:spPr>
        <p:txBody>
          <a:bodyPr wrap="square" rtlCol="0">
            <a:spAutoFit/>
          </a:bodyPr>
          <a:lstStyle/>
          <a:p>
            <a:pPr marL="285750" indent="-285750">
              <a:buFont typeface="Arial" panose="020B0604020202020204" pitchFamily="34" charset="0"/>
              <a:buChar char="•"/>
            </a:pPr>
            <a:r>
              <a:rPr lang="en-US" altLang="zh-CN" sz="2000" b="1" dirty="0">
                <a:latin typeface="Baskerville" panose="02020502070401020303"/>
              </a:rPr>
              <a:t>Improve building weatherization</a:t>
            </a:r>
          </a:p>
          <a:p>
            <a:r>
              <a:rPr lang="en-US" altLang="zh-CN" sz="2000" dirty="0">
                <a:latin typeface="Baskerville" panose="02020502070401020303"/>
              </a:rPr>
              <a:t>(sealing up air leaks and adding insulation)</a:t>
            </a:r>
            <a:endParaRPr lang="zh-CN" altLang="en-US" sz="2000" dirty="0">
              <a:latin typeface="Baskerville" panose="02020502070401020303"/>
            </a:endParaRPr>
          </a:p>
        </p:txBody>
      </p:sp>
      <p:pic>
        <p:nvPicPr>
          <p:cNvPr id="6" name="Picture 5">
            <a:extLst>
              <a:ext uri="{FF2B5EF4-FFF2-40B4-BE49-F238E27FC236}">
                <a16:creationId xmlns:a16="http://schemas.microsoft.com/office/drawing/2014/main" id="{53DD8419-3A90-4F5B-9DD8-78A31F97D8FE}"/>
              </a:ext>
            </a:extLst>
          </p:cNvPr>
          <p:cNvPicPr>
            <a:picLocks noChangeAspect="1"/>
          </p:cNvPicPr>
          <p:nvPr/>
        </p:nvPicPr>
        <p:blipFill>
          <a:blip r:embed="rId3"/>
          <a:stretch>
            <a:fillRect/>
          </a:stretch>
        </p:blipFill>
        <p:spPr>
          <a:xfrm>
            <a:off x="3267307" y="1837818"/>
            <a:ext cx="2188933" cy="1784823"/>
          </a:xfrm>
          <a:prstGeom prst="rect">
            <a:avLst/>
          </a:prstGeom>
        </p:spPr>
      </p:pic>
      <p:sp>
        <p:nvSpPr>
          <p:cNvPr id="8" name="TextBox 7">
            <a:extLst>
              <a:ext uri="{FF2B5EF4-FFF2-40B4-BE49-F238E27FC236}">
                <a16:creationId xmlns:a16="http://schemas.microsoft.com/office/drawing/2014/main" id="{0023E529-2479-43BD-A833-2A5C0861D412}"/>
              </a:ext>
            </a:extLst>
          </p:cNvPr>
          <p:cNvSpPr txBox="1"/>
          <p:nvPr/>
        </p:nvSpPr>
        <p:spPr>
          <a:xfrm>
            <a:off x="918081" y="3869374"/>
            <a:ext cx="3301365" cy="707886"/>
          </a:xfrm>
          <a:prstGeom prst="rect">
            <a:avLst/>
          </a:prstGeom>
          <a:noFill/>
        </p:spPr>
        <p:txBody>
          <a:bodyPr wrap="square" rtlCol="0">
            <a:spAutoFit/>
          </a:bodyPr>
          <a:lstStyle/>
          <a:p>
            <a:pPr marL="285750" indent="-285750">
              <a:buFont typeface="Arial" panose="020B0604020202020204" pitchFamily="34" charset="0"/>
              <a:buChar char="•"/>
            </a:pPr>
            <a:r>
              <a:rPr lang="en-US" altLang="zh-CN" sz="2000" b="1" dirty="0">
                <a:latin typeface="Baskerville" panose="02020502070401020303"/>
              </a:rPr>
              <a:t>Install more efficient HVAC system</a:t>
            </a:r>
          </a:p>
        </p:txBody>
      </p:sp>
      <p:pic>
        <p:nvPicPr>
          <p:cNvPr id="7" name="Picture 6">
            <a:extLst>
              <a:ext uri="{FF2B5EF4-FFF2-40B4-BE49-F238E27FC236}">
                <a16:creationId xmlns:a16="http://schemas.microsoft.com/office/drawing/2014/main" id="{9190CC6B-CEB1-4831-9776-5F8D5715809C}"/>
              </a:ext>
            </a:extLst>
          </p:cNvPr>
          <p:cNvPicPr>
            <a:picLocks noChangeAspect="1"/>
          </p:cNvPicPr>
          <p:nvPr/>
        </p:nvPicPr>
        <p:blipFill>
          <a:blip r:embed="rId4"/>
          <a:stretch>
            <a:fillRect/>
          </a:stretch>
        </p:blipFill>
        <p:spPr>
          <a:xfrm>
            <a:off x="1163132" y="4643323"/>
            <a:ext cx="3080128" cy="1669044"/>
          </a:xfrm>
          <a:prstGeom prst="rect">
            <a:avLst/>
          </a:prstGeom>
        </p:spPr>
      </p:pic>
      <p:sp>
        <p:nvSpPr>
          <p:cNvPr id="10" name="TextBox 9">
            <a:extLst>
              <a:ext uri="{FF2B5EF4-FFF2-40B4-BE49-F238E27FC236}">
                <a16:creationId xmlns:a16="http://schemas.microsoft.com/office/drawing/2014/main" id="{12B7ABE0-A824-43A0-B3D4-A6BACDAA50BA}"/>
              </a:ext>
            </a:extLst>
          </p:cNvPr>
          <p:cNvSpPr txBox="1"/>
          <p:nvPr/>
        </p:nvSpPr>
        <p:spPr>
          <a:xfrm>
            <a:off x="5080637" y="3789751"/>
            <a:ext cx="3123524" cy="707886"/>
          </a:xfrm>
          <a:prstGeom prst="rect">
            <a:avLst/>
          </a:prstGeom>
          <a:noFill/>
        </p:spPr>
        <p:txBody>
          <a:bodyPr wrap="square" rtlCol="0">
            <a:spAutoFit/>
          </a:bodyPr>
          <a:lstStyle/>
          <a:p>
            <a:pPr marL="285750" indent="-285750">
              <a:buFont typeface="Arial" panose="020B0604020202020204" pitchFamily="34" charset="0"/>
              <a:buChar char="•"/>
            </a:pPr>
            <a:r>
              <a:rPr lang="en-US" altLang="zh-CN" sz="2000" b="1" dirty="0">
                <a:latin typeface="Baskerville" panose="02020502070401020303"/>
              </a:rPr>
              <a:t>Install more efficient lighting system</a:t>
            </a:r>
          </a:p>
        </p:txBody>
      </p:sp>
      <p:pic>
        <p:nvPicPr>
          <p:cNvPr id="9" name="Picture 8">
            <a:extLst>
              <a:ext uri="{FF2B5EF4-FFF2-40B4-BE49-F238E27FC236}">
                <a16:creationId xmlns:a16="http://schemas.microsoft.com/office/drawing/2014/main" id="{E75B3812-64D3-4A6E-98BB-91711B558041}"/>
              </a:ext>
            </a:extLst>
          </p:cNvPr>
          <p:cNvPicPr>
            <a:picLocks noChangeAspect="1"/>
          </p:cNvPicPr>
          <p:nvPr/>
        </p:nvPicPr>
        <p:blipFill>
          <a:blip r:embed="rId5"/>
          <a:stretch>
            <a:fillRect/>
          </a:stretch>
        </p:blipFill>
        <p:spPr>
          <a:xfrm>
            <a:off x="5232716" y="4632035"/>
            <a:ext cx="2819365" cy="1691619"/>
          </a:xfrm>
          <a:prstGeom prst="rect">
            <a:avLst/>
          </a:prstGeom>
        </p:spPr>
      </p:pic>
      <p:sp>
        <p:nvSpPr>
          <p:cNvPr id="16" name="TextBox 15">
            <a:extLst>
              <a:ext uri="{FF2B5EF4-FFF2-40B4-BE49-F238E27FC236}">
                <a16:creationId xmlns:a16="http://schemas.microsoft.com/office/drawing/2014/main" id="{03CD5C4B-8055-4943-8761-A5F2CB699736}"/>
              </a:ext>
            </a:extLst>
          </p:cNvPr>
          <p:cNvSpPr txBox="1"/>
          <p:nvPr/>
        </p:nvSpPr>
        <p:spPr>
          <a:xfrm>
            <a:off x="8665789" y="3846171"/>
            <a:ext cx="3085943" cy="1231106"/>
          </a:xfrm>
          <a:prstGeom prst="rect">
            <a:avLst/>
          </a:prstGeom>
          <a:noFill/>
        </p:spPr>
        <p:txBody>
          <a:bodyPr wrap="square" rtlCol="0">
            <a:spAutoFit/>
          </a:bodyPr>
          <a:lstStyle/>
          <a:p>
            <a:pPr marL="285750" indent="-285750">
              <a:buFont typeface="Arial" panose="020B0604020202020204" pitchFamily="34" charset="0"/>
              <a:buChar char="•"/>
            </a:pPr>
            <a:r>
              <a:rPr lang="en-US" altLang="zh-CN" sz="2000" b="1" dirty="0">
                <a:latin typeface="Baskerville" panose="02020502070401020303"/>
              </a:rPr>
              <a:t>Retro-commissioning</a:t>
            </a:r>
            <a:br>
              <a:rPr lang="en-US" altLang="zh-CN" sz="2000" b="1" dirty="0">
                <a:latin typeface="Baskerville" panose="02020502070401020303"/>
              </a:rPr>
            </a:br>
            <a:r>
              <a:rPr lang="en-US" altLang="zh-CN" dirty="0">
                <a:latin typeface="Baskerville" panose="02020502070401020303"/>
              </a:rPr>
              <a:t>(improve control system for HVAC, add motion sensors to lighting, etc.)</a:t>
            </a:r>
            <a:endParaRPr lang="en-US" altLang="zh-CN" sz="2000" dirty="0">
              <a:latin typeface="Baskerville" panose="02020502070401020303"/>
            </a:endParaRPr>
          </a:p>
        </p:txBody>
      </p:sp>
      <p:pic>
        <p:nvPicPr>
          <p:cNvPr id="13" name="Picture 12">
            <a:extLst>
              <a:ext uri="{FF2B5EF4-FFF2-40B4-BE49-F238E27FC236}">
                <a16:creationId xmlns:a16="http://schemas.microsoft.com/office/drawing/2014/main" id="{A6606EEA-411B-49C0-B55E-EE7FEBE78120}"/>
              </a:ext>
            </a:extLst>
          </p:cNvPr>
          <p:cNvPicPr>
            <a:picLocks noChangeAspect="1"/>
          </p:cNvPicPr>
          <p:nvPr/>
        </p:nvPicPr>
        <p:blipFill>
          <a:blip r:embed="rId6"/>
          <a:stretch>
            <a:fillRect/>
          </a:stretch>
        </p:blipFill>
        <p:spPr>
          <a:xfrm>
            <a:off x="9140543" y="5123130"/>
            <a:ext cx="1888325" cy="1049070"/>
          </a:xfrm>
          <a:prstGeom prst="rect">
            <a:avLst/>
          </a:prstGeom>
        </p:spPr>
      </p:pic>
      <p:sp>
        <p:nvSpPr>
          <p:cNvPr id="17" name="TextBox 16">
            <a:extLst>
              <a:ext uri="{FF2B5EF4-FFF2-40B4-BE49-F238E27FC236}">
                <a16:creationId xmlns:a16="http://schemas.microsoft.com/office/drawing/2014/main" id="{F811F771-456C-4906-B0F9-F511006EFD5F}"/>
              </a:ext>
            </a:extLst>
          </p:cNvPr>
          <p:cNvSpPr txBox="1"/>
          <p:nvPr/>
        </p:nvSpPr>
        <p:spPr>
          <a:xfrm>
            <a:off x="6549723" y="1255678"/>
            <a:ext cx="3969356" cy="1938992"/>
          </a:xfrm>
          <a:prstGeom prst="rect">
            <a:avLst/>
          </a:prstGeom>
          <a:noFill/>
        </p:spPr>
        <p:txBody>
          <a:bodyPr wrap="none" rtlCol="0">
            <a:spAutoFit/>
          </a:bodyPr>
          <a:lstStyle/>
          <a:p>
            <a:r>
              <a:rPr lang="en-US" altLang="zh-CN" sz="2400" dirty="0">
                <a:latin typeface="Baskerville" panose="02020502070401020303"/>
              </a:rPr>
              <a:t>Projected cost and benefit: </a:t>
            </a:r>
          </a:p>
          <a:p>
            <a:endParaRPr lang="en-US" altLang="zh-CN" sz="2400" dirty="0">
              <a:latin typeface="Baskerville" panose="02020502070401020303"/>
            </a:endParaRPr>
          </a:p>
          <a:p>
            <a:r>
              <a:rPr lang="en-US" altLang="zh-CN" sz="2400" dirty="0">
                <a:latin typeface="Baskerville" panose="02020502070401020303"/>
              </a:rPr>
              <a:t>COST: $4-8/SF</a:t>
            </a:r>
          </a:p>
          <a:p>
            <a:endParaRPr lang="en-US" altLang="zh-CN" sz="2400" dirty="0">
              <a:latin typeface="Baskerville" panose="02020502070401020303"/>
            </a:endParaRPr>
          </a:p>
          <a:p>
            <a:r>
              <a:rPr lang="en-US" altLang="zh-CN" sz="2400" dirty="0">
                <a:latin typeface="Baskerville" panose="02020502070401020303"/>
              </a:rPr>
              <a:t>BENEFIT: 30% Energy Saving</a:t>
            </a:r>
            <a:endParaRPr lang="zh-CN" altLang="en-US" sz="2000" dirty="0">
              <a:latin typeface="Baskerville" panose="02020502070401020303"/>
            </a:endParaRPr>
          </a:p>
        </p:txBody>
      </p:sp>
      <p:sp>
        <p:nvSpPr>
          <p:cNvPr id="2" name="TextBox 1"/>
          <p:cNvSpPr txBox="1"/>
          <p:nvPr/>
        </p:nvSpPr>
        <p:spPr>
          <a:xfrm>
            <a:off x="3431917" y="6421701"/>
            <a:ext cx="7596951" cy="646331"/>
          </a:xfrm>
          <a:prstGeom prst="rect">
            <a:avLst/>
          </a:prstGeom>
          <a:noFill/>
        </p:spPr>
        <p:txBody>
          <a:bodyPr wrap="none" rtlCol="0">
            <a:spAutoFit/>
          </a:bodyPr>
          <a:lstStyle/>
          <a:p>
            <a:r>
              <a:rPr lang="en-US" sz="1200" dirty="0" smtClean="0">
                <a:latin typeface="Baskerville Old Face" panose="02020602080505020303" pitchFamily="18" charset="0"/>
              </a:rPr>
              <a:t>Top: image is in the public domain. Bottom images </a:t>
            </a:r>
            <a:r>
              <a:rPr lang="en-US" sz="1200" dirty="0">
                <a:latin typeface="Baskerville Old Face" panose="02020602080505020303" pitchFamily="18" charset="0"/>
              </a:rPr>
              <a:t>© source unknown. All rights reserved. This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content </a:t>
            </a:r>
            <a:r>
              <a:rPr lang="en-US" sz="1200" dirty="0">
                <a:latin typeface="Baskerville Old Face" panose="02020602080505020303" pitchFamily="18" charset="0"/>
              </a:rPr>
              <a:t>is excluded from our Creative Commons license. For more information, see </a:t>
            </a:r>
            <a:r>
              <a:rPr lang="en-US" sz="1200" u="sng" dirty="0">
                <a:latin typeface="Baskerville Old Face" panose="02020602080505020303" pitchFamily="18" charset="0"/>
                <a:hlinkClick r:id="rId7"/>
              </a:rPr>
              <a:t>https://ocw.mit.edu/help/faq-fair-use/</a:t>
            </a:r>
            <a:r>
              <a:rPr lang="en-US" sz="1200" dirty="0">
                <a:latin typeface="Baskerville Old Face" panose="02020602080505020303" pitchFamily="18" charset="0"/>
              </a:rPr>
              <a:t>.</a:t>
            </a:r>
          </a:p>
          <a:p>
            <a:endParaRPr lang="en-US" sz="1200" dirty="0">
              <a:latin typeface="Baskerville Old Face" panose="02020602080505020303" pitchFamily="18" charset="0"/>
            </a:endParaRPr>
          </a:p>
        </p:txBody>
      </p:sp>
    </p:spTree>
    <p:extLst>
      <p:ext uri="{BB962C8B-B14F-4D97-AF65-F5344CB8AC3E}">
        <p14:creationId xmlns:p14="http://schemas.microsoft.com/office/powerpoint/2010/main" val="33714045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44928" y="241300"/>
            <a:ext cx="11947071" cy="763588"/>
          </a:xfrm>
          <a:prstGeom prst="rect">
            <a:avLst/>
          </a:prstGeom>
        </p:spPr>
        <p:txBody>
          <a:bodyPr spcFirstLastPara="1" vert="horz" wrap="square" lIns="121900" tIns="121900" rIns="121900" bIns="121900" rtlCol="0" anchor="t" anchorCtr="0">
            <a:noAutofit/>
          </a:bodyPr>
          <a:lstStyle/>
          <a:p>
            <a:r>
              <a:rPr lang="en-US" altLang="zh-CN" sz="4267" dirty="0">
                <a:solidFill>
                  <a:srgbClr val="1B4453"/>
                </a:solidFill>
                <a:latin typeface="Eurostile" panose="020B0504020202050204" pitchFamily="34" charset="77"/>
              </a:rPr>
              <a:t>Case: Rockville Building</a:t>
            </a:r>
            <a:endParaRPr sz="3600" dirty="0">
              <a:solidFill>
                <a:srgbClr val="1B4453"/>
              </a:solidFill>
              <a:latin typeface="Eurostile" panose="020B0504020202050204" pitchFamily="34" charset="77"/>
            </a:endParaRPr>
          </a:p>
        </p:txBody>
      </p:sp>
      <p:graphicFrame>
        <p:nvGraphicFramePr>
          <p:cNvPr id="3" name="Table 2">
            <a:extLst>
              <a:ext uri="{FF2B5EF4-FFF2-40B4-BE49-F238E27FC236}">
                <a16:creationId xmlns:a16="http://schemas.microsoft.com/office/drawing/2014/main" id="{D505E4F3-8250-4584-9EC0-7353A4891C1E}"/>
              </a:ext>
            </a:extLst>
          </p:cNvPr>
          <p:cNvGraphicFramePr>
            <a:graphicFrameLocks noGrp="1"/>
          </p:cNvGraphicFramePr>
          <p:nvPr/>
        </p:nvGraphicFramePr>
        <p:xfrm>
          <a:off x="1287379" y="1521364"/>
          <a:ext cx="8951496" cy="3901440"/>
        </p:xfrm>
        <a:graphic>
          <a:graphicData uri="http://schemas.openxmlformats.org/drawingml/2006/table">
            <a:tbl>
              <a:tblPr>
                <a:tableStyleId>{74C1A8A3-306A-4EB7-A6B1-4F7E0EB9C5D6}</a:tableStyleId>
              </a:tblPr>
              <a:tblGrid>
                <a:gridCol w="3112884">
                  <a:extLst>
                    <a:ext uri="{9D8B030D-6E8A-4147-A177-3AD203B41FA5}">
                      <a16:colId xmlns:a16="http://schemas.microsoft.com/office/drawing/2014/main" val="2581651917"/>
                    </a:ext>
                  </a:extLst>
                </a:gridCol>
                <a:gridCol w="1555369">
                  <a:extLst>
                    <a:ext uri="{9D8B030D-6E8A-4147-A177-3AD203B41FA5}">
                      <a16:colId xmlns:a16="http://schemas.microsoft.com/office/drawing/2014/main" val="2272966320"/>
                    </a:ext>
                  </a:extLst>
                </a:gridCol>
                <a:gridCol w="497726">
                  <a:extLst>
                    <a:ext uri="{9D8B030D-6E8A-4147-A177-3AD203B41FA5}">
                      <a16:colId xmlns:a16="http://schemas.microsoft.com/office/drawing/2014/main" val="1713520518"/>
                    </a:ext>
                  </a:extLst>
                </a:gridCol>
                <a:gridCol w="2502821">
                  <a:extLst>
                    <a:ext uri="{9D8B030D-6E8A-4147-A177-3AD203B41FA5}">
                      <a16:colId xmlns:a16="http://schemas.microsoft.com/office/drawing/2014/main" val="1491862159"/>
                    </a:ext>
                  </a:extLst>
                </a:gridCol>
                <a:gridCol w="1282696">
                  <a:extLst>
                    <a:ext uri="{9D8B030D-6E8A-4147-A177-3AD203B41FA5}">
                      <a16:colId xmlns:a16="http://schemas.microsoft.com/office/drawing/2014/main" val="2297634376"/>
                    </a:ext>
                  </a:extLst>
                </a:gridCol>
              </a:tblGrid>
              <a:tr h="180975">
                <a:tc>
                  <a:txBody>
                    <a:bodyPr/>
                    <a:lstStyle/>
                    <a:p>
                      <a:pPr algn="l" fontAlgn="b"/>
                      <a:r>
                        <a:rPr lang="en-US" sz="1600" b="1" u="none" strike="noStrike" dirty="0">
                          <a:effectLst/>
                          <a:latin typeface="Baskerville" panose="02020502070401020303" pitchFamily="18" charset="0"/>
                          <a:ea typeface="Baskerville" panose="02020502070401020303" pitchFamily="18" charset="0"/>
                        </a:rPr>
                        <a:t>Retrofit Assumption</a:t>
                      </a:r>
                      <a:endParaRPr lang="en-US" sz="16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zh-CN" altLang="en-US" sz="16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6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r>
                        <a:rPr lang="en-US" sz="1600" b="1" u="none" strike="noStrike" dirty="0">
                          <a:effectLst/>
                          <a:latin typeface="Baskerville" panose="02020502070401020303" pitchFamily="18" charset="0"/>
                          <a:ea typeface="Baskerville" panose="02020502070401020303" pitchFamily="18" charset="0"/>
                        </a:rPr>
                        <a:t>Property Assumption</a:t>
                      </a:r>
                      <a:endParaRPr lang="en-US" sz="16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zh-CN" altLang="en-US" sz="16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extLst>
                  <a:ext uri="{0D108BD9-81ED-4DB2-BD59-A6C34878D82A}">
                    <a16:rowId xmlns:a16="http://schemas.microsoft.com/office/drawing/2014/main" val="2812187381"/>
                  </a:ext>
                </a:extLst>
              </a:tr>
              <a:tr h="180975">
                <a:tc>
                  <a:txBody>
                    <a:bodyPr/>
                    <a:lstStyle/>
                    <a:p>
                      <a:pPr algn="l" fontAlgn="b"/>
                      <a:r>
                        <a:rPr lang="en-US" sz="1600" u="none" strike="noStrike" dirty="0">
                          <a:solidFill>
                            <a:srgbClr val="C00000"/>
                          </a:solidFill>
                          <a:effectLst/>
                          <a:latin typeface="Baskerville" panose="02020502070401020303" pitchFamily="18" charset="0"/>
                          <a:ea typeface="Baskerville" panose="02020502070401020303" pitchFamily="18" charset="0"/>
                        </a:rPr>
                        <a:t>Forecast EE saving</a:t>
                      </a:r>
                      <a:endParaRPr lang="en-US" sz="1600" b="0" i="0" u="none" strike="noStrike" dirty="0">
                        <a:solidFill>
                          <a:srgbClr val="C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600" u="none" strike="noStrike" dirty="0">
                          <a:solidFill>
                            <a:srgbClr val="C00000"/>
                          </a:solidFill>
                          <a:effectLst/>
                          <a:latin typeface="Baskerville" panose="02020502070401020303" pitchFamily="18" charset="0"/>
                          <a:ea typeface="Baskerville" panose="02020502070401020303" pitchFamily="18" charset="0"/>
                        </a:rPr>
                        <a:t>30%</a:t>
                      </a:r>
                      <a:endParaRPr lang="en-US" altLang="zh-CN" sz="1600" b="0" i="0" u="none" strike="noStrike" dirty="0">
                        <a:solidFill>
                          <a:srgbClr val="C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zh-CN" altLang="en-US" sz="16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r>
                        <a:rPr lang="en-US" sz="1600" u="none" strike="noStrike">
                          <a:effectLst/>
                          <a:latin typeface="Baskerville" panose="02020502070401020303" pitchFamily="18" charset="0"/>
                          <a:ea typeface="Baskerville" panose="02020502070401020303" pitchFamily="18" charset="0"/>
                        </a:rPr>
                        <a:t>Total sqaure feet</a:t>
                      </a:r>
                      <a:endParaRPr lang="en-US" sz="16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600" u="none" strike="noStrike">
                          <a:effectLst/>
                          <a:latin typeface="Baskerville" panose="02020502070401020303" pitchFamily="18" charset="0"/>
                          <a:ea typeface="Baskerville" panose="02020502070401020303" pitchFamily="18" charset="0"/>
                        </a:rPr>
                        <a:t>200,405</a:t>
                      </a:r>
                      <a:endParaRPr lang="en-US" altLang="zh-CN" sz="16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2565587611"/>
                  </a:ext>
                </a:extLst>
              </a:tr>
              <a:tr h="180975">
                <a:tc>
                  <a:txBody>
                    <a:bodyPr/>
                    <a:lstStyle/>
                    <a:p>
                      <a:pPr algn="l" fontAlgn="b"/>
                      <a:r>
                        <a:rPr lang="en-US" sz="1600" u="none" strike="noStrike" dirty="0">
                          <a:effectLst/>
                          <a:latin typeface="Baskerville" panose="02020502070401020303" pitchFamily="18" charset="0"/>
                          <a:ea typeface="Baskerville" panose="02020502070401020303" pitchFamily="18" charset="0"/>
                        </a:rPr>
                        <a:t>Choice of EE retrofits</a:t>
                      </a:r>
                      <a:endParaRPr lang="en-US"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sz="1600" u="none" strike="noStrike" dirty="0">
                          <a:effectLst/>
                          <a:latin typeface="Baskerville" panose="02020502070401020303" pitchFamily="18" charset="0"/>
                          <a:ea typeface="Baskerville" panose="02020502070401020303" pitchFamily="18" charset="0"/>
                        </a:rPr>
                        <a:t>DIY Equity</a:t>
                      </a:r>
                      <a:endParaRPr lang="en-US"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zh-CN" altLang="en-US" sz="16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r>
                        <a:rPr lang="en-US" sz="1600" u="none" strike="noStrike" dirty="0">
                          <a:solidFill>
                            <a:schemeClr val="tx1"/>
                          </a:solidFill>
                          <a:effectLst/>
                          <a:latin typeface="Baskerville" panose="02020502070401020303" pitchFamily="18" charset="0"/>
                          <a:ea typeface="Baskerville" panose="02020502070401020303" pitchFamily="18" charset="0"/>
                        </a:rPr>
                        <a:t>Rental rate, $/SF, net lease</a:t>
                      </a:r>
                      <a:endParaRPr lang="en-US" sz="1600" b="0" i="0" u="none" strike="noStrike" dirty="0">
                        <a:solidFill>
                          <a:schemeClr val="tx1"/>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600" u="none" strike="noStrike" dirty="0">
                          <a:solidFill>
                            <a:schemeClr val="tx1"/>
                          </a:solidFill>
                          <a:effectLst/>
                          <a:latin typeface="Baskerville" panose="02020502070401020303" pitchFamily="18" charset="0"/>
                          <a:ea typeface="Baskerville" panose="02020502070401020303" pitchFamily="18" charset="0"/>
                        </a:rPr>
                        <a:t>$41.37</a:t>
                      </a:r>
                      <a:endParaRPr lang="en-US" altLang="zh-CN" sz="1600" b="0" i="0" u="none" strike="noStrike" dirty="0">
                        <a:solidFill>
                          <a:schemeClr val="tx1"/>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1354641708"/>
                  </a:ext>
                </a:extLst>
              </a:tr>
              <a:tr h="180975">
                <a:tc>
                  <a:txBody>
                    <a:bodyPr/>
                    <a:lstStyle/>
                    <a:p>
                      <a:pPr algn="l" fontAlgn="b"/>
                      <a:r>
                        <a:rPr lang="en-US" sz="1600" u="none" strike="noStrike" dirty="0">
                          <a:effectLst/>
                          <a:latin typeface="Baskerville" panose="02020502070401020303" pitchFamily="18" charset="0"/>
                          <a:ea typeface="Baskerville" panose="02020502070401020303" pitchFamily="18" charset="0"/>
                        </a:rPr>
                        <a:t>Actual Energy Savings, Variation relative to forecast</a:t>
                      </a:r>
                      <a:endParaRPr lang="en-US"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600" u="none" strike="noStrike" dirty="0">
                          <a:effectLst/>
                          <a:latin typeface="Baskerville" panose="02020502070401020303" pitchFamily="18" charset="0"/>
                          <a:ea typeface="Baskerville" panose="02020502070401020303" pitchFamily="18" charset="0"/>
                        </a:rPr>
                        <a:t>0%</a:t>
                      </a:r>
                      <a:endParaRPr lang="en-US" altLang="zh-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zh-CN" altLang="en-US" sz="16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r>
                        <a:rPr lang="en-US" sz="1600" u="none" strike="noStrike" dirty="0">
                          <a:solidFill>
                            <a:schemeClr val="tx1"/>
                          </a:solidFill>
                          <a:effectLst/>
                          <a:latin typeface="Baskerville" panose="02020502070401020303" pitchFamily="18" charset="0"/>
                          <a:ea typeface="Baskerville" panose="02020502070401020303" pitchFamily="18" charset="0"/>
                        </a:rPr>
                        <a:t>Occupancy rate</a:t>
                      </a:r>
                      <a:endParaRPr lang="en-US" sz="1600" b="0" i="0" u="none" strike="noStrike" dirty="0">
                        <a:solidFill>
                          <a:schemeClr val="tx1"/>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600" u="none" strike="noStrike" dirty="0">
                          <a:solidFill>
                            <a:schemeClr val="tx1"/>
                          </a:solidFill>
                          <a:effectLst/>
                          <a:latin typeface="Baskerville" panose="02020502070401020303" pitchFamily="18" charset="0"/>
                          <a:ea typeface="Baskerville" panose="02020502070401020303" pitchFamily="18" charset="0"/>
                        </a:rPr>
                        <a:t>85%</a:t>
                      </a:r>
                      <a:endParaRPr lang="en-US" altLang="zh-CN" sz="1600" b="0" i="0" u="none" strike="noStrike" dirty="0">
                        <a:solidFill>
                          <a:schemeClr val="tx1"/>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2784139824"/>
                  </a:ext>
                </a:extLst>
              </a:tr>
              <a:tr h="180975">
                <a:tc>
                  <a:txBody>
                    <a:bodyPr/>
                    <a:lstStyle/>
                    <a:p>
                      <a:pPr algn="l" fontAlgn="b"/>
                      <a:r>
                        <a:rPr lang="en-US" sz="1600" u="none" strike="noStrike">
                          <a:effectLst/>
                          <a:latin typeface="Baskerville" panose="02020502070401020303" pitchFamily="18" charset="0"/>
                          <a:ea typeface="Baskerville" panose="02020502070401020303" pitchFamily="18" charset="0"/>
                        </a:rPr>
                        <a:t>Rent premium from retrofit, % change</a:t>
                      </a:r>
                      <a:endParaRPr lang="en-US" sz="16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600" u="none" strike="noStrike" dirty="0">
                          <a:effectLst/>
                          <a:latin typeface="Baskerville" panose="02020502070401020303" pitchFamily="18" charset="0"/>
                          <a:ea typeface="Baskerville" panose="02020502070401020303" pitchFamily="18" charset="0"/>
                        </a:rPr>
                        <a:t>0%</a:t>
                      </a:r>
                      <a:endParaRPr lang="en-US" altLang="zh-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zh-CN" altLang="en-US" sz="16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r>
                        <a:rPr lang="en-US" sz="1600" u="none" strike="noStrike" dirty="0">
                          <a:solidFill>
                            <a:schemeClr val="tx1"/>
                          </a:solidFill>
                          <a:effectLst/>
                          <a:latin typeface="Baskerville" panose="02020502070401020303" pitchFamily="18" charset="0"/>
                          <a:ea typeface="Baskerville" panose="02020502070401020303" pitchFamily="18" charset="0"/>
                        </a:rPr>
                        <a:t>Rental rate annual escalation</a:t>
                      </a:r>
                      <a:endParaRPr lang="en-US" sz="1600" b="0" i="0" u="none" strike="noStrike" dirty="0">
                        <a:solidFill>
                          <a:schemeClr val="tx1"/>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600" u="none" strike="noStrike" dirty="0">
                          <a:solidFill>
                            <a:schemeClr val="tx1"/>
                          </a:solidFill>
                          <a:effectLst/>
                          <a:latin typeface="Baskerville" panose="02020502070401020303" pitchFamily="18" charset="0"/>
                          <a:ea typeface="Baskerville" panose="02020502070401020303" pitchFamily="18" charset="0"/>
                        </a:rPr>
                        <a:t>3%</a:t>
                      </a:r>
                      <a:endParaRPr lang="en-US" altLang="zh-CN" sz="1600" b="0" i="0" u="none" strike="noStrike" dirty="0">
                        <a:solidFill>
                          <a:schemeClr val="tx1"/>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619589991"/>
                  </a:ext>
                </a:extLst>
              </a:tr>
              <a:tr h="180975">
                <a:tc>
                  <a:txBody>
                    <a:bodyPr/>
                    <a:lstStyle/>
                    <a:p>
                      <a:pPr algn="l" fontAlgn="b"/>
                      <a:r>
                        <a:rPr lang="en-US" sz="1600" u="none" strike="noStrike">
                          <a:effectLst/>
                          <a:latin typeface="Baskerville" panose="02020502070401020303" pitchFamily="18" charset="0"/>
                          <a:ea typeface="Baskerville" panose="02020502070401020303" pitchFamily="18" charset="0"/>
                        </a:rPr>
                        <a:t>Change in occupancy rate from retrofit, %-point change</a:t>
                      </a:r>
                      <a:endParaRPr lang="en-US" sz="16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600" u="none" strike="noStrike">
                          <a:effectLst/>
                          <a:latin typeface="Baskerville" panose="02020502070401020303" pitchFamily="18" charset="0"/>
                          <a:ea typeface="Baskerville" panose="02020502070401020303" pitchFamily="18" charset="0"/>
                        </a:rPr>
                        <a:t>0%</a:t>
                      </a:r>
                      <a:endParaRPr lang="en-US" altLang="zh-CN" sz="16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zh-CN" altLang="en-US" sz="16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r>
                        <a:rPr lang="en-US" sz="1600" u="none" strike="noStrike" dirty="0">
                          <a:solidFill>
                            <a:schemeClr val="tx1"/>
                          </a:solidFill>
                          <a:effectLst/>
                          <a:latin typeface="Baskerville" panose="02020502070401020303" pitchFamily="18" charset="0"/>
                          <a:ea typeface="Baskerville" panose="02020502070401020303" pitchFamily="18" charset="0"/>
                        </a:rPr>
                        <a:t>Maintenance &amp; repairs cost escalation</a:t>
                      </a:r>
                      <a:endParaRPr lang="en-US" sz="1600" b="0" i="0" u="none" strike="noStrike" dirty="0">
                        <a:solidFill>
                          <a:schemeClr val="tx1"/>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600" u="none" strike="noStrike" dirty="0">
                          <a:solidFill>
                            <a:schemeClr val="tx1"/>
                          </a:solidFill>
                          <a:effectLst/>
                          <a:latin typeface="Baskerville" panose="02020502070401020303" pitchFamily="18" charset="0"/>
                          <a:ea typeface="Baskerville" panose="02020502070401020303" pitchFamily="18" charset="0"/>
                        </a:rPr>
                        <a:t>3%</a:t>
                      </a:r>
                      <a:endParaRPr lang="en-US" altLang="zh-CN" sz="1600" b="0" i="0" u="none" strike="noStrike" dirty="0">
                        <a:solidFill>
                          <a:schemeClr val="tx1"/>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3187441821"/>
                  </a:ext>
                </a:extLst>
              </a:tr>
              <a:tr h="180975">
                <a:tc>
                  <a:txBody>
                    <a:bodyPr/>
                    <a:lstStyle/>
                    <a:p>
                      <a:pPr algn="l" fontAlgn="b"/>
                      <a:r>
                        <a:rPr lang="en-US" sz="1600" u="none" strike="noStrike" dirty="0">
                          <a:solidFill>
                            <a:schemeClr val="accent1"/>
                          </a:solidFill>
                          <a:effectLst/>
                          <a:latin typeface="Baskerville" panose="02020502070401020303" pitchFamily="18" charset="0"/>
                          <a:ea typeface="Baskerville" panose="02020502070401020303" pitchFamily="18" charset="0"/>
                        </a:rPr>
                        <a:t>Energy cost annual escalation</a:t>
                      </a:r>
                      <a:endParaRPr lang="en-US" sz="1600" b="0" i="0" u="none" strike="noStrike" dirty="0">
                        <a:solidFill>
                          <a:schemeClr val="accent1"/>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600" u="none" strike="noStrike" dirty="0">
                          <a:solidFill>
                            <a:schemeClr val="accent1"/>
                          </a:solidFill>
                          <a:effectLst/>
                          <a:latin typeface="Baskerville" panose="02020502070401020303" pitchFamily="18" charset="0"/>
                          <a:ea typeface="Baskerville" panose="02020502070401020303" pitchFamily="18" charset="0"/>
                        </a:rPr>
                        <a:t>3%</a:t>
                      </a:r>
                      <a:endParaRPr lang="en-US" altLang="zh-CN" sz="1600" b="0" i="0" u="none" strike="noStrike" dirty="0">
                        <a:solidFill>
                          <a:schemeClr val="accent1"/>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zh-CN" altLang="en-US" sz="16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r>
                        <a:rPr lang="en-US" sz="1600" u="none" strike="noStrike" dirty="0">
                          <a:solidFill>
                            <a:schemeClr val="tx1"/>
                          </a:solidFill>
                          <a:effectLst/>
                          <a:latin typeface="Baskerville" panose="02020502070401020303" pitchFamily="18" charset="0"/>
                          <a:ea typeface="Baskerville" panose="02020502070401020303" pitchFamily="18" charset="0"/>
                        </a:rPr>
                        <a:t>Tenant share of energy costs</a:t>
                      </a:r>
                      <a:endParaRPr lang="en-US" sz="1600" b="0" i="0" u="none" strike="noStrike" dirty="0">
                        <a:solidFill>
                          <a:schemeClr val="tx1"/>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600" u="none" strike="noStrike" dirty="0">
                          <a:solidFill>
                            <a:schemeClr val="tx1"/>
                          </a:solidFill>
                          <a:effectLst/>
                          <a:latin typeface="Baskerville" panose="02020502070401020303" pitchFamily="18" charset="0"/>
                          <a:ea typeface="Baskerville" panose="02020502070401020303" pitchFamily="18" charset="0"/>
                        </a:rPr>
                        <a:t>90%</a:t>
                      </a:r>
                      <a:endParaRPr lang="en-US" altLang="zh-CN" sz="1600" b="0" i="0" u="none" strike="noStrike" dirty="0">
                        <a:solidFill>
                          <a:schemeClr val="tx1"/>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3779137643"/>
                  </a:ext>
                </a:extLst>
              </a:tr>
              <a:tr h="180975">
                <a:tc>
                  <a:txBody>
                    <a:bodyPr/>
                    <a:lstStyle/>
                    <a:p>
                      <a:pPr algn="l" fontAlgn="b"/>
                      <a:r>
                        <a:rPr lang="en-US" sz="1600" u="none" strike="noStrike" dirty="0">
                          <a:solidFill>
                            <a:schemeClr val="accent1"/>
                          </a:solidFill>
                          <a:effectLst/>
                          <a:latin typeface="Baskerville" panose="02020502070401020303" pitchFamily="18" charset="0"/>
                          <a:ea typeface="Baskerville" panose="02020502070401020303" pitchFamily="18" charset="0"/>
                        </a:rPr>
                        <a:t>Energy demand escalation</a:t>
                      </a:r>
                      <a:endParaRPr lang="en-US" sz="1600" b="0" i="0" u="none" strike="noStrike" dirty="0">
                        <a:solidFill>
                          <a:schemeClr val="accent1"/>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600" u="none" strike="noStrike" dirty="0">
                          <a:solidFill>
                            <a:schemeClr val="accent1"/>
                          </a:solidFill>
                          <a:effectLst/>
                          <a:latin typeface="Baskerville" panose="02020502070401020303" pitchFamily="18" charset="0"/>
                          <a:ea typeface="Baskerville" panose="02020502070401020303" pitchFamily="18" charset="0"/>
                        </a:rPr>
                        <a:t>2%</a:t>
                      </a:r>
                      <a:endParaRPr lang="en-US" altLang="zh-CN" sz="1600" b="0" i="0" u="none" strike="noStrike" dirty="0">
                        <a:solidFill>
                          <a:schemeClr val="accent1"/>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zh-CN" altLang="en-US" sz="16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r>
                        <a:rPr lang="en-US" sz="1600" u="none" strike="noStrike" dirty="0">
                          <a:solidFill>
                            <a:schemeClr val="tx1"/>
                          </a:solidFill>
                          <a:effectLst/>
                          <a:latin typeface="Baskerville" panose="02020502070401020303" pitchFamily="18" charset="0"/>
                          <a:ea typeface="Baskerville" panose="02020502070401020303" pitchFamily="18" charset="0"/>
                        </a:rPr>
                        <a:t>Owner share of energy costs</a:t>
                      </a:r>
                      <a:endParaRPr lang="en-US" sz="1600" b="0" i="0" u="none" strike="noStrike" dirty="0">
                        <a:solidFill>
                          <a:schemeClr val="tx1"/>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600" u="none" strike="noStrike" dirty="0">
                          <a:solidFill>
                            <a:schemeClr val="tx1"/>
                          </a:solidFill>
                          <a:effectLst/>
                          <a:latin typeface="Baskerville" panose="02020502070401020303" pitchFamily="18" charset="0"/>
                          <a:ea typeface="Baskerville" panose="02020502070401020303" pitchFamily="18" charset="0"/>
                        </a:rPr>
                        <a:t>10%</a:t>
                      </a:r>
                      <a:endParaRPr lang="en-US" altLang="zh-CN" sz="1600" b="0" i="0" u="none" strike="noStrike" dirty="0">
                        <a:solidFill>
                          <a:schemeClr val="tx1"/>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4240394006"/>
                  </a:ext>
                </a:extLst>
              </a:tr>
              <a:tr h="180975">
                <a:tc>
                  <a:txBody>
                    <a:bodyPr/>
                    <a:lstStyle/>
                    <a:p>
                      <a:pPr algn="l" fontAlgn="b"/>
                      <a:r>
                        <a:rPr lang="en-US" sz="1600" u="none" strike="noStrike" dirty="0">
                          <a:solidFill>
                            <a:srgbClr val="C00000"/>
                          </a:solidFill>
                          <a:effectLst/>
                          <a:latin typeface="Baskerville" panose="02020502070401020303" pitchFamily="18" charset="0"/>
                          <a:ea typeface="Baskerville" panose="02020502070401020303" pitchFamily="18" charset="0"/>
                        </a:rPr>
                        <a:t>Upfront capital costs of EE project, $/SF</a:t>
                      </a:r>
                      <a:endParaRPr lang="en-US" sz="1600" b="0" i="0" u="none" strike="noStrike" dirty="0">
                        <a:solidFill>
                          <a:srgbClr val="C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600" u="none" strike="noStrike" dirty="0">
                          <a:solidFill>
                            <a:srgbClr val="C00000"/>
                          </a:solidFill>
                          <a:effectLst/>
                          <a:latin typeface="Baskerville" panose="02020502070401020303" pitchFamily="18" charset="0"/>
                          <a:ea typeface="Baskerville" panose="02020502070401020303" pitchFamily="18" charset="0"/>
                        </a:rPr>
                        <a:t>$6.00</a:t>
                      </a:r>
                      <a:endParaRPr lang="en-US" altLang="zh-CN" sz="1600" b="0" i="0" u="none" strike="noStrike" dirty="0">
                        <a:solidFill>
                          <a:srgbClr val="C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zh-CN" altLang="en-US" sz="16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r>
                        <a:rPr lang="en-US" sz="1600" u="none" strike="noStrike" dirty="0">
                          <a:effectLst/>
                          <a:latin typeface="Baskerville" panose="02020502070401020303" pitchFamily="18" charset="0"/>
                          <a:ea typeface="Baskerville" panose="02020502070401020303" pitchFamily="18" charset="0"/>
                        </a:rPr>
                        <a:t>Average energy intensity, kWh/SF/</a:t>
                      </a:r>
                      <a:r>
                        <a:rPr lang="en-US" sz="1600" u="none" strike="noStrike" dirty="0" err="1">
                          <a:effectLst/>
                          <a:latin typeface="Baskerville" panose="02020502070401020303" pitchFamily="18" charset="0"/>
                          <a:ea typeface="Baskerville" panose="02020502070401020303" pitchFamily="18" charset="0"/>
                        </a:rPr>
                        <a:t>yr</a:t>
                      </a:r>
                      <a:endParaRPr lang="en-US"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600" u="none" strike="noStrike" dirty="0">
                          <a:effectLst/>
                          <a:latin typeface="Baskerville" panose="02020502070401020303" pitchFamily="18" charset="0"/>
                          <a:ea typeface="Baskerville" panose="02020502070401020303" pitchFamily="18" charset="0"/>
                        </a:rPr>
                        <a:t>30 </a:t>
                      </a:r>
                      <a:endParaRPr lang="en-US" altLang="zh-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1528010554"/>
                  </a:ext>
                </a:extLst>
              </a:tr>
              <a:tr h="180975">
                <a:tc>
                  <a:txBody>
                    <a:bodyPr/>
                    <a:lstStyle/>
                    <a:p>
                      <a:pPr algn="l" fontAlgn="b"/>
                      <a:r>
                        <a:rPr lang="en-US" sz="1600" u="none" strike="noStrike" dirty="0">
                          <a:solidFill>
                            <a:srgbClr val="C00000"/>
                          </a:solidFill>
                          <a:effectLst/>
                          <a:latin typeface="Baskerville" panose="02020502070401020303" pitchFamily="18" charset="0"/>
                          <a:ea typeface="Baskerville" panose="02020502070401020303" pitchFamily="18" charset="0"/>
                        </a:rPr>
                        <a:t>Upfront capital costs of EE project, $ total</a:t>
                      </a:r>
                      <a:endParaRPr lang="en-US" sz="1600" b="0" i="0" u="none" strike="noStrike" dirty="0">
                        <a:solidFill>
                          <a:srgbClr val="C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600" u="none" strike="noStrike" dirty="0">
                          <a:solidFill>
                            <a:srgbClr val="C00000"/>
                          </a:solidFill>
                          <a:effectLst/>
                          <a:latin typeface="Baskerville" panose="02020502070401020303" pitchFamily="18" charset="0"/>
                          <a:ea typeface="Baskerville" panose="02020502070401020303" pitchFamily="18" charset="0"/>
                        </a:rPr>
                        <a:t>$1,202,430.00</a:t>
                      </a:r>
                      <a:endParaRPr lang="en-US" altLang="zh-CN" sz="1600" b="0" i="0" u="none" strike="noStrike" dirty="0">
                        <a:solidFill>
                          <a:srgbClr val="C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zh-CN" altLang="en-US" sz="16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r>
                        <a:rPr lang="en-US" sz="1600" u="none" strike="noStrike" dirty="0">
                          <a:effectLst/>
                          <a:latin typeface="Baskerville" panose="02020502070401020303" pitchFamily="18" charset="0"/>
                          <a:ea typeface="Baskerville" panose="02020502070401020303" pitchFamily="18" charset="0"/>
                        </a:rPr>
                        <a:t>Price per kWh, $</a:t>
                      </a:r>
                      <a:endParaRPr lang="en-US"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600" u="none" strike="noStrike" dirty="0">
                          <a:effectLst/>
                          <a:latin typeface="Baskerville" panose="02020502070401020303" pitchFamily="18" charset="0"/>
                          <a:ea typeface="Baskerville" panose="02020502070401020303" pitchFamily="18" charset="0"/>
                        </a:rPr>
                        <a:t>$0.11</a:t>
                      </a:r>
                      <a:endParaRPr lang="en-US" altLang="zh-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1746803255"/>
                  </a:ext>
                </a:extLst>
              </a:tr>
              <a:tr h="180975">
                <a:tc>
                  <a:txBody>
                    <a:bodyPr/>
                    <a:lstStyle/>
                    <a:p>
                      <a:pPr algn="l" fontAlgn="b"/>
                      <a:endParaRPr lang="zh-CN" altLang="en-US" sz="16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6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6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6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6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extLst>
                  <a:ext uri="{0D108BD9-81ED-4DB2-BD59-A6C34878D82A}">
                    <a16:rowId xmlns:a16="http://schemas.microsoft.com/office/drawing/2014/main" val="2465912219"/>
                  </a:ext>
                </a:extLst>
              </a:tr>
              <a:tr h="180975">
                <a:tc gridSpan="2">
                  <a:txBody>
                    <a:bodyPr/>
                    <a:lstStyle/>
                    <a:p>
                      <a:pPr algn="l" fontAlgn="b"/>
                      <a:r>
                        <a:rPr lang="en-US" sz="1600" u="none" strike="noStrike" dirty="0">
                          <a:effectLst/>
                          <a:latin typeface="Baskerville" panose="02020502070401020303" pitchFamily="18" charset="0"/>
                          <a:ea typeface="Baskerville" panose="02020502070401020303" pitchFamily="18" charset="0"/>
                        </a:rPr>
                        <a:t>Owner Cost of Capital Assumptions: </a:t>
                      </a:r>
                      <a:endParaRPr lang="en-US"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hMerge="1">
                  <a:txBody>
                    <a:bodyPr/>
                    <a:lstStyle/>
                    <a:p>
                      <a:endParaRPr lang="zh-CN" altLang="en-US"/>
                    </a:p>
                  </a:txBody>
                  <a:tcPr/>
                </a:tc>
                <a:tc>
                  <a:txBody>
                    <a:bodyPr/>
                    <a:lstStyle/>
                    <a:p>
                      <a:pPr algn="l" fontAlgn="b"/>
                      <a:endParaRPr lang="zh-CN" altLang="en-US" sz="16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6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6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extLst>
                  <a:ext uri="{0D108BD9-81ED-4DB2-BD59-A6C34878D82A}">
                    <a16:rowId xmlns:a16="http://schemas.microsoft.com/office/drawing/2014/main" val="769020181"/>
                  </a:ext>
                </a:extLst>
              </a:tr>
              <a:tr h="180975">
                <a:tc>
                  <a:txBody>
                    <a:bodyPr/>
                    <a:lstStyle/>
                    <a:p>
                      <a:pPr algn="l" fontAlgn="b"/>
                      <a:r>
                        <a:rPr lang="en-US" sz="1600" u="none" strike="noStrike" dirty="0">
                          <a:effectLst/>
                          <a:latin typeface="Baskerville" panose="02020502070401020303" pitchFamily="18" charset="0"/>
                          <a:ea typeface="Baskerville" panose="02020502070401020303" pitchFamily="18" charset="0"/>
                        </a:rPr>
                        <a:t>DIY Equity</a:t>
                      </a:r>
                      <a:endParaRPr lang="en-US"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600" u="none" strike="noStrike">
                          <a:effectLst/>
                          <a:latin typeface="Baskerville" panose="02020502070401020303" pitchFamily="18" charset="0"/>
                          <a:ea typeface="Baskerville" panose="02020502070401020303" pitchFamily="18" charset="0"/>
                        </a:rPr>
                        <a:t>15%</a:t>
                      </a:r>
                      <a:endParaRPr lang="en-US" altLang="zh-CN" sz="16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zh-CN" altLang="en-US" sz="16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6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6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extLst>
                  <a:ext uri="{0D108BD9-81ED-4DB2-BD59-A6C34878D82A}">
                    <a16:rowId xmlns:a16="http://schemas.microsoft.com/office/drawing/2014/main" val="183424045"/>
                  </a:ext>
                </a:extLst>
              </a:tr>
            </a:tbl>
          </a:graphicData>
        </a:graphic>
      </p:graphicFrame>
    </p:spTree>
    <p:extLst>
      <p:ext uri="{BB962C8B-B14F-4D97-AF65-F5344CB8AC3E}">
        <p14:creationId xmlns:p14="http://schemas.microsoft.com/office/powerpoint/2010/main" val="32831319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44928" y="241300"/>
            <a:ext cx="11947071" cy="763588"/>
          </a:xfrm>
          <a:prstGeom prst="rect">
            <a:avLst/>
          </a:prstGeom>
        </p:spPr>
        <p:txBody>
          <a:bodyPr spcFirstLastPara="1" vert="horz" wrap="square" lIns="121900" tIns="121900" rIns="121900" bIns="121900" rtlCol="0" anchor="t" anchorCtr="0">
            <a:noAutofit/>
          </a:bodyPr>
          <a:lstStyle/>
          <a:p>
            <a:r>
              <a:rPr lang="en-US" altLang="zh-CN" sz="4267" dirty="0">
                <a:solidFill>
                  <a:srgbClr val="1B4453"/>
                </a:solidFill>
                <a:latin typeface="Eurostile" panose="020B0504020202050204" pitchFamily="34" charset="77"/>
              </a:rPr>
              <a:t>Pro</a:t>
            </a:r>
            <a:r>
              <a:rPr lang="zh-CN" altLang="en-US" sz="4267" dirty="0">
                <a:solidFill>
                  <a:srgbClr val="1B4453"/>
                </a:solidFill>
                <a:latin typeface="Eurostile" panose="020B0504020202050204" pitchFamily="34" charset="77"/>
              </a:rPr>
              <a:t> </a:t>
            </a:r>
            <a:r>
              <a:rPr lang="en-US" altLang="zh-CN" sz="4267" dirty="0">
                <a:solidFill>
                  <a:srgbClr val="1B4453"/>
                </a:solidFill>
                <a:latin typeface="Eurostile" panose="020B0504020202050204" pitchFamily="34" charset="77"/>
              </a:rPr>
              <a:t>Forma</a:t>
            </a:r>
            <a:r>
              <a:rPr lang="zh-CN" altLang="en-US" sz="4267" dirty="0">
                <a:solidFill>
                  <a:srgbClr val="1B4453"/>
                </a:solidFill>
                <a:latin typeface="Eurostile" panose="020B0504020202050204" pitchFamily="34" charset="77"/>
              </a:rPr>
              <a:t> </a:t>
            </a:r>
            <a:r>
              <a:rPr lang="en-US" altLang="zh-CN" sz="4267" dirty="0">
                <a:solidFill>
                  <a:srgbClr val="1B4453"/>
                </a:solidFill>
                <a:latin typeface="Eurostile" panose="020B0504020202050204" pitchFamily="34" charset="77"/>
              </a:rPr>
              <a:t>–</a:t>
            </a:r>
            <a:r>
              <a:rPr lang="zh-CN" altLang="en-US" sz="4267" dirty="0">
                <a:solidFill>
                  <a:srgbClr val="1B4453"/>
                </a:solidFill>
                <a:latin typeface="Eurostile" panose="020B0504020202050204" pitchFamily="34" charset="77"/>
              </a:rPr>
              <a:t> </a:t>
            </a:r>
            <a:r>
              <a:rPr lang="en-US" altLang="zh-CN" sz="4267" dirty="0">
                <a:solidFill>
                  <a:srgbClr val="1B4453"/>
                </a:solidFill>
                <a:latin typeface="Eurostile" panose="020B0504020202050204" pitchFamily="34" charset="77"/>
              </a:rPr>
              <a:t>Baseline</a:t>
            </a:r>
            <a:endParaRPr sz="3600" dirty="0">
              <a:solidFill>
                <a:srgbClr val="1B4453"/>
              </a:solidFill>
              <a:latin typeface="Eurostile" panose="020B0504020202050204" pitchFamily="34" charset="77"/>
            </a:endParaRPr>
          </a:p>
        </p:txBody>
      </p:sp>
      <p:graphicFrame>
        <p:nvGraphicFramePr>
          <p:cNvPr id="2" name="Table 1">
            <a:extLst>
              <a:ext uri="{FF2B5EF4-FFF2-40B4-BE49-F238E27FC236}">
                <a16:creationId xmlns:a16="http://schemas.microsoft.com/office/drawing/2014/main" id="{CFB10791-C4D4-4101-BEA5-F744D2046884}"/>
              </a:ext>
            </a:extLst>
          </p:cNvPr>
          <p:cNvGraphicFramePr>
            <a:graphicFrameLocks noGrp="1"/>
          </p:cNvGraphicFramePr>
          <p:nvPr/>
        </p:nvGraphicFramePr>
        <p:xfrm>
          <a:off x="964504" y="1173093"/>
          <a:ext cx="9471764" cy="5334000"/>
        </p:xfrm>
        <a:graphic>
          <a:graphicData uri="http://schemas.openxmlformats.org/drawingml/2006/table">
            <a:tbl>
              <a:tblPr>
                <a:tableStyleId>{6E25E649-3F16-4E02-A733-19D2CDBF48F0}</a:tableStyleId>
              </a:tblPr>
              <a:tblGrid>
                <a:gridCol w="2681197">
                  <a:extLst>
                    <a:ext uri="{9D8B030D-6E8A-4147-A177-3AD203B41FA5}">
                      <a16:colId xmlns:a16="http://schemas.microsoft.com/office/drawing/2014/main" val="609954080"/>
                    </a:ext>
                  </a:extLst>
                </a:gridCol>
                <a:gridCol w="1145235">
                  <a:extLst>
                    <a:ext uri="{9D8B030D-6E8A-4147-A177-3AD203B41FA5}">
                      <a16:colId xmlns:a16="http://schemas.microsoft.com/office/drawing/2014/main" val="192839910"/>
                    </a:ext>
                  </a:extLst>
                </a:gridCol>
                <a:gridCol w="422195">
                  <a:extLst>
                    <a:ext uri="{9D8B030D-6E8A-4147-A177-3AD203B41FA5}">
                      <a16:colId xmlns:a16="http://schemas.microsoft.com/office/drawing/2014/main" val="3033317074"/>
                    </a:ext>
                  </a:extLst>
                </a:gridCol>
                <a:gridCol w="2058379">
                  <a:extLst>
                    <a:ext uri="{9D8B030D-6E8A-4147-A177-3AD203B41FA5}">
                      <a16:colId xmlns:a16="http://schemas.microsoft.com/office/drawing/2014/main" val="3480311867"/>
                    </a:ext>
                  </a:extLst>
                </a:gridCol>
                <a:gridCol w="1035911">
                  <a:extLst>
                    <a:ext uri="{9D8B030D-6E8A-4147-A177-3AD203B41FA5}">
                      <a16:colId xmlns:a16="http://schemas.microsoft.com/office/drawing/2014/main" val="2654932640"/>
                    </a:ext>
                  </a:extLst>
                </a:gridCol>
                <a:gridCol w="557479">
                  <a:extLst>
                    <a:ext uri="{9D8B030D-6E8A-4147-A177-3AD203B41FA5}">
                      <a16:colId xmlns:a16="http://schemas.microsoft.com/office/drawing/2014/main" val="2534548611"/>
                    </a:ext>
                  </a:extLst>
                </a:gridCol>
                <a:gridCol w="1571368">
                  <a:extLst>
                    <a:ext uri="{9D8B030D-6E8A-4147-A177-3AD203B41FA5}">
                      <a16:colId xmlns:a16="http://schemas.microsoft.com/office/drawing/2014/main" val="4059440387"/>
                    </a:ext>
                  </a:extLst>
                </a:gridCol>
              </a:tblGrid>
              <a:tr h="189189">
                <a:tc>
                  <a:txBody>
                    <a:bodyPr/>
                    <a:lstStyle/>
                    <a:p>
                      <a:pPr algn="l" fontAlgn="b"/>
                      <a:r>
                        <a:rPr lang="en-US" sz="1400" b="1" u="none" strike="noStrike" dirty="0">
                          <a:effectLst/>
                          <a:latin typeface="Baskerville" panose="02020502070401020303" pitchFamily="18" charset="0"/>
                          <a:ea typeface="Baskerville" panose="02020502070401020303" pitchFamily="18" charset="0"/>
                        </a:rPr>
                        <a:t>BASE CASE - PRO FORMA - NO RETROFIT</a:t>
                      </a:r>
                      <a:endParaRPr lang="en-US" sz="14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r>
                        <a:rPr lang="zh-CN" altLang="en-US" sz="1400" u="none" strike="noStrike">
                          <a:effectLst/>
                          <a:latin typeface="Baskerville" panose="02020502070401020303" pitchFamily="18" charset="0"/>
                        </a:rPr>
                        <a:t>　</a:t>
                      </a:r>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r>
                        <a:rPr lang="en-US" sz="1400" u="none" strike="noStrike">
                          <a:effectLst/>
                          <a:latin typeface="Baskerville" panose="02020502070401020303" pitchFamily="18" charset="0"/>
                          <a:ea typeface="Baskerville" panose="02020502070401020303" pitchFamily="18" charset="0"/>
                        </a:rPr>
                        <a:t>Year</a:t>
                      </a:r>
                      <a:endParaRPr lang="en-US"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400" b="0" i="0" u="none" strike="noStrike" dirty="0">
                          <a:solidFill>
                            <a:srgbClr val="000000"/>
                          </a:solidFill>
                          <a:effectLst/>
                          <a:latin typeface="Baskerville" panose="02020502070401020303" pitchFamily="18" charset="0"/>
                          <a:ea typeface="Baskerville" panose="02020502070401020303" pitchFamily="18" charset="0"/>
                        </a:rPr>
                        <a:t>0</a:t>
                      </a:r>
                    </a:p>
                  </a:txBody>
                  <a:tcPr marL="0" marR="0" marT="0" marB="0" anchor="b"/>
                </a:tc>
                <a:tc>
                  <a:txBody>
                    <a:bodyPr/>
                    <a:lstStyle/>
                    <a:p>
                      <a:pPr algn="r" fontAlgn="b"/>
                      <a:r>
                        <a:rPr lang="en-US" altLang="zh-CN" sz="1400" u="none" strike="noStrike" dirty="0">
                          <a:effectLst/>
                          <a:latin typeface="Baskerville" panose="02020502070401020303" pitchFamily="18" charset="0"/>
                          <a:ea typeface="Baskerville" panose="02020502070401020303" pitchFamily="18" charset="0"/>
                        </a:rPr>
                        <a:t>1</a:t>
                      </a:r>
                      <a:endParaRPr lang="en-US" altLang="zh-CN" sz="14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400" u="none" strike="noStrike" dirty="0">
                          <a:effectLst/>
                          <a:latin typeface="Baskerville" panose="02020502070401020303" pitchFamily="18" charset="0"/>
                          <a:ea typeface="Baskerville" panose="02020502070401020303" pitchFamily="18" charset="0"/>
                        </a:rPr>
                        <a:t>…</a:t>
                      </a:r>
                      <a:endParaRPr lang="en-US" altLang="zh-CN" sz="14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400" u="none" strike="noStrike" dirty="0">
                          <a:effectLst/>
                          <a:latin typeface="Baskerville" panose="02020502070401020303" pitchFamily="18" charset="0"/>
                          <a:ea typeface="Baskerville" panose="02020502070401020303" pitchFamily="18" charset="0"/>
                        </a:rPr>
                        <a:t>10</a:t>
                      </a:r>
                      <a:endParaRPr lang="en-US" altLang="zh-CN" sz="14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3938616751"/>
                  </a:ext>
                </a:extLst>
              </a:tr>
              <a:tr h="189189">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extLst>
                  <a:ext uri="{0D108BD9-81ED-4DB2-BD59-A6C34878D82A}">
                    <a16:rowId xmlns:a16="http://schemas.microsoft.com/office/drawing/2014/main" val="719893110"/>
                  </a:ext>
                </a:extLst>
              </a:tr>
              <a:tr h="189189">
                <a:tc>
                  <a:txBody>
                    <a:bodyPr/>
                    <a:lstStyle/>
                    <a:p>
                      <a:pPr algn="l" fontAlgn="b"/>
                      <a:r>
                        <a:rPr lang="en-US" sz="1400" u="none" strike="noStrike" dirty="0">
                          <a:effectLst/>
                          <a:latin typeface="Baskerville" panose="02020502070401020303" pitchFamily="18" charset="0"/>
                          <a:ea typeface="Baskerville" panose="02020502070401020303" pitchFamily="18" charset="0"/>
                        </a:rPr>
                        <a:t>Baseline electrical demand (total, kWh)</a:t>
                      </a:r>
                      <a:endParaRPr lang="en-US" sz="14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r" fontAlgn="b"/>
                      <a:r>
                        <a:rPr lang="en-US" altLang="zh-CN" sz="1400" u="none" strike="noStrike">
                          <a:effectLst/>
                          <a:latin typeface="Baskerville" panose="02020502070401020303" pitchFamily="18" charset="0"/>
                          <a:ea typeface="Baskerville" panose="02020502070401020303" pitchFamily="18" charset="0"/>
                        </a:rPr>
                        <a:t>6012150 </a:t>
                      </a:r>
                      <a:endParaRPr lang="en-US" altLang="zh-CN"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400" u="none" strike="noStrike">
                          <a:effectLst/>
                          <a:latin typeface="Baskerville" panose="02020502070401020303" pitchFamily="18" charset="0"/>
                          <a:ea typeface="Baskerville" panose="02020502070401020303" pitchFamily="18" charset="0"/>
                        </a:rPr>
                        <a:t>6132393 </a:t>
                      </a:r>
                      <a:endParaRPr lang="en-US" altLang="zh-CN"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US" altLang="zh-CN" sz="14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400" u="none" strike="noStrike" dirty="0">
                          <a:effectLst/>
                          <a:latin typeface="Baskerville" panose="02020502070401020303" pitchFamily="18" charset="0"/>
                          <a:ea typeface="Baskerville" panose="02020502070401020303" pitchFamily="18" charset="0"/>
                        </a:rPr>
                        <a:t>7328777 </a:t>
                      </a:r>
                      <a:endParaRPr lang="en-US" altLang="zh-CN" sz="14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232111908"/>
                  </a:ext>
                </a:extLst>
              </a:tr>
              <a:tr h="189189">
                <a:tc>
                  <a:txBody>
                    <a:bodyPr/>
                    <a:lstStyle/>
                    <a:p>
                      <a:pPr algn="l" fontAlgn="b"/>
                      <a:r>
                        <a:rPr lang="en-US" sz="1400" u="none" strike="noStrike" dirty="0">
                          <a:effectLst/>
                          <a:latin typeface="Baskerville" panose="02020502070401020303" pitchFamily="18" charset="0"/>
                          <a:ea typeface="Baskerville" panose="02020502070401020303" pitchFamily="18" charset="0"/>
                        </a:rPr>
                        <a:t>Energy price, $/kWh</a:t>
                      </a:r>
                      <a:endParaRPr lang="en-US" sz="14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r" fontAlgn="b"/>
                      <a:r>
                        <a:rPr lang="en-US" altLang="zh-CN" sz="1400" u="none" strike="noStrike">
                          <a:effectLst/>
                          <a:latin typeface="Baskerville" panose="02020502070401020303" pitchFamily="18" charset="0"/>
                          <a:ea typeface="Baskerville" panose="02020502070401020303" pitchFamily="18" charset="0"/>
                        </a:rPr>
                        <a:t>$0.11</a:t>
                      </a:r>
                      <a:endParaRPr lang="en-US" altLang="zh-CN"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400" u="none" strike="noStrike">
                          <a:effectLst/>
                          <a:latin typeface="Baskerville" panose="02020502070401020303" pitchFamily="18" charset="0"/>
                          <a:ea typeface="Baskerville" panose="02020502070401020303" pitchFamily="18" charset="0"/>
                        </a:rPr>
                        <a:t>$0.11</a:t>
                      </a:r>
                      <a:endParaRPr lang="en-US" altLang="zh-CN"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US" altLang="zh-CN"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400" u="none" strike="noStrike">
                          <a:effectLst/>
                          <a:latin typeface="Baskerville" panose="02020502070401020303" pitchFamily="18" charset="0"/>
                          <a:ea typeface="Baskerville" panose="02020502070401020303" pitchFamily="18" charset="0"/>
                        </a:rPr>
                        <a:t>$0.15</a:t>
                      </a:r>
                      <a:endParaRPr lang="en-US" altLang="zh-CN"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2536709475"/>
                  </a:ext>
                </a:extLst>
              </a:tr>
              <a:tr h="189189">
                <a:tc>
                  <a:txBody>
                    <a:bodyPr/>
                    <a:lstStyle/>
                    <a:p>
                      <a:pPr algn="l" fontAlgn="b"/>
                      <a:r>
                        <a:rPr lang="en-US" sz="1400" u="none" strike="noStrike">
                          <a:effectLst/>
                          <a:latin typeface="Baskerville" panose="02020502070401020303" pitchFamily="18" charset="0"/>
                          <a:ea typeface="Baskerville" panose="02020502070401020303" pitchFamily="18" charset="0"/>
                        </a:rPr>
                        <a:t>Total energy cost, entire building</a:t>
                      </a:r>
                      <a:endParaRPr lang="en-US"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r" fontAlgn="b"/>
                      <a:r>
                        <a:rPr lang="en-US" altLang="zh-CN" sz="1400" u="none" strike="noStrike">
                          <a:effectLst/>
                          <a:latin typeface="Baskerville" panose="02020502070401020303" pitchFamily="18" charset="0"/>
                          <a:ea typeface="Baskerville" panose="02020502070401020303" pitchFamily="18" charset="0"/>
                        </a:rPr>
                        <a:t>$661,337</a:t>
                      </a:r>
                      <a:endParaRPr lang="en-US" altLang="zh-CN"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400" u="none" strike="noStrike">
                          <a:effectLst/>
                          <a:latin typeface="Baskerville" panose="02020502070401020303" pitchFamily="18" charset="0"/>
                          <a:ea typeface="Baskerville" panose="02020502070401020303" pitchFamily="18" charset="0"/>
                        </a:rPr>
                        <a:t>$694,800</a:t>
                      </a:r>
                      <a:endParaRPr lang="en-US" altLang="zh-CN"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US" altLang="zh-CN"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400" u="none" strike="noStrike">
                          <a:effectLst/>
                          <a:latin typeface="Baskerville" panose="02020502070401020303" pitchFamily="18" charset="0"/>
                          <a:ea typeface="Baskerville" panose="02020502070401020303" pitchFamily="18" charset="0"/>
                        </a:rPr>
                        <a:t>$1,083,419</a:t>
                      </a:r>
                      <a:endParaRPr lang="en-US" altLang="zh-CN"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687960172"/>
                  </a:ext>
                </a:extLst>
              </a:tr>
              <a:tr h="189189">
                <a:tc>
                  <a:txBody>
                    <a:bodyPr/>
                    <a:lstStyle/>
                    <a:p>
                      <a:pPr algn="l" fontAlgn="b"/>
                      <a:r>
                        <a:rPr lang="en-US" sz="1400" u="none" strike="noStrike" dirty="0">
                          <a:effectLst/>
                          <a:latin typeface="Baskerville" panose="02020502070401020303" pitchFamily="18" charset="0"/>
                          <a:ea typeface="Baskerville" panose="02020502070401020303" pitchFamily="18" charset="0"/>
                        </a:rPr>
                        <a:t>Rent, $/SF</a:t>
                      </a:r>
                      <a:endParaRPr lang="en-US" sz="14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r" fontAlgn="b"/>
                      <a:r>
                        <a:rPr lang="en-US" altLang="zh-CN" sz="1400" u="none" strike="noStrike">
                          <a:effectLst/>
                          <a:latin typeface="Baskerville" panose="02020502070401020303" pitchFamily="18" charset="0"/>
                          <a:ea typeface="Baskerville" panose="02020502070401020303" pitchFamily="18" charset="0"/>
                        </a:rPr>
                        <a:t>$41.37</a:t>
                      </a:r>
                      <a:endParaRPr lang="en-US" altLang="zh-CN"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400" u="none" strike="noStrike">
                          <a:effectLst/>
                          <a:latin typeface="Baskerville" panose="02020502070401020303" pitchFamily="18" charset="0"/>
                          <a:ea typeface="Baskerville" panose="02020502070401020303" pitchFamily="18" charset="0"/>
                        </a:rPr>
                        <a:t>$42.61</a:t>
                      </a:r>
                      <a:endParaRPr lang="en-US" altLang="zh-CN"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US" altLang="zh-CN"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400" u="none" strike="noStrike">
                          <a:effectLst/>
                          <a:latin typeface="Baskerville" panose="02020502070401020303" pitchFamily="18" charset="0"/>
                          <a:ea typeface="Baskerville" panose="02020502070401020303" pitchFamily="18" charset="0"/>
                        </a:rPr>
                        <a:t>$55.60</a:t>
                      </a:r>
                      <a:endParaRPr lang="en-US" altLang="zh-CN"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227175372"/>
                  </a:ext>
                </a:extLst>
              </a:tr>
              <a:tr h="189189">
                <a:tc>
                  <a:txBody>
                    <a:bodyPr/>
                    <a:lstStyle/>
                    <a:p>
                      <a:pPr algn="l" fontAlgn="b"/>
                      <a:r>
                        <a:rPr lang="en-US" sz="1400" u="none" strike="noStrike">
                          <a:effectLst/>
                          <a:latin typeface="Baskerville" panose="02020502070401020303" pitchFamily="18" charset="0"/>
                          <a:ea typeface="Baskerville" panose="02020502070401020303" pitchFamily="18" charset="0"/>
                        </a:rPr>
                        <a:t>Occupancy</a:t>
                      </a:r>
                      <a:endParaRPr lang="en-US"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r" fontAlgn="b"/>
                      <a:r>
                        <a:rPr lang="en-US" altLang="zh-CN" sz="1400" u="none" strike="noStrike" dirty="0">
                          <a:effectLst/>
                          <a:latin typeface="Baskerville" panose="02020502070401020303" pitchFamily="18" charset="0"/>
                          <a:ea typeface="Baskerville" panose="02020502070401020303" pitchFamily="18" charset="0"/>
                        </a:rPr>
                        <a:t>85%</a:t>
                      </a:r>
                      <a:endParaRPr lang="en-US" altLang="zh-CN" sz="14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400" u="none" strike="noStrike">
                          <a:effectLst/>
                          <a:latin typeface="Baskerville" panose="02020502070401020303" pitchFamily="18" charset="0"/>
                          <a:ea typeface="Baskerville" panose="02020502070401020303" pitchFamily="18" charset="0"/>
                        </a:rPr>
                        <a:t>85%</a:t>
                      </a:r>
                      <a:endParaRPr lang="en-US" altLang="zh-CN"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US" altLang="zh-CN"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400" u="none" strike="noStrike">
                          <a:effectLst/>
                          <a:latin typeface="Baskerville" panose="02020502070401020303" pitchFamily="18" charset="0"/>
                          <a:ea typeface="Baskerville" panose="02020502070401020303" pitchFamily="18" charset="0"/>
                        </a:rPr>
                        <a:t>85%</a:t>
                      </a:r>
                      <a:endParaRPr lang="en-US" altLang="zh-CN"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4239982098"/>
                  </a:ext>
                </a:extLst>
              </a:tr>
              <a:tr h="189189">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extLst>
                  <a:ext uri="{0D108BD9-81ED-4DB2-BD59-A6C34878D82A}">
                    <a16:rowId xmlns:a16="http://schemas.microsoft.com/office/drawing/2014/main" val="468773443"/>
                  </a:ext>
                </a:extLst>
              </a:tr>
              <a:tr h="189189">
                <a:tc>
                  <a:txBody>
                    <a:bodyPr/>
                    <a:lstStyle/>
                    <a:p>
                      <a:pPr algn="l" fontAlgn="b"/>
                      <a:r>
                        <a:rPr lang="en-US" sz="1400" u="sng" strike="noStrike">
                          <a:effectLst/>
                          <a:latin typeface="Baskerville" panose="02020502070401020303" pitchFamily="18" charset="0"/>
                          <a:ea typeface="Baskerville" panose="02020502070401020303" pitchFamily="18" charset="0"/>
                        </a:rPr>
                        <a:t>Revenues</a:t>
                      </a:r>
                      <a:endParaRPr lang="en-US" sz="1400" b="1" i="0" u="sng"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extLst>
                  <a:ext uri="{0D108BD9-81ED-4DB2-BD59-A6C34878D82A}">
                    <a16:rowId xmlns:a16="http://schemas.microsoft.com/office/drawing/2014/main" val="4008907155"/>
                  </a:ext>
                </a:extLst>
              </a:tr>
              <a:tr h="189189">
                <a:tc>
                  <a:txBody>
                    <a:bodyPr/>
                    <a:lstStyle/>
                    <a:p>
                      <a:pPr algn="l" fontAlgn="b"/>
                      <a:r>
                        <a:rPr lang="en-US" sz="1400" u="none" strike="noStrike">
                          <a:effectLst/>
                          <a:latin typeface="Baskerville" panose="02020502070401020303" pitchFamily="18" charset="0"/>
                          <a:ea typeface="Baskerville" panose="02020502070401020303" pitchFamily="18" charset="0"/>
                        </a:rPr>
                        <a:t>  Gross rents possible</a:t>
                      </a:r>
                      <a:endParaRPr lang="en-US"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r" fontAlgn="b"/>
                      <a:r>
                        <a:rPr lang="en-US" altLang="zh-CN" sz="1400" b="0" i="0" u="none" strike="noStrike">
                          <a:solidFill>
                            <a:srgbClr val="000000"/>
                          </a:solidFill>
                          <a:effectLst/>
                          <a:latin typeface="Baskerville" panose="02020502070401020303"/>
                          <a:ea typeface="等线" panose="02010600030101010101" pitchFamily="2" charset="-122"/>
                        </a:rPr>
                        <a:t>$8,290,755 </a:t>
                      </a:r>
                    </a:p>
                  </a:txBody>
                  <a:tcPr marL="0" marR="0" marT="0" marB="0" anchor="b"/>
                </a:tc>
                <a:tc>
                  <a:txBody>
                    <a:bodyPr/>
                    <a:lstStyle/>
                    <a:p>
                      <a:pPr algn="r" fontAlgn="b"/>
                      <a:r>
                        <a:rPr lang="en-US" altLang="zh-CN" sz="1400" b="0" i="0" u="none" strike="noStrike">
                          <a:solidFill>
                            <a:srgbClr val="000000"/>
                          </a:solidFill>
                          <a:effectLst/>
                          <a:latin typeface="Baskerville" panose="02020502070401020303"/>
                          <a:ea typeface="等线" panose="02010600030101010101" pitchFamily="2" charset="-122"/>
                        </a:rPr>
                        <a:t>$8,539,477 </a:t>
                      </a:r>
                    </a:p>
                  </a:txBody>
                  <a:tcPr marL="0" marR="0" marT="0" marB="0" anchor="b"/>
                </a:tc>
                <a:tc>
                  <a:txBody>
                    <a:bodyPr/>
                    <a:lstStyle/>
                    <a:p>
                      <a:pPr algn="r" fontAlgn="b"/>
                      <a:endParaRPr lang="en-US" altLang="zh-CN"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400" b="0" i="0" u="none" strike="noStrike">
                          <a:solidFill>
                            <a:srgbClr val="000000"/>
                          </a:solidFill>
                          <a:effectLst/>
                          <a:latin typeface="Baskerville" panose="02020502070401020303"/>
                          <a:ea typeface="等线" panose="02010600030101010101" pitchFamily="2" charset="-122"/>
                        </a:rPr>
                        <a:t>$11,142,081 </a:t>
                      </a:r>
                    </a:p>
                  </a:txBody>
                  <a:tcPr marL="0" marR="0" marT="0" marB="0" anchor="b"/>
                </a:tc>
                <a:extLst>
                  <a:ext uri="{0D108BD9-81ED-4DB2-BD59-A6C34878D82A}">
                    <a16:rowId xmlns:a16="http://schemas.microsoft.com/office/drawing/2014/main" val="3808344974"/>
                  </a:ext>
                </a:extLst>
              </a:tr>
              <a:tr h="189189">
                <a:tc>
                  <a:txBody>
                    <a:bodyPr/>
                    <a:lstStyle/>
                    <a:p>
                      <a:pPr algn="l" fontAlgn="b"/>
                      <a:r>
                        <a:rPr lang="en-US" sz="1400" u="none" strike="noStrike">
                          <a:effectLst/>
                          <a:latin typeface="Baskerville" panose="02020502070401020303" pitchFamily="18" charset="0"/>
                          <a:ea typeface="Baskerville" panose="02020502070401020303" pitchFamily="18" charset="0"/>
                        </a:rPr>
                        <a:t>  Parking revenue</a:t>
                      </a:r>
                      <a:endParaRPr lang="en-US"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r" fontAlgn="b"/>
                      <a:r>
                        <a:rPr lang="en-US" altLang="zh-CN" sz="1400" b="0" i="0" u="none" strike="noStrike">
                          <a:solidFill>
                            <a:srgbClr val="000000"/>
                          </a:solidFill>
                          <a:effectLst/>
                          <a:latin typeface="Baskerville" panose="02020502070401020303"/>
                          <a:ea typeface="等线" panose="02010600030101010101" pitchFamily="2" charset="-122"/>
                        </a:rPr>
                        <a:t>$509,040 </a:t>
                      </a:r>
                    </a:p>
                  </a:txBody>
                  <a:tcPr marL="0" marR="0" marT="0" marB="0" anchor="b"/>
                </a:tc>
                <a:tc>
                  <a:txBody>
                    <a:bodyPr/>
                    <a:lstStyle/>
                    <a:p>
                      <a:pPr algn="r" fontAlgn="b"/>
                      <a:r>
                        <a:rPr lang="en-US" altLang="zh-CN" sz="1400" b="0" i="0" u="none" strike="noStrike">
                          <a:solidFill>
                            <a:srgbClr val="000000"/>
                          </a:solidFill>
                          <a:effectLst/>
                          <a:latin typeface="Baskerville" panose="02020502070401020303"/>
                          <a:ea typeface="等线" panose="02010600030101010101" pitchFamily="2" charset="-122"/>
                        </a:rPr>
                        <a:t>$509,040 </a:t>
                      </a:r>
                    </a:p>
                  </a:txBody>
                  <a:tcPr marL="0" marR="0" marT="0" marB="0" anchor="b"/>
                </a:tc>
                <a:tc>
                  <a:txBody>
                    <a:bodyPr/>
                    <a:lstStyle/>
                    <a:p>
                      <a:pPr algn="r" fontAlgn="b"/>
                      <a:endParaRPr lang="en-US" altLang="zh-CN"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400" b="0" i="0" u="none" strike="noStrike">
                          <a:solidFill>
                            <a:srgbClr val="000000"/>
                          </a:solidFill>
                          <a:effectLst/>
                          <a:latin typeface="Baskerville" panose="02020502070401020303"/>
                          <a:ea typeface="等线" panose="02010600030101010101" pitchFamily="2" charset="-122"/>
                        </a:rPr>
                        <a:t>$509,040 </a:t>
                      </a:r>
                    </a:p>
                  </a:txBody>
                  <a:tcPr marL="0" marR="0" marT="0" marB="0" anchor="b"/>
                </a:tc>
                <a:extLst>
                  <a:ext uri="{0D108BD9-81ED-4DB2-BD59-A6C34878D82A}">
                    <a16:rowId xmlns:a16="http://schemas.microsoft.com/office/drawing/2014/main" val="2154512346"/>
                  </a:ext>
                </a:extLst>
              </a:tr>
              <a:tr h="189189">
                <a:tc>
                  <a:txBody>
                    <a:bodyPr/>
                    <a:lstStyle/>
                    <a:p>
                      <a:pPr algn="l" fontAlgn="b"/>
                      <a:r>
                        <a:rPr lang="en-US" sz="1400" u="none" strike="noStrike">
                          <a:effectLst/>
                          <a:latin typeface="Baskerville" panose="02020502070401020303" pitchFamily="18" charset="0"/>
                          <a:ea typeface="Baskerville" panose="02020502070401020303" pitchFamily="18" charset="0"/>
                        </a:rPr>
                        <a:t>  Vacancy allowance</a:t>
                      </a:r>
                      <a:endParaRPr lang="en-US"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r" fontAlgn="b"/>
                      <a:r>
                        <a:rPr lang="en-US" altLang="zh-CN" sz="1400" b="0" i="0" u="none" strike="noStrike">
                          <a:solidFill>
                            <a:srgbClr val="000000"/>
                          </a:solidFill>
                          <a:effectLst/>
                          <a:latin typeface="Baskerville" panose="02020502070401020303"/>
                          <a:ea typeface="等线" panose="02010600030101010101" pitchFamily="2" charset="-122"/>
                        </a:rPr>
                        <a:t>($1,319,969)</a:t>
                      </a:r>
                    </a:p>
                  </a:txBody>
                  <a:tcPr marL="0" marR="0" marT="0" marB="0" anchor="b"/>
                </a:tc>
                <a:tc>
                  <a:txBody>
                    <a:bodyPr/>
                    <a:lstStyle/>
                    <a:p>
                      <a:pPr algn="r" fontAlgn="b"/>
                      <a:r>
                        <a:rPr lang="en-US" altLang="zh-CN" sz="1400" b="0" i="0" u="none" strike="noStrike">
                          <a:solidFill>
                            <a:srgbClr val="000000"/>
                          </a:solidFill>
                          <a:effectLst/>
                          <a:latin typeface="Baskerville" panose="02020502070401020303"/>
                          <a:ea typeface="等线" panose="02010600030101010101" pitchFamily="2" charset="-122"/>
                        </a:rPr>
                        <a:t>($1,357,278)</a:t>
                      </a:r>
                    </a:p>
                  </a:txBody>
                  <a:tcPr marL="0" marR="0" marT="0" marB="0" anchor="b"/>
                </a:tc>
                <a:tc>
                  <a:txBody>
                    <a:bodyPr/>
                    <a:lstStyle/>
                    <a:p>
                      <a:pPr algn="r" fontAlgn="b"/>
                      <a:endParaRPr lang="en-US" altLang="zh-CN" sz="1400" b="0" i="0" u="none" strike="noStrike" dirty="0">
                        <a:solidFill>
                          <a:schemeClr val="tx1"/>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400" b="0" i="0" u="none" strike="noStrike">
                          <a:solidFill>
                            <a:srgbClr val="000000"/>
                          </a:solidFill>
                          <a:effectLst/>
                          <a:latin typeface="Baskerville" panose="02020502070401020303"/>
                          <a:ea typeface="等线" panose="02010600030101010101" pitchFamily="2" charset="-122"/>
                        </a:rPr>
                        <a:t>($1,747,668)</a:t>
                      </a:r>
                    </a:p>
                  </a:txBody>
                  <a:tcPr marL="0" marR="0" marT="0" marB="0" anchor="b"/>
                </a:tc>
                <a:extLst>
                  <a:ext uri="{0D108BD9-81ED-4DB2-BD59-A6C34878D82A}">
                    <a16:rowId xmlns:a16="http://schemas.microsoft.com/office/drawing/2014/main" val="1350891442"/>
                  </a:ext>
                </a:extLst>
              </a:tr>
              <a:tr h="189189">
                <a:tc>
                  <a:txBody>
                    <a:bodyPr/>
                    <a:lstStyle/>
                    <a:p>
                      <a:pPr algn="l" fontAlgn="b"/>
                      <a:r>
                        <a:rPr lang="en-US" sz="1400" b="1" u="none" strike="noStrike" dirty="0">
                          <a:effectLst/>
                          <a:latin typeface="Baskerville" panose="02020502070401020303" pitchFamily="18" charset="0"/>
                          <a:ea typeface="Baskerville" panose="02020502070401020303" pitchFamily="18" charset="0"/>
                        </a:rPr>
                        <a:t>Effective gross revenue</a:t>
                      </a:r>
                      <a:endParaRPr lang="en-US" sz="14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r" fontAlgn="b"/>
                      <a:r>
                        <a:rPr lang="en-US" altLang="zh-CN" sz="1400" b="0" i="0" u="none" strike="noStrike">
                          <a:solidFill>
                            <a:srgbClr val="000000"/>
                          </a:solidFill>
                          <a:effectLst/>
                          <a:latin typeface="Baskerville" panose="02020502070401020303"/>
                          <a:ea typeface="等线" panose="02010600030101010101" pitchFamily="2" charset="-122"/>
                        </a:rPr>
                        <a:t>$7,479,826 </a:t>
                      </a:r>
                    </a:p>
                  </a:txBody>
                  <a:tcPr marL="0" marR="0" marT="0" marB="0" anchor="b"/>
                </a:tc>
                <a:tc>
                  <a:txBody>
                    <a:bodyPr/>
                    <a:lstStyle/>
                    <a:p>
                      <a:pPr algn="r" fontAlgn="b"/>
                      <a:r>
                        <a:rPr lang="en-US" altLang="zh-CN" sz="1400" b="0" i="0" u="none" strike="noStrike" dirty="0">
                          <a:solidFill>
                            <a:srgbClr val="000000"/>
                          </a:solidFill>
                          <a:effectLst/>
                          <a:latin typeface="Baskerville" panose="02020502070401020303"/>
                          <a:ea typeface="等线" panose="02010600030101010101" pitchFamily="2" charset="-122"/>
                        </a:rPr>
                        <a:t>$7,691,240 </a:t>
                      </a:r>
                    </a:p>
                  </a:txBody>
                  <a:tcPr marL="0" marR="0" marT="0" marB="0" anchor="b"/>
                </a:tc>
                <a:tc>
                  <a:txBody>
                    <a:bodyPr/>
                    <a:lstStyle/>
                    <a:p>
                      <a:pPr algn="r" fontAlgn="b"/>
                      <a:endParaRPr lang="en-US" altLang="zh-CN"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400" b="0" i="0" u="none" strike="noStrike" dirty="0">
                          <a:solidFill>
                            <a:srgbClr val="000000"/>
                          </a:solidFill>
                          <a:effectLst/>
                          <a:latin typeface="Baskerville" panose="02020502070401020303"/>
                          <a:ea typeface="等线" panose="02010600030101010101" pitchFamily="2" charset="-122"/>
                        </a:rPr>
                        <a:t>$9,903,453 </a:t>
                      </a:r>
                    </a:p>
                  </a:txBody>
                  <a:tcPr marL="0" marR="0" marT="0" marB="0" anchor="b"/>
                </a:tc>
                <a:extLst>
                  <a:ext uri="{0D108BD9-81ED-4DB2-BD59-A6C34878D82A}">
                    <a16:rowId xmlns:a16="http://schemas.microsoft.com/office/drawing/2014/main" val="1762749921"/>
                  </a:ext>
                </a:extLst>
              </a:tr>
              <a:tr h="189189">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extLst>
                  <a:ext uri="{0D108BD9-81ED-4DB2-BD59-A6C34878D82A}">
                    <a16:rowId xmlns:a16="http://schemas.microsoft.com/office/drawing/2014/main" val="3149748943"/>
                  </a:ext>
                </a:extLst>
              </a:tr>
              <a:tr h="189189">
                <a:tc>
                  <a:txBody>
                    <a:bodyPr/>
                    <a:lstStyle/>
                    <a:p>
                      <a:pPr algn="l" fontAlgn="b"/>
                      <a:r>
                        <a:rPr lang="en-US" sz="1400" u="sng" strike="noStrike">
                          <a:effectLst/>
                          <a:latin typeface="Baskerville" panose="02020502070401020303" pitchFamily="18" charset="0"/>
                          <a:ea typeface="Baskerville" panose="02020502070401020303" pitchFamily="18" charset="0"/>
                        </a:rPr>
                        <a:t>Operating expenses</a:t>
                      </a:r>
                      <a:endParaRPr lang="en-US" sz="1400" b="1" i="0" u="sng"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extLst>
                  <a:ext uri="{0D108BD9-81ED-4DB2-BD59-A6C34878D82A}">
                    <a16:rowId xmlns:a16="http://schemas.microsoft.com/office/drawing/2014/main" val="3144695820"/>
                  </a:ext>
                </a:extLst>
              </a:tr>
              <a:tr h="189189">
                <a:tc>
                  <a:txBody>
                    <a:bodyPr/>
                    <a:lstStyle/>
                    <a:p>
                      <a:pPr algn="l" fontAlgn="b"/>
                      <a:r>
                        <a:rPr lang="en-US" sz="1400" u="none" strike="noStrike">
                          <a:effectLst/>
                          <a:latin typeface="Baskerville" panose="02020502070401020303" pitchFamily="18" charset="0"/>
                          <a:ea typeface="Baskerville" panose="02020502070401020303" pitchFamily="18" charset="0"/>
                        </a:rPr>
                        <a:t>  Energy cost, owner only</a:t>
                      </a:r>
                      <a:endParaRPr lang="en-US"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r" fontAlgn="b"/>
                      <a:r>
                        <a:rPr lang="en-US" altLang="zh-CN" sz="1400" u="none" strike="noStrike">
                          <a:effectLst/>
                          <a:latin typeface="Baskerville" panose="02020502070401020303" pitchFamily="18" charset="0"/>
                          <a:ea typeface="Baskerville" panose="02020502070401020303" pitchFamily="18" charset="0"/>
                        </a:rPr>
                        <a:t>$66,134 </a:t>
                      </a:r>
                      <a:endParaRPr lang="en-US" altLang="zh-CN"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400" u="none" strike="noStrike">
                          <a:effectLst/>
                          <a:latin typeface="Baskerville" panose="02020502070401020303" pitchFamily="18" charset="0"/>
                          <a:ea typeface="Baskerville" panose="02020502070401020303" pitchFamily="18" charset="0"/>
                        </a:rPr>
                        <a:t>$69,480 </a:t>
                      </a:r>
                      <a:endParaRPr lang="en-US" altLang="zh-CN"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US" altLang="zh-CN" sz="14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400" u="none" strike="noStrike">
                          <a:effectLst/>
                          <a:latin typeface="Baskerville" panose="02020502070401020303" pitchFamily="18" charset="0"/>
                          <a:ea typeface="Baskerville" panose="02020502070401020303" pitchFamily="18" charset="0"/>
                        </a:rPr>
                        <a:t>$108,342 </a:t>
                      </a:r>
                      <a:endParaRPr lang="en-US" altLang="zh-CN"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3520264414"/>
                  </a:ext>
                </a:extLst>
              </a:tr>
              <a:tr h="189189">
                <a:tc>
                  <a:txBody>
                    <a:bodyPr/>
                    <a:lstStyle/>
                    <a:p>
                      <a:pPr algn="l" fontAlgn="b"/>
                      <a:r>
                        <a:rPr lang="en-US" sz="1400" u="none" strike="noStrike">
                          <a:effectLst/>
                          <a:latin typeface="Baskerville" panose="02020502070401020303" pitchFamily="18" charset="0"/>
                          <a:ea typeface="Baskerville" panose="02020502070401020303" pitchFamily="18" charset="0"/>
                        </a:rPr>
                        <a:t>  Maintenance &amp; repairs, owner</a:t>
                      </a:r>
                      <a:endParaRPr lang="en-US"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r>
                        <a:rPr lang="en-US" sz="1400" u="none" strike="noStrike">
                          <a:effectLst/>
                          <a:latin typeface="Baskerville" panose="02020502070401020303" pitchFamily="18" charset="0"/>
                          <a:ea typeface="Baskerville" panose="02020502070401020303" pitchFamily="18" charset="0"/>
                        </a:rPr>
                        <a:t>rate ($/SF/yr)</a:t>
                      </a:r>
                      <a:endParaRPr lang="en-US"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400" u="none" strike="noStrike">
                          <a:effectLst/>
                          <a:latin typeface="Baskerville" panose="02020502070401020303" pitchFamily="18" charset="0"/>
                          <a:ea typeface="Baskerville" panose="02020502070401020303" pitchFamily="18" charset="0"/>
                        </a:rPr>
                        <a:t>0.5</a:t>
                      </a:r>
                      <a:endParaRPr lang="en-US" altLang="zh-CN"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400" u="none" strike="noStrike">
                          <a:effectLst/>
                          <a:latin typeface="Baskerville" panose="02020502070401020303" pitchFamily="18" charset="0"/>
                          <a:ea typeface="Baskerville" panose="02020502070401020303" pitchFamily="18" charset="0"/>
                        </a:rPr>
                        <a:t>$100,203 </a:t>
                      </a:r>
                      <a:endParaRPr lang="en-US" altLang="zh-CN"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400" u="none" strike="noStrike">
                          <a:effectLst/>
                          <a:latin typeface="Baskerville" panose="02020502070401020303" pitchFamily="18" charset="0"/>
                          <a:ea typeface="Baskerville" panose="02020502070401020303" pitchFamily="18" charset="0"/>
                        </a:rPr>
                        <a:t>$103,209 </a:t>
                      </a:r>
                      <a:endParaRPr lang="en-US" altLang="zh-CN"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US" altLang="zh-CN" sz="14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400" u="none" strike="noStrike">
                          <a:effectLst/>
                          <a:latin typeface="Baskerville" panose="02020502070401020303" pitchFamily="18" charset="0"/>
                          <a:ea typeface="Baskerville" panose="02020502070401020303" pitchFamily="18" charset="0"/>
                        </a:rPr>
                        <a:t>$134,664 </a:t>
                      </a:r>
                      <a:endParaRPr lang="en-US" altLang="zh-CN"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2073664529"/>
                  </a:ext>
                </a:extLst>
              </a:tr>
              <a:tr h="189189">
                <a:tc>
                  <a:txBody>
                    <a:bodyPr/>
                    <a:lstStyle/>
                    <a:p>
                      <a:pPr algn="l" fontAlgn="b"/>
                      <a:r>
                        <a:rPr lang="en-US" sz="1400" u="none" strike="noStrike">
                          <a:effectLst/>
                          <a:latin typeface="Baskerville" panose="02020502070401020303" pitchFamily="18" charset="0"/>
                          <a:ea typeface="Baskerville" panose="02020502070401020303" pitchFamily="18" charset="0"/>
                        </a:rPr>
                        <a:t>  Other expenses (taxes, G&amp;A, insure, etc.)</a:t>
                      </a:r>
                      <a:endParaRPr lang="en-US"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r>
                        <a:rPr lang="en-US" sz="1400" u="none" strike="noStrike">
                          <a:effectLst/>
                          <a:latin typeface="Baskerville" panose="02020502070401020303" pitchFamily="18" charset="0"/>
                          <a:ea typeface="Baskerville" panose="02020502070401020303" pitchFamily="18" charset="0"/>
                        </a:rPr>
                        <a:t>rate ($/SF/yr)</a:t>
                      </a:r>
                      <a:endParaRPr lang="en-US"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400" u="none" strike="noStrike">
                          <a:effectLst/>
                          <a:latin typeface="Baskerville" panose="02020502070401020303" pitchFamily="18" charset="0"/>
                          <a:ea typeface="Baskerville" panose="02020502070401020303" pitchFamily="18" charset="0"/>
                        </a:rPr>
                        <a:t>7.65</a:t>
                      </a:r>
                      <a:endParaRPr lang="en-US" altLang="zh-CN"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400" u="none" strike="noStrike">
                          <a:effectLst/>
                          <a:latin typeface="Baskerville" panose="02020502070401020303" pitchFamily="18" charset="0"/>
                          <a:ea typeface="Baskerville" panose="02020502070401020303" pitchFamily="18" charset="0"/>
                        </a:rPr>
                        <a:t>$1,533,098 </a:t>
                      </a:r>
                      <a:endParaRPr lang="en-US" altLang="zh-CN"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400" u="none" strike="noStrike">
                          <a:effectLst/>
                          <a:latin typeface="Baskerville" panose="02020502070401020303" pitchFamily="18" charset="0"/>
                          <a:ea typeface="Baskerville" panose="02020502070401020303" pitchFamily="18" charset="0"/>
                        </a:rPr>
                        <a:t>$1,533,098 </a:t>
                      </a:r>
                      <a:endParaRPr lang="en-US" altLang="zh-CN"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US" altLang="zh-CN" sz="14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400" u="none" strike="noStrike" dirty="0">
                          <a:effectLst/>
                          <a:latin typeface="Baskerville" panose="02020502070401020303" pitchFamily="18" charset="0"/>
                          <a:ea typeface="Baskerville" panose="02020502070401020303" pitchFamily="18" charset="0"/>
                        </a:rPr>
                        <a:t>$1,533,098 </a:t>
                      </a:r>
                      <a:endParaRPr lang="en-US" altLang="zh-CN" sz="14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2403040078"/>
                  </a:ext>
                </a:extLst>
              </a:tr>
              <a:tr h="189189">
                <a:tc>
                  <a:txBody>
                    <a:bodyPr/>
                    <a:lstStyle/>
                    <a:p>
                      <a:pPr algn="l" fontAlgn="b"/>
                      <a:r>
                        <a:rPr lang="en-US" sz="1400" b="1" u="none" strike="noStrike">
                          <a:effectLst/>
                          <a:latin typeface="Baskerville" panose="02020502070401020303" pitchFamily="18" charset="0"/>
                          <a:ea typeface="Baskerville" panose="02020502070401020303" pitchFamily="18" charset="0"/>
                        </a:rPr>
                        <a:t>Total operation expenses</a:t>
                      </a:r>
                      <a:endParaRPr lang="en-US" sz="1400" b="1"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r" fontAlgn="b"/>
                      <a:r>
                        <a:rPr lang="en-US" altLang="zh-CN" sz="1400" u="none" strike="noStrike">
                          <a:effectLst/>
                          <a:latin typeface="Baskerville" panose="02020502070401020303" pitchFamily="18" charset="0"/>
                          <a:ea typeface="Baskerville" panose="02020502070401020303" pitchFamily="18" charset="0"/>
                        </a:rPr>
                        <a:t>$1,699,434 </a:t>
                      </a:r>
                      <a:endParaRPr lang="en-US" altLang="zh-CN"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400" u="none" strike="noStrike">
                          <a:effectLst/>
                          <a:latin typeface="Baskerville" panose="02020502070401020303" pitchFamily="18" charset="0"/>
                          <a:ea typeface="Baskerville" panose="02020502070401020303" pitchFamily="18" charset="0"/>
                        </a:rPr>
                        <a:t>$1,705,787 </a:t>
                      </a:r>
                      <a:endParaRPr lang="en-US" altLang="zh-CN"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US" altLang="zh-CN"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400" u="none" strike="noStrike" dirty="0">
                          <a:effectLst/>
                          <a:latin typeface="Baskerville" panose="02020502070401020303" pitchFamily="18" charset="0"/>
                          <a:ea typeface="Baskerville" panose="02020502070401020303" pitchFamily="18" charset="0"/>
                        </a:rPr>
                        <a:t>$1,776,104 </a:t>
                      </a:r>
                      <a:endParaRPr lang="en-US" altLang="zh-CN" sz="14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189569526"/>
                  </a:ext>
                </a:extLst>
              </a:tr>
              <a:tr h="189189">
                <a:tc>
                  <a:txBody>
                    <a:bodyPr/>
                    <a:lstStyle/>
                    <a:p>
                      <a:pPr algn="l" fontAlgn="b"/>
                      <a:r>
                        <a:rPr lang="en-US" sz="1400" b="1" u="none" strike="noStrike" dirty="0">
                          <a:effectLst/>
                          <a:latin typeface="Baskerville" panose="02020502070401020303" pitchFamily="18" charset="0"/>
                          <a:ea typeface="Baskerville" panose="02020502070401020303" pitchFamily="18" charset="0"/>
                        </a:rPr>
                        <a:t>Cash flow from operations</a:t>
                      </a:r>
                      <a:endParaRPr lang="en-US" sz="14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zh-CN" altLang="en-US" sz="1400" b="1"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1"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r" fontAlgn="b"/>
                      <a:r>
                        <a:rPr lang="en-US" altLang="zh-CN" sz="1400" b="1" i="0" u="none" strike="noStrike">
                          <a:solidFill>
                            <a:srgbClr val="000000"/>
                          </a:solidFill>
                          <a:effectLst/>
                          <a:latin typeface="Baskerville" panose="02020502070401020303"/>
                          <a:ea typeface="等线" panose="02010600030101010101" pitchFamily="2" charset="-122"/>
                        </a:rPr>
                        <a:t>$5,780,391 </a:t>
                      </a:r>
                    </a:p>
                  </a:txBody>
                  <a:tcPr marL="0" marR="0" marT="0" marB="0" anchor="b"/>
                </a:tc>
                <a:tc>
                  <a:txBody>
                    <a:bodyPr/>
                    <a:lstStyle/>
                    <a:p>
                      <a:pPr algn="r" fontAlgn="b"/>
                      <a:r>
                        <a:rPr lang="en-US" altLang="zh-CN" sz="1400" b="1" i="0" u="none" strike="noStrike" dirty="0">
                          <a:solidFill>
                            <a:srgbClr val="000000"/>
                          </a:solidFill>
                          <a:effectLst/>
                          <a:latin typeface="Baskerville" panose="02020502070401020303"/>
                          <a:ea typeface="等线" panose="02010600030101010101" pitchFamily="2" charset="-122"/>
                        </a:rPr>
                        <a:t>$5,985,453 </a:t>
                      </a:r>
                    </a:p>
                  </a:txBody>
                  <a:tcPr marL="0" marR="0" marT="0" marB="0" anchor="b"/>
                </a:tc>
                <a:tc>
                  <a:txBody>
                    <a:bodyPr/>
                    <a:lstStyle/>
                    <a:p>
                      <a:pPr algn="r" fontAlgn="b"/>
                      <a:endParaRPr lang="en-US" altLang="zh-CN" sz="14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400" b="1" i="0" u="none" strike="noStrike" dirty="0">
                          <a:solidFill>
                            <a:srgbClr val="000000"/>
                          </a:solidFill>
                          <a:effectLst/>
                          <a:latin typeface="Baskerville" panose="02020502070401020303"/>
                          <a:ea typeface="等线" panose="02010600030101010101" pitchFamily="2" charset="-122"/>
                        </a:rPr>
                        <a:t>$8,127,349 </a:t>
                      </a:r>
                    </a:p>
                  </a:txBody>
                  <a:tcPr marL="0" marR="0" marT="0" marB="0" anchor="b"/>
                </a:tc>
                <a:extLst>
                  <a:ext uri="{0D108BD9-81ED-4DB2-BD59-A6C34878D82A}">
                    <a16:rowId xmlns:a16="http://schemas.microsoft.com/office/drawing/2014/main" val="1563122249"/>
                  </a:ext>
                </a:extLst>
              </a:tr>
              <a:tr h="189189">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extLst>
                  <a:ext uri="{0D108BD9-81ED-4DB2-BD59-A6C34878D82A}">
                    <a16:rowId xmlns:a16="http://schemas.microsoft.com/office/drawing/2014/main" val="2674891281"/>
                  </a:ext>
                </a:extLst>
              </a:tr>
              <a:tr h="189189">
                <a:tc>
                  <a:txBody>
                    <a:bodyPr/>
                    <a:lstStyle/>
                    <a:p>
                      <a:pPr algn="l" fontAlgn="b"/>
                      <a:r>
                        <a:rPr lang="en-US" sz="1400" u="none" strike="noStrike">
                          <a:effectLst/>
                          <a:latin typeface="Baskerville" panose="02020502070401020303" pitchFamily="18" charset="0"/>
                          <a:ea typeface="Baskerville" panose="02020502070401020303" pitchFamily="18" charset="0"/>
                        </a:rPr>
                        <a:t>Cap rate</a:t>
                      </a:r>
                      <a:endParaRPr lang="en-US" sz="1400" b="1"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400" u="none" strike="noStrike">
                          <a:effectLst/>
                          <a:latin typeface="Baskerville" panose="02020502070401020303" pitchFamily="18" charset="0"/>
                          <a:ea typeface="Baskerville" panose="02020502070401020303" pitchFamily="18" charset="0"/>
                        </a:rPr>
                        <a:t>8%</a:t>
                      </a:r>
                      <a:endParaRPr lang="en-US" altLang="zh-CN"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dirty="0">
                        <a:solidFill>
                          <a:schemeClr val="tx1"/>
                        </a:solidFill>
                        <a:effectLst/>
                        <a:latin typeface="Baskerville" panose="02020502070401020303" pitchFamily="18" charset="0"/>
                        <a:ea typeface="等线" panose="02010600030101010101" pitchFamily="2" charset="-122"/>
                      </a:endParaRPr>
                    </a:p>
                  </a:txBody>
                  <a:tcPr marL="0" marR="0" marT="0" marB="0" anchor="b"/>
                </a:tc>
                <a:extLst>
                  <a:ext uri="{0D108BD9-81ED-4DB2-BD59-A6C34878D82A}">
                    <a16:rowId xmlns:a16="http://schemas.microsoft.com/office/drawing/2014/main" val="626348312"/>
                  </a:ext>
                </a:extLst>
              </a:tr>
              <a:tr h="105353">
                <a:tc>
                  <a:txBody>
                    <a:bodyPr/>
                    <a:lstStyle/>
                    <a:p>
                      <a:pPr algn="l" fontAlgn="b"/>
                      <a:r>
                        <a:rPr lang="en-US" sz="1400" u="none" strike="noStrike">
                          <a:effectLst/>
                          <a:latin typeface="Baskerville" panose="02020502070401020303" pitchFamily="18" charset="0"/>
                          <a:ea typeface="Baskerville" panose="02020502070401020303" pitchFamily="18" charset="0"/>
                        </a:rPr>
                        <a:t>Property value</a:t>
                      </a:r>
                      <a:endParaRPr lang="en-US" sz="1400" b="1"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r>
                        <a:rPr lang="zh-CN" altLang="en-US" sz="1400" u="none" strike="noStrike">
                          <a:effectLst/>
                          <a:latin typeface="Baskerville" panose="02020502070401020303" pitchFamily="18" charset="0"/>
                        </a:rPr>
                        <a:t>　</a:t>
                      </a:r>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r" fontAlgn="b"/>
                      <a:endParaRPr lang="en-US" altLang="zh-CN" sz="14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400" b="0" i="0" u="none" strike="noStrike" dirty="0">
                          <a:solidFill>
                            <a:srgbClr val="000000"/>
                          </a:solidFill>
                          <a:effectLst/>
                          <a:latin typeface="Baskerville" panose="02020502070401020303"/>
                          <a:ea typeface="等线" panose="02010600030101010101" pitchFamily="2" charset="-122"/>
                        </a:rPr>
                        <a:t>$101,591,864 </a:t>
                      </a:r>
                    </a:p>
                  </a:txBody>
                  <a:tcPr marL="0" marR="0" marT="0" marB="0" anchor="b"/>
                </a:tc>
                <a:extLst>
                  <a:ext uri="{0D108BD9-81ED-4DB2-BD59-A6C34878D82A}">
                    <a16:rowId xmlns:a16="http://schemas.microsoft.com/office/drawing/2014/main" val="2438732627"/>
                  </a:ext>
                </a:extLst>
              </a:tr>
            </a:tbl>
          </a:graphicData>
        </a:graphic>
      </p:graphicFrame>
    </p:spTree>
    <p:extLst>
      <p:ext uri="{BB962C8B-B14F-4D97-AF65-F5344CB8AC3E}">
        <p14:creationId xmlns:p14="http://schemas.microsoft.com/office/powerpoint/2010/main" val="42687124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44928" y="241300"/>
            <a:ext cx="11947071" cy="763588"/>
          </a:xfrm>
          <a:prstGeom prst="rect">
            <a:avLst/>
          </a:prstGeom>
        </p:spPr>
        <p:txBody>
          <a:bodyPr spcFirstLastPara="1" vert="horz" wrap="square" lIns="121900" tIns="121900" rIns="121900" bIns="121900" rtlCol="0" anchor="t" anchorCtr="0">
            <a:noAutofit/>
          </a:bodyPr>
          <a:lstStyle/>
          <a:p>
            <a:r>
              <a:rPr lang="en-US" altLang="zh-CN" sz="4267" dirty="0">
                <a:solidFill>
                  <a:srgbClr val="1B4453"/>
                </a:solidFill>
                <a:latin typeface="Eurostile" panose="020B0504020202050204" pitchFamily="34" charset="77"/>
              </a:rPr>
              <a:t>Pro</a:t>
            </a:r>
            <a:r>
              <a:rPr lang="zh-CN" altLang="en-US" sz="4267" dirty="0">
                <a:solidFill>
                  <a:srgbClr val="1B4453"/>
                </a:solidFill>
                <a:latin typeface="Eurostile" panose="020B0504020202050204" pitchFamily="34" charset="77"/>
              </a:rPr>
              <a:t> </a:t>
            </a:r>
            <a:r>
              <a:rPr lang="en-US" altLang="zh-CN" sz="4267" dirty="0">
                <a:solidFill>
                  <a:srgbClr val="1B4453"/>
                </a:solidFill>
                <a:latin typeface="Eurostile" panose="020B0504020202050204" pitchFamily="34" charset="77"/>
              </a:rPr>
              <a:t>Forma</a:t>
            </a:r>
            <a:r>
              <a:rPr lang="zh-CN" altLang="en-US" sz="4267" dirty="0">
                <a:solidFill>
                  <a:srgbClr val="1B4453"/>
                </a:solidFill>
                <a:latin typeface="Eurostile" panose="020B0504020202050204" pitchFamily="34" charset="77"/>
              </a:rPr>
              <a:t> </a:t>
            </a:r>
            <a:r>
              <a:rPr lang="en-US" altLang="zh-CN" sz="4267" dirty="0">
                <a:solidFill>
                  <a:srgbClr val="1B4453"/>
                </a:solidFill>
                <a:latin typeface="Eurostile" panose="020B0504020202050204" pitchFamily="34" charset="77"/>
              </a:rPr>
              <a:t>–</a:t>
            </a:r>
            <a:r>
              <a:rPr lang="zh-CN" altLang="en-US" sz="4267" dirty="0">
                <a:solidFill>
                  <a:srgbClr val="1B4453"/>
                </a:solidFill>
                <a:latin typeface="Eurostile" panose="020B0504020202050204" pitchFamily="34" charset="77"/>
              </a:rPr>
              <a:t> </a:t>
            </a:r>
            <a:r>
              <a:rPr lang="en-US" altLang="zh-CN" sz="4267" dirty="0">
                <a:solidFill>
                  <a:srgbClr val="1B4453"/>
                </a:solidFill>
                <a:latin typeface="Eurostile" panose="020B0504020202050204" pitchFamily="34" charset="77"/>
              </a:rPr>
              <a:t>Retrofit</a:t>
            </a:r>
            <a:r>
              <a:rPr lang="zh-CN" altLang="en-US" sz="4267" dirty="0">
                <a:solidFill>
                  <a:srgbClr val="1B4453"/>
                </a:solidFill>
                <a:latin typeface="Eurostile" panose="020B0504020202050204" pitchFamily="34" charset="77"/>
              </a:rPr>
              <a:t> </a:t>
            </a:r>
            <a:r>
              <a:rPr lang="en-US" altLang="zh-CN" sz="4267" dirty="0">
                <a:solidFill>
                  <a:srgbClr val="1B4453"/>
                </a:solidFill>
                <a:latin typeface="Eurostile" panose="020B0504020202050204" pitchFamily="34" charset="77"/>
              </a:rPr>
              <a:t>Impact</a:t>
            </a:r>
            <a:r>
              <a:rPr lang="zh-CN" altLang="en-US" sz="4267" dirty="0">
                <a:solidFill>
                  <a:srgbClr val="1B4453"/>
                </a:solidFill>
                <a:latin typeface="Eurostile" panose="020B0504020202050204" pitchFamily="34" charset="77"/>
              </a:rPr>
              <a:t> </a:t>
            </a:r>
            <a:r>
              <a:rPr lang="en-US" altLang="zh-CN" sz="4267" dirty="0">
                <a:solidFill>
                  <a:srgbClr val="1B4453"/>
                </a:solidFill>
                <a:latin typeface="Eurostile" panose="020B0504020202050204" pitchFamily="34" charset="77"/>
              </a:rPr>
              <a:t>(TOTAL)</a:t>
            </a:r>
            <a:endParaRPr sz="3600" dirty="0">
              <a:solidFill>
                <a:srgbClr val="1B4453"/>
              </a:solidFill>
              <a:latin typeface="Eurostile" panose="020B0504020202050204" pitchFamily="34" charset="77"/>
            </a:endParaRPr>
          </a:p>
        </p:txBody>
      </p:sp>
      <p:graphicFrame>
        <p:nvGraphicFramePr>
          <p:cNvPr id="4" name="Table 3">
            <a:extLst>
              <a:ext uri="{FF2B5EF4-FFF2-40B4-BE49-F238E27FC236}">
                <a16:creationId xmlns:a16="http://schemas.microsoft.com/office/drawing/2014/main" id="{70420B0C-9F0F-47DA-A1F1-E9B7FF62F65E}"/>
              </a:ext>
            </a:extLst>
          </p:cNvPr>
          <p:cNvGraphicFramePr>
            <a:graphicFrameLocks noGrp="1"/>
          </p:cNvGraphicFramePr>
          <p:nvPr>
            <p:extLst>
              <p:ext uri="{D42A27DB-BD31-4B8C-83A1-F6EECF244321}">
                <p14:modId xmlns:p14="http://schemas.microsoft.com/office/powerpoint/2010/main" val="3185346361"/>
              </p:ext>
            </p:extLst>
          </p:nvPr>
        </p:nvGraphicFramePr>
        <p:xfrm>
          <a:off x="1073054" y="1520024"/>
          <a:ext cx="9287612" cy="4328160"/>
        </p:xfrm>
        <a:graphic>
          <a:graphicData uri="http://schemas.openxmlformats.org/drawingml/2006/table">
            <a:tbl>
              <a:tblPr>
                <a:tableStyleId>{6E25E649-3F16-4E02-A733-19D2CDBF48F0}</a:tableStyleId>
              </a:tblPr>
              <a:tblGrid>
                <a:gridCol w="1961178">
                  <a:extLst>
                    <a:ext uri="{9D8B030D-6E8A-4147-A177-3AD203B41FA5}">
                      <a16:colId xmlns:a16="http://schemas.microsoft.com/office/drawing/2014/main" val="2360031298"/>
                    </a:ext>
                  </a:extLst>
                </a:gridCol>
                <a:gridCol w="1160570">
                  <a:extLst>
                    <a:ext uri="{9D8B030D-6E8A-4147-A177-3AD203B41FA5}">
                      <a16:colId xmlns:a16="http://schemas.microsoft.com/office/drawing/2014/main" val="2586928066"/>
                    </a:ext>
                  </a:extLst>
                </a:gridCol>
                <a:gridCol w="1845832">
                  <a:extLst>
                    <a:ext uri="{9D8B030D-6E8A-4147-A177-3AD203B41FA5}">
                      <a16:colId xmlns:a16="http://schemas.microsoft.com/office/drawing/2014/main" val="3525267848"/>
                    </a:ext>
                  </a:extLst>
                </a:gridCol>
                <a:gridCol w="612328">
                  <a:extLst>
                    <a:ext uri="{9D8B030D-6E8A-4147-A177-3AD203B41FA5}">
                      <a16:colId xmlns:a16="http://schemas.microsoft.com/office/drawing/2014/main" val="1264977393"/>
                    </a:ext>
                  </a:extLst>
                </a:gridCol>
                <a:gridCol w="1164921">
                  <a:extLst>
                    <a:ext uri="{9D8B030D-6E8A-4147-A177-3AD203B41FA5}">
                      <a16:colId xmlns:a16="http://schemas.microsoft.com/office/drawing/2014/main" val="70533829"/>
                    </a:ext>
                  </a:extLst>
                </a:gridCol>
                <a:gridCol w="927283">
                  <a:extLst>
                    <a:ext uri="{9D8B030D-6E8A-4147-A177-3AD203B41FA5}">
                      <a16:colId xmlns:a16="http://schemas.microsoft.com/office/drawing/2014/main" val="2067462309"/>
                    </a:ext>
                  </a:extLst>
                </a:gridCol>
                <a:gridCol w="463106">
                  <a:extLst>
                    <a:ext uri="{9D8B030D-6E8A-4147-A177-3AD203B41FA5}">
                      <a16:colId xmlns:a16="http://schemas.microsoft.com/office/drawing/2014/main" val="488548120"/>
                    </a:ext>
                  </a:extLst>
                </a:gridCol>
                <a:gridCol w="1152394">
                  <a:extLst>
                    <a:ext uri="{9D8B030D-6E8A-4147-A177-3AD203B41FA5}">
                      <a16:colId xmlns:a16="http://schemas.microsoft.com/office/drawing/2014/main" val="1808299031"/>
                    </a:ext>
                  </a:extLst>
                </a:gridCol>
              </a:tblGrid>
              <a:tr h="182064">
                <a:tc>
                  <a:txBody>
                    <a:bodyPr/>
                    <a:lstStyle/>
                    <a:p>
                      <a:pPr algn="l" fontAlgn="b"/>
                      <a:r>
                        <a:rPr lang="en-US" sz="1400" b="1" u="none" strike="noStrike" dirty="0">
                          <a:effectLst/>
                          <a:latin typeface="Baskerville" panose="02020502070401020303" pitchFamily="18" charset="0"/>
                          <a:ea typeface="Baskerville" panose="02020502070401020303" pitchFamily="18" charset="0"/>
                        </a:rPr>
                        <a:t>EE RETROFIT IMPACT</a:t>
                      </a:r>
                      <a:endParaRPr lang="en-US" sz="14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gridSpan="2">
                  <a:txBody>
                    <a:bodyPr/>
                    <a:lstStyle/>
                    <a:p>
                      <a:pPr algn="l" fontAlgn="b"/>
                      <a:r>
                        <a:rPr lang="en-US" sz="1400" u="none" strike="noStrike" dirty="0">
                          <a:effectLst/>
                          <a:latin typeface="Baskerville" panose="02020502070401020303" pitchFamily="18" charset="0"/>
                          <a:ea typeface="Baskerville" panose="02020502070401020303" pitchFamily="18" charset="0"/>
                        </a:rPr>
                        <a:t>DIY Equity</a:t>
                      </a:r>
                      <a:endParaRPr lang="en-US" sz="14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hMerge="1">
                  <a:txBody>
                    <a:bodyPr/>
                    <a:lstStyle/>
                    <a:p>
                      <a:pPr algn="l" fontAlgn="b"/>
                      <a:endParaRPr lang="en-US" sz="1400" b="0" i="0" u="none" strike="noStrike" dirty="0">
                        <a:solidFill>
                          <a:srgbClr val="000000"/>
                        </a:solidFill>
                        <a:effectLst/>
                        <a:latin typeface="+mn-lt"/>
                        <a:ea typeface="等线" panose="02010600030101010101" pitchFamily="2" charset="-122"/>
                      </a:endParaRPr>
                    </a:p>
                  </a:txBody>
                  <a:tcPr marL="0" marR="0" marT="0" marB="0" anchor="b"/>
                </a:tc>
                <a:tc>
                  <a:txBody>
                    <a:bodyPr/>
                    <a:lstStyle/>
                    <a:p>
                      <a:pPr algn="l" fontAlgn="b"/>
                      <a:r>
                        <a:rPr lang="en-US" sz="1400" u="none" strike="noStrike">
                          <a:effectLst/>
                          <a:latin typeface="Baskerville" panose="02020502070401020303" pitchFamily="18" charset="0"/>
                          <a:ea typeface="Baskerville" panose="02020502070401020303" pitchFamily="18" charset="0"/>
                        </a:rPr>
                        <a:t>Year</a:t>
                      </a:r>
                      <a:endParaRPr lang="en-US"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400" u="none" strike="noStrike">
                          <a:effectLst/>
                          <a:latin typeface="Baskerville" panose="02020502070401020303" pitchFamily="18" charset="0"/>
                          <a:ea typeface="Baskerville" panose="02020502070401020303" pitchFamily="18" charset="0"/>
                        </a:rPr>
                        <a:t>0</a:t>
                      </a:r>
                      <a:endParaRPr lang="en-US" altLang="zh-CN"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400" u="none" strike="noStrike">
                          <a:effectLst/>
                          <a:latin typeface="Baskerville" panose="02020502070401020303" pitchFamily="18" charset="0"/>
                          <a:ea typeface="Baskerville" panose="02020502070401020303" pitchFamily="18" charset="0"/>
                        </a:rPr>
                        <a:t>1</a:t>
                      </a:r>
                      <a:endParaRPr lang="en-US" altLang="zh-CN"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400" u="none" strike="noStrike" dirty="0">
                          <a:effectLst/>
                          <a:latin typeface="Baskerville" panose="02020502070401020303" pitchFamily="18" charset="0"/>
                          <a:ea typeface="Baskerville" panose="02020502070401020303" pitchFamily="18" charset="0"/>
                        </a:rPr>
                        <a:t>…</a:t>
                      </a:r>
                      <a:endParaRPr lang="en-US" altLang="zh-CN" sz="14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400" u="none" strike="noStrike" dirty="0">
                          <a:effectLst/>
                          <a:latin typeface="Baskerville" panose="02020502070401020303" pitchFamily="18" charset="0"/>
                          <a:ea typeface="Baskerville" panose="02020502070401020303" pitchFamily="18" charset="0"/>
                        </a:rPr>
                        <a:t>10</a:t>
                      </a:r>
                      <a:endParaRPr lang="en-US" altLang="zh-CN" sz="14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479272025"/>
                  </a:ext>
                </a:extLst>
              </a:tr>
              <a:tr h="182064">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gridSpan="2">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hMerge="1">
                  <a:txBody>
                    <a:bodyPr/>
                    <a:lstStyle/>
                    <a:p>
                      <a:pPr algn="l" fontAlgn="b"/>
                      <a:endParaRPr lang="zh-CN" altLang="en-US" sz="1400" b="0" i="0" u="none" strike="noStrike" dirty="0">
                        <a:solidFill>
                          <a:srgbClr val="000000"/>
                        </a:solidFill>
                        <a:effectLst/>
                        <a:latin typeface="+mn-lt"/>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extLst>
                  <a:ext uri="{0D108BD9-81ED-4DB2-BD59-A6C34878D82A}">
                    <a16:rowId xmlns:a16="http://schemas.microsoft.com/office/drawing/2014/main" val="266911485"/>
                  </a:ext>
                </a:extLst>
              </a:tr>
              <a:tr h="182064">
                <a:tc gridSpan="3">
                  <a:txBody>
                    <a:bodyPr/>
                    <a:lstStyle/>
                    <a:p>
                      <a:pPr algn="l" fontAlgn="b"/>
                      <a:r>
                        <a:rPr lang="en-US" sz="1400" u="sng" strike="noStrike" dirty="0">
                          <a:effectLst/>
                          <a:latin typeface="Baskerville" panose="02020502070401020303" pitchFamily="18" charset="0"/>
                          <a:ea typeface="Baskerville" panose="02020502070401020303" pitchFamily="18" charset="0"/>
                        </a:rPr>
                        <a:t>TOTAL BUILDING IMPACT (</a:t>
                      </a:r>
                      <a:r>
                        <a:rPr lang="en-US" sz="1400" b="1" u="sng" strike="noStrike" dirty="0">
                          <a:effectLst/>
                          <a:latin typeface="Baskerville" panose="02020502070401020303" pitchFamily="18" charset="0"/>
                          <a:ea typeface="Baskerville" panose="02020502070401020303" pitchFamily="18" charset="0"/>
                        </a:rPr>
                        <a:t>LANDLORD AND TENANTS</a:t>
                      </a:r>
                      <a:r>
                        <a:rPr lang="en-US" sz="1400" u="sng" strike="noStrike" dirty="0">
                          <a:effectLst/>
                          <a:latin typeface="Baskerville" panose="02020502070401020303" pitchFamily="18" charset="0"/>
                          <a:ea typeface="Baskerville" panose="02020502070401020303" pitchFamily="18" charset="0"/>
                        </a:rPr>
                        <a:t>)</a:t>
                      </a:r>
                      <a:endParaRPr lang="en-US" sz="1400" b="1" i="0" u="sng"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hMerge="1">
                  <a:txBody>
                    <a:bodyPr/>
                    <a:lstStyle/>
                    <a:p>
                      <a:endParaRPr lang="zh-CN" altLang="en-US"/>
                    </a:p>
                  </a:txBody>
                  <a:tcPr/>
                </a:tc>
                <a:tc hMerge="1">
                  <a:txBody>
                    <a:bodyPr/>
                    <a:lstStyle/>
                    <a:p>
                      <a:pPr algn="l" fontAlgn="b"/>
                      <a:endParaRPr lang="en-US" sz="1400" b="1" i="0" u="sng" strike="noStrike" dirty="0">
                        <a:solidFill>
                          <a:srgbClr val="000000"/>
                        </a:solidFill>
                        <a:effectLst/>
                        <a:latin typeface="+mn-lt"/>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endParaRPr lang="zh-CN" altLang="en-US">
                        <a:latin typeface="Baskerville" panose="02020502070401020303" pitchFamily="18" charset="0"/>
                      </a:endParaRPr>
                    </a:p>
                  </a:txBody>
                  <a:tcPr marL="0" marR="0" marT="0" marB="0" anchor="b"/>
                </a:tc>
                <a:extLst>
                  <a:ext uri="{0D108BD9-81ED-4DB2-BD59-A6C34878D82A}">
                    <a16:rowId xmlns:a16="http://schemas.microsoft.com/office/drawing/2014/main" val="4176484908"/>
                  </a:ext>
                </a:extLst>
              </a:tr>
              <a:tr h="182064">
                <a:tc gridSpan="2">
                  <a:txBody>
                    <a:bodyPr/>
                    <a:lstStyle/>
                    <a:p>
                      <a:pPr algn="l" fontAlgn="b"/>
                      <a:r>
                        <a:rPr lang="en-US" sz="1400" u="none" strike="noStrike">
                          <a:effectLst/>
                          <a:latin typeface="Baskerville" panose="02020502070401020303" pitchFamily="18" charset="0"/>
                          <a:ea typeface="Baskerville" panose="02020502070401020303" pitchFamily="18" charset="0"/>
                        </a:rPr>
                        <a:t>Annual kWh reduction (forecast)</a:t>
                      </a:r>
                      <a:endParaRPr lang="en-US"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hMerge="1">
                  <a:txBody>
                    <a:bodyPr/>
                    <a:lstStyle/>
                    <a:p>
                      <a:pPr algn="l" fontAlgn="b"/>
                      <a:endParaRPr lang="zh-CN" altLang="en-US" sz="1400" b="0" i="0" u="none" strike="noStrike">
                        <a:solidFill>
                          <a:srgbClr val="000000"/>
                        </a:solidFill>
                        <a:effectLst/>
                        <a:latin typeface="+mn-lt"/>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r" fontAlgn="b"/>
                      <a:r>
                        <a:rPr lang="en-US" altLang="zh-CN" sz="1400" u="none" strike="noStrike" dirty="0">
                          <a:effectLst/>
                          <a:latin typeface="Baskerville" panose="02020502070401020303" pitchFamily="18" charset="0"/>
                          <a:ea typeface="Baskerville" panose="02020502070401020303" pitchFamily="18" charset="0"/>
                        </a:rPr>
                        <a:t>1,839,718 </a:t>
                      </a:r>
                      <a:endParaRPr lang="en-US" altLang="zh-CN" sz="14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US" altLang="zh-CN" sz="14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400" u="none" strike="noStrike" dirty="0">
                          <a:effectLst/>
                          <a:latin typeface="Baskerville" panose="02020502070401020303" pitchFamily="18" charset="0"/>
                          <a:ea typeface="Baskerville" panose="02020502070401020303" pitchFamily="18" charset="0"/>
                        </a:rPr>
                        <a:t>2198633 </a:t>
                      </a:r>
                      <a:endParaRPr lang="en-US" altLang="zh-CN" sz="14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3757387478"/>
                  </a:ext>
                </a:extLst>
              </a:tr>
              <a:tr h="182064">
                <a:tc gridSpan="2">
                  <a:txBody>
                    <a:bodyPr/>
                    <a:lstStyle/>
                    <a:p>
                      <a:pPr algn="l" fontAlgn="b"/>
                      <a:r>
                        <a:rPr lang="en-US" sz="1400" u="none" strike="noStrike" dirty="0">
                          <a:effectLst/>
                          <a:latin typeface="Baskerville" panose="02020502070401020303" pitchFamily="18" charset="0"/>
                          <a:ea typeface="Baskerville" panose="02020502070401020303" pitchFamily="18" charset="0"/>
                        </a:rPr>
                        <a:t>Annual kWh reduction (realized)</a:t>
                      </a:r>
                      <a:endParaRPr lang="en-US" sz="14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hMerge="1">
                  <a:txBody>
                    <a:bodyPr/>
                    <a:lstStyle/>
                    <a:p>
                      <a:pPr algn="l" fontAlgn="b"/>
                      <a:endParaRPr lang="zh-CN" altLang="en-US" sz="1400" b="0" i="0" u="none" strike="noStrike">
                        <a:solidFill>
                          <a:srgbClr val="000000"/>
                        </a:solidFill>
                        <a:effectLst/>
                        <a:latin typeface="+mn-lt"/>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r" fontAlgn="b"/>
                      <a:r>
                        <a:rPr lang="en-US" altLang="zh-CN" sz="1400" u="none" strike="noStrike" dirty="0">
                          <a:effectLst/>
                          <a:latin typeface="Baskerville" panose="02020502070401020303" pitchFamily="18" charset="0"/>
                          <a:ea typeface="Baskerville" panose="02020502070401020303" pitchFamily="18" charset="0"/>
                        </a:rPr>
                        <a:t>1,839,718 </a:t>
                      </a:r>
                      <a:endParaRPr lang="en-US" altLang="zh-CN" sz="14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US" altLang="zh-CN" sz="14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400" u="none" strike="noStrike" dirty="0">
                          <a:effectLst/>
                          <a:latin typeface="Baskerville" panose="02020502070401020303" pitchFamily="18" charset="0"/>
                          <a:ea typeface="Baskerville" panose="02020502070401020303" pitchFamily="18" charset="0"/>
                        </a:rPr>
                        <a:t>2198633 </a:t>
                      </a:r>
                      <a:endParaRPr lang="en-US" altLang="zh-CN" sz="14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671800617"/>
                  </a:ext>
                </a:extLst>
              </a:tr>
              <a:tr h="182064">
                <a:tc gridSpan="2">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hMerge="1">
                  <a:txBody>
                    <a:bodyPr/>
                    <a:lstStyle/>
                    <a:p>
                      <a:pPr algn="l" fontAlgn="b"/>
                      <a:endParaRPr lang="zh-CN" altLang="en-US" sz="1400" b="0" i="0" u="none" strike="noStrike">
                        <a:solidFill>
                          <a:srgbClr val="000000"/>
                        </a:solidFill>
                        <a:effectLst/>
                        <a:latin typeface="+mn-lt"/>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extLst>
                  <a:ext uri="{0D108BD9-81ED-4DB2-BD59-A6C34878D82A}">
                    <a16:rowId xmlns:a16="http://schemas.microsoft.com/office/drawing/2014/main" val="709952099"/>
                  </a:ext>
                </a:extLst>
              </a:tr>
              <a:tr h="182064">
                <a:tc gridSpan="2">
                  <a:txBody>
                    <a:bodyPr/>
                    <a:lstStyle/>
                    <a:p>
                      <a:pPr algn="l" fontAlgn="b"/>
                      <a:r>
                        <a:rPr lang="en-US" sz="1400" u="sng" strike="noStrike" dirty="0">
                          <a:effectLst/>
                          <a:latin typeface="Baskerville" panose="02020502070401020303"/>
                        </a:rPr>
                        <a:t>Revenue improvement</a:t>
                      </a:r>
                      <a:endParaRPr lang="en-US" sz="1400" b="1" i="0" u="sng" strike="noStrike" dirty="0">
                        <a:solidFill>
                          <a:srgbClr val="000000"/>
                        </a:solidFill>
                        <a:effectLst/>
                        <a:latin typeface="Baskerville" panose="02020502070401020303"/>
                        <a:ea typeface="等线" panose="02010600030101010101" pitchFamily="2" charset="-122"/>
                      </a:endParaRPr>
                    </a:p>
                  </a:txBody>
                  <a:tcPr marL="0" marR="0" marT="0" marB="0" anchor="b"/>
                </a:tc>
                <a:tc hMerge="1">
                  <a:txBody>
                    <a:bodyPr/>
                    <a:lstStyle/>
                    <a:p>
                      <a:pPr algn="l" fontAlgn="b"/>
                      <a:endParaRPr lang="zh-CN" altLang="en-US" sz="1400" b="0" i="0" u="none" strike="noStrike">
                        <a:solidFill>
                          <a:srgbClr val="000000"/>
                        </a:solidFill>
                        <a:effectLst/>
                        <a:latin typeface="+mn-lt"/>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mn-lt"/>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mn-lt"/>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mn-lt"/>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mn-lt"/>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mn-lt"/>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mn-lt"/>
                        <a:ea typeface="等线" panose="02010600030101010101" pitchFamily="2" charset="-122"/>
                      </a:endParaRPr>
                    </a:p>
                  </a:txBody>
                  <a:tcPr marL="0" marR="0" marT="0" marB="0" anchor="b"/>
                </a:tc>
                <a:extLst>
                  <a:ext uri="{0D108BD9-81ED-4DB2-BD59-A6C34878D82A}">
                    <a16:rowId xmlns:a16="http://schemas.microsoft.com/office/drawing/2014/main" val="1691168863"/>
                  </a:ext>
                </a:extLst>
              </a:tr>
              <a:tr h="182064">
                <a:tc gridSpan="2">
                  <a:txBody>
                    <a:bodyPr/>
                    <a:lstStyle/>
                    <a:p>
                      <a:pPr algn="l" fontAlgn="b"/>
                      <a:r>
                        <a:rPr lang="en-US" sz="1400" u="none" strike="noStrike" dirty="0">
                          <a:effectLst/>
                          <a:latin typeface="Baskerville" panose="02020502070401020303"/>
                        </a:rPr>
                        <a:t> Improvements from higher rent</a:t>
                      </a:r>
                      <a:endParaRPr lang="en-US"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hMerge="1">
                  <a:txBody>
                    <a:bodyPr/>
                    <a:lstStyle/>
                    <a:p>
                      <a:pPr algn="l" fontAlgn="b"/>
                      <a:endParaRPr lang="zh-CN" altLang="en-US" sz="1400" b="0" i="0" u="none" strike="noStrike">
                        <a:solidFill>
                          <a:srgbClr val="000000"/>
                        </a:solidFill>
                        <a:effectLst/>
                        <a:latin typeface="+mn-lt"/>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mn-lt"/>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mn-lt"/>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mn-lt"/>
                        <a:ea typeface="等线" panose="02010600030101010101" pitchFamily="2" charset="-122"/>
                      </a:endParaRPr>
                    </a:p>
                  </a:txBody>
                  <a:tcPr marL="0" marR="0" marT="0" marB="0" anchor="b"/>
                </a:tc>
                <a:tc>
                  <a:txBody>
                    <a:bodyPr/>
                    <a:lstStyle/>
                    <a:p>
                      <a:pPr algn="r" fontAlgn="b"/>
                      <a:r>
                        <a:rPr lang="en-US" altLang="zh-CN" sz="1400" u="none" strike="noStrike" dirty="0">
                          <a:effectLst/>
                        </a:rPr>
                        <a:t>-</a:t>
                      </a:r>
                      <a:endParaRPr lang="en-US" altLang="zh-CN" sz="1400" b="0" i="0" u="none" strike="noStrike" dirty="0">
                        <a:solidFill>
                          <a:srgbClr val="000000"/>
                        </a:solidFill>
                        <a:effectLst/>
                        <a:latin typeface="+mn-lt"/>
                        <a:ea typeface="等线" panose="02010600030101010101" pitchFamily="2" charset="-122"/>
                      </a:endParaRPr>
                    </a:p>
                  </a:txBody>
                  <a:tcPr marL="0" marR="0" marT="0" marB="0" anchor="b"/>
                </a:tc>
                <a:tc>
                  <a:txBody>
                    <a:bodyPr/>
                    <a:lstStyle/>
                    <a:p>
                      <a:pPr algn="r" fontAlgn="b"/>
                      <a:endParaRPr lang="en-US" altLang="zh-CN" sz="1400" b="0" i="0" u="none" strike="noStrike" dirty="0">
                        <a:solidFill>
                          <a:srgbClr val="000000"/>
                        </a:solidFill>
                        <a:effectLst/>
                        <a:latin typeface="+mn-lt"/>
                        <a:ea typeface="等线" panose="02010600030101010101" pitchFamily="2" charset="-122"/>
                      </a:endParaRPr>
                    </a:p>
                  </a:txBody>
                  <a:tcPr marL="0" marR="0" marT="0" marB="0" anchor="b"/>
                </a:tc>
                <a:tc>
                  <a:txBody>
                    <a:bodyPr/>
                    <a:lstStyle/>
                    <a:p>
                      <a:pPr algn="r" fontAlgn="b"/>
                      <a:r>
                        <a:rPr lang="en-US" altLang="zh-CN" sz="1400" u="none" strike="noStrike" dirty="0">
                          <a:effectLst/>
                        </a:rPr>
                        <a:t>-</a:t>
                      </a:r>
                      <a:endParaRPr lang="en-US" altLang="zh-CN" sz="1400" b="0" i="0" u="none" strike="noStrike" dirty="0">
                        <a:solidFill>
                          <a:srgbClr val="000000"/>
                        </a:solidFill>
                        <a:effectLst/>
                        <a:latin typeface="+mn-lt"/>
                        <a:ea typeface="等线" panose="02010600030101010101" pitchFamily="2" charset="-122"/>
                      </a:endParaRPr>
                    </a:p>
                  </a:txBody>
                  <a:tcPr marL="0" marR="0" marT="0" marB="0" anchor="b"/>
                </a:tc>
                <a:extLst>
                  <a:ext uri="{0D108BD9-81ED-4DB2-BD59-A6C34878D82A}">
                    <a16:rowId xmlns:a16="http://schemas.microsoft.com/office/drawing/2014/main" val="955850439"/>
                  </a:ext>
                </a:extLst>
              </a:tr>
              <a:tr h="182064">
                <a:tc gridSpan="2">
                  <a:txBody>
                    <a:bodyPr/>
                    <a:lstStyle/>
                    <a:p>
                      <a:pPr algn="l" fontAlgn="b"/>
                      <a:r>
                        <a:rPr lang="en-US" sz="1400" u="none" strike="noStrike" dirty="0">
                          <a:effectLst/>
                          <a:latin typeface="Baskerville" panose="02020502070401020303"/>
                        </a:rPr>
                        <a:t> Improvements from higher occupancy</a:t>
                      </a:r>
                      <a:endParaRPr lang="en-US"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hMerge="1">
                  <a:txBody>
                    <a:bodyPr/>
                    <a:lstStyle/>
                    <a:p>
                      <a:pPr algn="l" fontAlgn="b"/>
                      <a:endParaRPr lang="zh-CN" altLang="en-US" sz="1400" b="0" i="0" u="none" strike="noStrike">
                        <a:solidFill>
                          <a:srgbClr val="000000"/>
                        </a:solidFill>
                        <a:effectLst/>
                        <a:latin typeface="+mn-lt"/>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mn-lt"/>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mn-lt"/>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mn-lt"/>
                        <a:ea typeface="等线" panose="02010600030101010101" pitchFamily="2" charset="-122"/>
                      </a:endParaRPr>
                    </a:p>
                  </a:txBody>
                  <a:tcPr marL="0" marR="0" marT="0" marB="0" anchor="b"/>
                </a:tc>
                <a:tc>
                  <a:txBody>
                    <a:bodyPr/>
                    <a:lstStyle/>
                    <a:p>
                      <a:pPr algn="r" fontAlgn="b"/>
                      <a:r>
                        <a:rPr lang="en-US" altLang="zh-CN" sz="1400" u="none" strike="noStrike" dirty="0">
                          <a:effectLst/>
                        </a:rPr>
                        <a:t>-</a:t>
                      </a:r>
                      <a:endParaRPr lang="en-US" altLang="zh-CN" sz="1400" b="0" i="0" u="none" strike="noStrike" dirty="0">
                        <a:solidFill>
                          <a:srgbClr val="000000"/>
                        </a:solidFill>
                        <a:effectLst/>
                        <a:latin typeface="+mn-lt"/>
                        <a:ea typeface="等线" panose="02010600030101010101" pitchFamily="2" charset="-122"/>
                      </a:endParaRPr>
                    </a:p>
                  </a:txBody>
                  <a:tcPr marL="0" marR="0" marT="0" marB="0" anchor="b"/>
                </a:tc>
                <a:tc>
                  <a:txBody>
                    <a:bodyPr/>
                    <a:lstStyle/>
                    <a:p>
                      <a:pPr algn="r" fontAlgn="b"/>
                      <a:endParaRPr lang="en-US" altLang="zh-CN" sz="1400" b="0" i="0" u="none" strike="noStrike" dirty="0">
                        <a:solidFill>
                          <a:srgbClr val="000000"/>
                        </a:solidFill>
                        <a:effectLst/>
                        <a:latin typeface="+mn-lt"/>
                        <a:ea typeface="等线" panose="02010600030101010101" pitchFamily="2" charset="-122"/>
                      </a:endParaRPr>
                    </a:p>
                  </a:txBody>
                  <a:tcPr marL="0" marR="0" marT="0" marB="0" anchor="b"/>
                </a:tc>
                <a:tc>
                  <a:txBody>
                    <a:bodyPr/>
                    <a:lstStyle/>
                    <a:p>
                      <a:pPr algn="r" fontAlgn="b"/>
                      <a:r>
                        <a:rPr lang="en-US" altLang="zh-CN" sz="1400" u="none" strike="noStrike" dirty="0">
                          <a:effectLst/>
                        </a:rPr>
                        <a:t>-</a:t>
                      </a:r>
                      <a:endParaRPr lang="en-US" altLang="zh-CN" sz="1400" b="0" i="0" u="none" strike="noStrike" dirty="0">
                        <a:solidFill>
                          <a:srgbClr val="000000"/>
                        </a:solidFill>
                        <a:effectLst/>
                        <a:latin typeface="+mn-lt"/>
                        <a:ea typeface="等线" panose="02010600030101010101" pitchFamily="2" charset="-122"/>
                      </a:endParaRPr>
                    </a:p>
                  </a:txBody>
                  <a:tcPr marL="0" marR="0" marT="0" marB="0" anchor="b"/>
                </a:tc>
                <a:extLst>
                  <a:ext uri="{0D108BD9-81ED-4DB2-BD59-A6C34878D82A}">
                    <a16:rowId xmlns:a16="http://schemas.microsoft.com/office/drawing/2014/main" val="3856775195"/>
                  </a:ext>
                </a:extLst>
              </a:tr>
              <a:tr h="182064">
                <a:tc gridSpan="2">
                  <a:txBody>
                    <a:bodyPr/>
                    <a:lstStyle/>
                    <a:p>
                      <a:pPr algn="l" fontAlgn="b"/>
                      <a:r>
                        <a:rPr lang="en-US" sz="1400" u="none" strike="noStrike" dirty="0">
                          <a:effectLst/>
                          <a:latin typeface="Baskerville" panose="02020502070401020303"/>
                        </a:rPr>
                        <a:t> Total rent improvements</a:t>
                      </a:r>
                      <a:endParaRPr lang="en-US"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hMerge="1">
                  <a:txBody>
                    <a:bodyPr/>
                    <a:lstStyle/>
                    <a:p>
                      <a:pPr algn="l" fontAlgn="b"/>
                      <a:endParaRPr lang="zh-CN" altLang="en-US" sz="1400" b="0" i="0" u="none" strike="noStrike">
                        <a:solidFill>
                          <a:srgbClr val="000000"/>
                        </a:solidFill>
                        <a:effectLst/>
                        <a:latin typeface="+mn-lt"/>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mn-lt"/>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mn-lt"/>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mn-lt"/>
                        <a:ea typeface="等线" panose="02010600030101010101" pitchFamily="2" charset="-122"/>
                      </a:endParaRPr>
                    </a:p>
                  </a:txBody>
                  <a:tcPr marL="0" marR="0" marT="0" marB="0" anchor="b"/>
                </a:tc>
                <a:tc>
                  <a:txBody>
                    <a:bodyPr/>
                    <a:lstStyle/>
                    <a:p>
                      <a:pPr algn="r" fontAlgn="b"/>
                      <a:r>
                        <a:rPr lang="en-US" altLang="zh-CN" sz="1400" u="none" strike="noStrike" dirty="0">
                          <a:effectLst/>
                        </a:rPr>
                        <a:t>-</a:t>
                      </a:r>
                      <a:endParaRPr lang="en-US" altLang="zh-CN" sz="1400" b="0" i="0" u="none" strike="noStrike" dirty="0">
                        <a:solidFill>
                          <a:srgbClr val="000000"/>
                        </a:solidFill>
                        <a:effectLst/>
                        <a:latin typeface="+mn-lt"/>
                        <a:ea typeface="等线" panose="02010600030101010101" pitchFamily="2" charset="-122"/>
                      </a:endParaRPr>
                    </a:p>
                  </a:txBody>
                  <a:tcPr marL="0" marR="0" marT="0" marB="0" anchor="b"/>
                </a:tc>
                <a:tc>
                  <a:txBody>
                    <a:bodyPr/>
                    <a:lstStyle/>
                    <a:p>
                      <a:pPr algn="r" fontAlgn="b"/>
                      <a:endParaRPr lang="en-US" altLang="zh-CN" sz="1400" b="0" i="0" u="none" strike="noStrike" dirty="0">
                        <a:solidFill>
                          <a:srgbClr val="000000"/>
                        </a:solidFill>
                        <a:effectLst/>
                        <a:latin typeface="+mn-lt"/>
                        <a:ea typeface="等线" panose="02010600030101010101" pitchFamily="2" charset="-122"/>
                      </a:endParaRPr>
                    </a:p>
                  </a:txBody>
                  <a:tcPr marL="0" marR="0" marT="0" marB="0" anchor="b"/>
                </a:tc>
                <a:tc>
                  <a:txBody>
                    <a:bodyPr/>
                    <a:lstStyle/>
                    <a:p>
                      <a:pPr algn="r" fontAlgn="b"/>
                      <a:r>
                        <a:rPr lang="en-US" altLang="zh-CN" sz="1400" u="none" strike="noStrike" dirty="0">
                          <a:effectLst/>
                        </a:rPr>
                        <a:t>-</a:t>
                      </a:r>
                      <a:endParaRPr lang="en-US" altLang="zh-CN" sz="1400" b="0" i="0" u="none" strike="noStrike" dirty="0">
                        <a:solidFill>
                          <a:srgbClr val="000000"/>
                        </a:solidFill>
                        <a:effectLst/>
                        <a:latin typeface="+mn-lt"/>
                        <a:ea typeface="等线" panose="02010600030101010101" pitchFamily="2" charset="-122"/>
                      </a:endParaRPr>
                    </a:p>
                  </a:txBody>
                  <a:tcPr marL="0" marR="0" marT="0" marB="0" anchor="b"/>
                </a:tc>
                <a:extLst>
                  <a:ext uri="{0D108BD9-81ED-4DB2-BD59-A6C34878D82A}">
                    <a16:rowId xmlns:a16="http://schemas.microsoft.com/office/drawing/2014/main" val="1296939752"/>
                  </a:ext>
                </a:extLst>
              </a:tr>
              <a:tr h="182064">
                <a:tc gridSpan="2">
                  <a:txBody>
                    <a:bodyPr/>
                    <a:lstStyle/>
                    <a:p>
                      <a:pPr algn="l" fontAlgn="b"/>
                      <a:endParaRPr lang="en-US" sz="1400" b="1" i="0" u="sng"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hMerge="1">
                  <a:txBody>
                    <a:bodyPr/>
                    <a:lstStyle/>
                    <a:p>
                      <a:endParaRPr lang="zh-CN" altLang="en-US"/>
                    </a:p>
                  </a:txBody>
                  <a:tcPr/>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extLst>
                  <a:ext uri="{0D108BD9-81ED-4DB2-BD59-A6C34878D82A}">
                    <a16:rowId xmlns:a16="http://schemas.microsoft.com/office/drawing/2014/main" val="961535716"/>
                  </a:ext>
                </a:extLst>
              </a:tr>
              <a:tr h="182064">
                <a:tc gridSpan="2">
                  <a:txBody>
                    <a:bodyPr/>
                    <a:lstStyle/>
                    <a:p>
                      <a:pPr algn="l" fontAlgn="b"/>
                      <a:r>
                        <a:rPr lang="en-US" sz="1400" u="sng" strike="noStrike" dirty="0">
                          <a:effectLst/>
                          <a:latin typeface="Baskerville" panose="02020502070401020303" pitchFamily="18" charset="0"/>
                          <a:ea typeface="Baskerville" panose="02020502070401020303" pitchFamily="18" charset="0"/>
                        </a:rPr>
                        <a:t>Cost savings</a:t>
                      </a:r>
                      <a:endParaRPr lang="en-US" sz="1400" b="1" i="0" u="sng"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hMerge="1">
                  <a:txBody>
                    <a:bodyPr/>
                    <a:lstStyle/>
                    <a:p>
                      <a:pPr algn="l" fontAlgn="b"/>
                      <a:endParaRPr lang="zh-CN" altLang="en-US" sz="1400" b="0" i="0" u="none" strike="noStrike">
                        <a:solidFill>
                          <a:srgbClr val="000000"/>
                        </a:solidFill>
                        <a:effectLst/>
                        <a:latin typeface="+mn-lt"/>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extLst>
                  <a:ext uri="{0D108BD9-81ED-4DB2-BD59-A6C34878D82A}">
                    <a16:rowId xmlns:a16="http://schemas.microsoft.com/office/drawing/2014/main" val="2939785054"/>
                  </a:ext>
                </a:extLst>
              </a:tr>
              <a:tr h="182064">
                <a:tc gridSpan="2">
                  <a:txBody>
                    <a:bodyPr/>
                    <a:lstStyle/>
                    <a:p>
                      <a:pPr algn="l" fontAlgn="b"/>
                      <a:r>
                        <a:rPr lang="en-US" sz="1400" u="none" strike="noStrike" dirty="0">
                          <a:effectLst/>
                          <a:latin typeface="Baskerville" panose="02020502070401020303" pitchFamily="18" charset="0"/>
                          <a:ea typeface="Baskerville" panose="02020502070401020303" pitchFamily="18" charset="0"/>
                        </a:rPr>
                        <a:t> Energy cost savings (forecast)</a:t>
                      </a:r>
                      <a:endParaRPr lang="en-US" sz="14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hMerge="1">
                  <a:txBody>
                    <a:bodyPr/>
                    <a:lstStyle/>
                    <a:p>
                      <a:pPr algn="l" fontAlgn="b"/>
                      <a:endParaRPr lang="zh-CN" altLang="en-US" sz="1400" b="0" i="0" u="none" strike="noStrike">
                        <a:solidFill>
                          <a:srgbClr val="000000"/>
                        </a:solidFill>
                        <a:effectLst/>
                        <a:latin typeface="+mn-lt"/>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r" fontAlgn="b"/>
                      <a:r>
                        <a:rPr lang="en-US" altLang="zh-CN" sz="1400" u="none" strike="noStrike" dirty="0">
                          <a:effectLst/>
                          <a:latin typeface="Baskerville" panose="02020502070401020303" pitchFamily="18" charset="0"/>
                          <a:ea typeface="Baskerville" panose="02020502070401020303" pitchFamily="18" charset="0"/>
                        </a:rPr>
                        <a:t>$208,440 </a:t>
                      </a:r>
                      <a:endParaRPr lang="en-US" altLang="zh-CN" sz="14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US" altLang="zh-CN" sz="14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400" u="none" strike="noStrike" dirty="0">
                          <a:effectLst/>
                          <a:latin typeface="Baskerville" panose="02020502070401020303" pitchFamily="18" charset="0"/>
                          <a:ea typeface="Baskerville" panose="02020502070401020303" pitchFamily="18" charset="0"/>
                        </a:rPr>
                        <a:t>$325,026 </a:t>
                      </a:r>
                      <a:endParaRPr lang="en-US" altLang="zh-CN" sz="14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1289916539"/>
                  </a:ext>
                </a:extLst>
              </a:tr>
              <a:tr h="182064">
                <a:tc gridSpan="2">
                  <a:txBody>
                    <a:bodyPr/>
                    <a:lstStyle/>
                    <a:p>
                      <a:pPr algn="l" fontAlgn="b"/>
                      <a:r>
                        <a:rPr lang="en-US" sz="1400" u="none" strike="noStrike" dirty="0">
                          <a:solidFill>
                            <a:schemeClr val="accent6">
                              <a:lumMod val="75000"/>
                            </a:schemeClr>
                          </a:solidFill>
                          <a:effectLst/>
                          <a:latin typeface="Baskerville" panose="02020502070401020303" pitchFamily="18" charset="0"/>
                          <a:ea typeface="Baskerville" panose="02020502070401020303" pitchFamily="18" charset="0"/>
                        </a:rPr>
                        <a:t> Energy cost savings (realized)</a:t>
                      </a:r>
                      <a:endParaRPr lang="en-US" sz="1400" b="0" i="0" u="none" strike="noStrike" dirty="0">
                        <a:solidFill>
                          <a:schemeClr val="accent6">
                            <a:lumMod val="75000"/>
                          </a:schemeClr>
                        </a:solidFill>
                        <a:effectLst/>
                        <a:latin typeface="Baskerville" panose="02020502070401020303" pitchFamily="18" charset="0"/>
                        <a:ea typeface="Baskerville" panose="02020502070401020303" pitchFamily="18" charset="0"/>
                      </a:endParaRPr>
                    </a:p>
                  </a:txBody>
                  <a:tcPr marL="0" marR="0" marT="0" marB="0" anchor="b"/>
                </a:tc>
                <a:tc hMerge="1">
                  <a:txBody>
                    <a:bodyPr/>
                    <a:lstStyle/>
                    <a:p>
                      <a:pPr algn="l" fontAlgn="b"/>
                      <a:endParaRPr lang="zh-CN" altLang="en-US" sz="1400" b="0" i="0" u="none" strike="noStrike">
                        <a:solidFill>
                          <a:srgbClr val="000000"/>
                        </a:solidFill>
                        <a:effectLst/>
                        <a:latin typeface="+mn-lt"/>
                        <a:ea typeface="等线" panose="02010600030101010101" pitchFamily="2" charset="-122"/>
                      </a:endParaRPr>
                    </a:p>
                  </a:txBody>
                  <a:tcPr marL="0" marR="0" marT="0" marB="0" anchor="b"/>
                </a:tc>
                <a:tc>
                  <a:txBody>
                    <a:bodyPr/>
                    <a:lstStyle/>
                    <a:p>
                      <a:pPr algn="l" fontAlgn="b"/>
                      <a:endParaRPr lang="zh-CN" altLang="en-US" sz="1400" b="0" i="0" u="none" strike="noStrike" dirty="0">
                        <a:solidFill>
                          <a:schemeClr val="accent6">
                            <a:lumMod val="75000"/>
                          </a:schemeClr>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chemeClr val="accent6">
                            <a:lumMod val="75000"/>
                          </a:schemeClr>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dirty="0">
                        <a:solidFill>
                          <a:schemeClr val="accent6">
                            <a:lumMod val="75000"/>
                          </a:schemeClr>
                        </a:solidFill>
                        <a:effectLst/>
                        <a:latin typeface="Baskerville" panose="02020502070401020303" pitchFamily="18" charset="0"/>
                        <a:ea typeface="等线" panose="02010600030101010101" pitchFamily="2" charset="-122"/>
                      </a:endParaRPr>
                    </a:p>
                  </a:txBody>
                  <a:tcPr marL="0" marR="0" marT="0" marB="0" anchor="b"/>
                </a:tc>
                <a:tc>
                  <a:txBody>
                    <a:bodyPr/>
                    <a:lstStyle/>
                    <a:p>
                      <a:pPr algn="r" fontAlgn="b"/>
                      <a:r>
                        <a:rPr lang="en-US" altLang="zh-CN" sz="1400" u="none" strike="noStrike" dirty="0">
                          <a:solidFill>
                            <a:schemeClr val="accent6">
                              <a:lumMod val="75000"/>
                            </a:schemeClr>
                          </a:solidFill>
                          <a:effectLst/>
                          <a:latin typeface="Baskerville" panose="02020502070401020303" pitchFamily="18" charset="0"/>
                          <a:ea typeface="Baskerville" panose="02020502070401020303" pitchFamily="18" charset="0"/>
                        </a:rPr>
                        <a:t>$208,440 </a:t>
                      </a:r>
                      <a:endParaRPr lang="en-US" altLang="zh-CN" sz="1400" b="0" i="0" u="none" strike="noStrike" dirty="0">
                        <a:solidFill>
                          <a:schemeClr val="accent6">
                            <a:lumMod val="75000"/>
                          </a:schemeClr>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US" altLang="zh-CN" sz="1400" b="0" i="0" u="none" strike="noStrike" dirty="0">
                        <a:solidFill>
                          <a:schemeClr val="accent6">
                            <a:lumMod val="75000"/>
                          </a:schemeClr>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400" u="none" strike="noStrike" dirty="0">
                          <a:solidFill>
                            <a:schemeClr val="accent6">
                              <a:lumMod val="75000"/>
                            </a:schemeClr>
                          </a:solidFill>
                          <a:effectLst/>
                          <a:latin typeface="Baskerville" panose="02020502070401020303" pitchFamily="18" charset="0"/>
                          <a:ea typeface="Baskerville" panose="02020502070401020303" pitchFamily="18" charset="0"/>
                        </a:rPr>
                        <a:t>$325,026 </a:t>
                      </a:r>
                      <a:endParaRPr lang="en-US" altLang="zh-CN" sz="1400" b="0" i="0" u="none" strike="noStrike" dirty="0">
                        <a:solidFill>
                          <a:schemeClr val="accent6">
                            <a:lumMod val="75000"/>
                          </a:schemeClr>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4213937303"/>
                  </a:ext>
                </a:extLst>
              </a:tr>
              <a:tr h="0">
                <a:tc gridSpan="2">
                  <a:txBody>
                    <a:bodyPr/>
                    <a:lstStyle/>
                    <a:p>
                      <a:pPr algn="l" fontAlgn="b"/>
                      <a:r>
                        <a:rPr lang="en-US" sz="1400" u="none" strike="noStrike" dirty="0">
                          <a:effectLst/>
                          <a:latin typeface="Baskerville" panose="02020502070401020303" pitchFamily="18" charset="0"/>
                          <a:ea typeface="Baskerville" panose="02020502070401020303" pitchFamily="18" charset="0"/>
                        </a:rPr>
                        <a:t>Upfront capital costs</a:t>
                      </a:r>
                      <a:endParaRPr lang="en-US" sz="14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hMerge="1">
                  <a:txBody>
                    <a:bodyPr/>
                    <a:lstStyle/>
                    <a:p>
                      <a:pPr algn="l" fontAlgn="b"/>
                      <a:endParaRPr lang="zh-CN" altLang="en-US" sz="1400" b="0" i="0" u="none" strike="noStrike">
                        <a:solidFill>
                          <a:srgbClr val="000000"/>
                        </a:solidFill>
                        <a:effectLst/>
                        <a:latin typeface="+mn-lt"/>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r" fontAlgn="b"/>
                      <a:r>
                        <a:rPr lang="en-US" altLang="zh-CN" sz="1400" u="none" strike="noStrike" dirty="0">
                          <a:solidFill>
                            <a:srgbClr val="C00000"/>
                          </a:solidFill>
                          <a:effectLst/>
                          <a:latin typeface="Baskerville" panose="02020502070401020303" pitchFamily="18" charset="0"/>
                          <a:ea typeface="Baskerville" panose="02020502070401020303" pitchFamily="18" charset="0"/>
                        </a:rPr>
                        <a:t>-</a:t>
                      </a:r>
                      <a:r>
                        <a:rPr lang="zh-CN" altLang="en-US" sz="1400" u="none" strike="noStrike" dirty="0">
                          <a:solidFill>
                            <a:srgbClr val="C00000"/>
                          </a:solidFill>
                          <a:effectLst/>
                          <a:latin typeface="Baskerville" panose="02020502070401020303" pitchFamily="18" charset="0"/>
                          <a:ea typeface="Baskerville" panose="02020502070401020303" pitchFamily="18" charset="0"/>
                        </a:rPr>
                        <a:t> </a:t>
                      </a:r>
                      <a:r>
                        <a:rPr lang="en-US" altLang="zh-CN" sz="1400" u="none" strike="noStrike" dirty="0">
                          <a:solidFill>
                            <a:srgbClr val="C00000"/>
                          </a:solidFill>
                          <a:effectLst/>
                          <a:latin typeface="Baskerville" panose="02020502070401020303" pitchFamily="18" charset="0"/>
                          <a:ea typeface="Baskerville" panose="02020502070401020303" pitchFamily="18" charset="0"/>
                        </a:rPr>
                        <a:t>$1,202,430</a:t>
                      </a:r>
                      <a:endParaRPr lang="en-US" altLang="zh-CN" sz="1400" b="0" i="0" u="none" strike="noStrike" dirty="0">
                        <a:solidFill>
                          <a:srgbClr val="C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extLst>
                  <a:ext uri="{0D108BD9-81ED-4DB2-BD59-A6C34878D82A}">
                    <a16:rowId xmlns:a16="http://schemas.microsoft.com/office/drawing/2014/main" val="3067633795"/>
                  </a:ext>
                </a:extLst>
              </a:tr>
              <a:tr h="182064">
                <a:tc gridSpan="2">
                  <a:txBody>
                    <a:bodyPr/>
                    <a:lstStyle/>
                    <a:p>
                      <a:pPr algn="l" fontAlgn="b"/>
                      <a:r>
                        <a:rPr lang="en-US" sz="1400" b="1" u="none" strike="noStrike" dirty="0">
                          <a:effectLst/>
                          <a:latin typeface="Baskerville" panose="02020502070401020303" pitchFamily="18" charset="0"/>
                          <a:ea typeface="Baskerville" panose="02020502070401020303" pitchFamily="18" charset="0"/>
                        </a:rPr>
                        <a:t>CF impact TOTAL</a:t>
                      </a:r>
                      <a:endParaRPr lang="en-US" sz="14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hMerge="1">
                  <a:txBody>
                    <a:bodyPr/>
                    <a:lstStyle/>
                    <a:p>
                      <a:pPr algn="l" fontAlgn="b"/>
                      <a:endParaRPr lang="zh-CN" altLang="en-US" sz="1400" b="1" i="0" u="none" strike="noStrike">
                        <a:solidFill>
                          <a:srgbClr val="000000"/>
                        </a:solidFill>
                        <a:effectLst/>
                        <a:latin typeface="+mn-lt"/>
                        <a:ea typeface="等线" panose="02010600030101010101" pitchFamily="2" charset="-122"/>
                      </a:endParaRPr>
                    </a:p>
                  </a:txBody>
                  <a:tcPr marL="0" marR="0" marT="0" marB="0" anchor="b"/>
                </a:tc>
                <a:tc>
                  <a:txBody>
                    <a:bodyPr/>
                    <a:lstStyle/>
                    <a:p>
                      <a:pPr algn="l" fontAlgn="b"/>
                      <a:endParaRPr lang="zh-CN" altLang="en-US" sz="1400" b="1"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1"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r" fontAlgn="b"/>
                      <a:r>
                        <a:rPr lang="zh-CN" altLang="en-US" sz="1400" u="none" strike="noStrike" dirty="0">
                          <a:solidFill>
                            <a:schemeClr val="tx1"/>
                          </a:solidFill>
                          <a:effectLst/>
                          <a:latin typeface="Baskerville" panose="02020502070401020303" pitchFamily="18" charset="0"/>
                          <a:ea typeface="Baskerville" panose="02020502070401020303" pitchFamily="18" charset="0"/>
                        </a:rPr>
                        <a:t> </a:t>
                      </a:r>
                      <a:r>
                        <a:rPr lang="en-US" altLang="zh-CN" sz="1400" u="none" strike="noStrike" dirty="0">
                          <a:solidFill>
                            <a:srgbClr val="C00000"/>
                          </a:solidFill>
                          <a:effectLst/>
                          <a:latin typeface="Baskerville" panose="02020502070401020303" pitchFamily="18" charset="0"/>
                          <a:ea typeface="Baskerville" panose="02020502070401020303" pitchFamily="18" charset="0"/>
                        </a:rPr>
                        <a:t>-</a:t>
                      </a:r>
                      <a:r>
                        <a:rPr lang="zh-CN" altLang="en-US" sz="1400" u="none" strike="noStrike" dirty="0">
                          <a:solidFill>
                            <a:srgbClr val="C00000"/>
                          </a:solidFill>
                          <a:effectLst/>
                          <a:latin typeface="Baskerville" panose="02020502070401020303" pitchFamily="18" charset="0"/>
                          <a:ea typeface="Baskerville" panose="02020502070401020303" pitchFamily="18" charset="0"/>
                        </a:rPr>
                        <a:t> </a:t>
                      </a:r>
                      <a:r>
                        <a:rPr lang="en-US" altLang="zh-CN" sz="1400" u="none" strike="noStrike" dirty="0">
                          <a:solidFill>
                            <a:srgbClr val="C00000"/>
                          </a:solidFill>
                          <a:effectLst/>
                          <a:latin typeface="Baskerville" panose="02020502070401020303" pitchFamily="18" charset="0"/>
                          <a:ea typeface="Baskerville" panose="02020502070401020303" pitchFamily="18" charset="0"/>
                        </a:rPr>
                        <a:t>$1,202,430</a:t>
                      </a:r>
                      <a:endParaRPr lang="en-US" altLang="zh-CN" sz="1400" b="1" i="0" u="none" strike="noStrike" dirty="0">
                        <a:solidFill>
                          <a:srgbClr val="C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400" u="none" strike="noStrike">
                          <a:effectLst/>
                          <a:latin typeface="Baskerville" panose="02020502070401020303" pitchFamily="18" charset="0"/>
                          <a:ea typeface="Baskerville" panose="02020502070401020303" pitchFamily="18" charset="0"/>
                        </a:rPr>
                        <a:t>$208,440 </a:t>
                      </a:r>
                      <a:endParaRPr lang="en-US" altLang="zh-CN" sz="1400" b="1"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US" altLang="zh-CN" sz="1400" b="1"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altLang="zh-CN" sz="1400" u="none" strike="noStrike" dirty="0">
                          <a:effectLst/>
                          <a:latin typeface="Baskerville" panose="02020502070401020303" pitchFamily="18" charset="0"/>
                          <a:ea typeface="Baskerville" panose="02020502070401020303" pitchFamily="18" charset="0"/>
                        </a:rPr>
                        <a:t>$325,026 </a:t>
                      </a:r>
                      <a:endParaRPr lang="en-US" altLang="zh-CN" sz="14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4286714549"/>
                  </a:ext>
                </a:extLst>
              </a:tr>
              <a:tr h="182064">
                <a:tc gridSpan="2">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hMerge="1">
                  <a:txBody>
                    <a:bodyPr/>
                    <a:lstStyle/>
                    <a:p>
                      <a:pPr algn="l" fontAlgn="b"/>
                      <a:endParaRPr lang="zh-CN" altLang="en-US" sz="1400" b="0" i="0" u="none" strike="noStrike">
                        <a:solidFill>
                          <a:srgbClr val="000000"/>
                        </a:solidFill>
                        <a:effectLst/>
                        <a:latin typeface="+mn-lt"/>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extLst>
                  <a:ext uri="{0D108BD9-81ED-4DB2-BD59-A6C34878D82A}">
                    <a16:rowId xmlns:a16="http://schemas.microsoft.com/office/drawing/2014/main" val="3148297970"/>
                  </a:ext>
                </a:extLst>
              </a:tr>
              <a:tr h="182064">
                <a:tc gridSpan="2">
                  <a:txBody>
                    <a:bodyPr/>
                    <a:lstStyle/>
                    <a:p>
                      <a:pPr algn="l" fontAlgn="b"/>
                      <a:r>
                        <a:rPr lang="en-US" sz="1400" b="1" u="none" strike="noStrike" dirty="0">
                          <a:effectLst/>
                          <a:latin typeface="Baskerville" panose="02020502070401020303" pitchFamily="18" charset="0"/>
                          <a:ea typeface="Baskerville" panose="02020502070401020303" pitchFamily="18" charset="0"/>
                        </a:rPr>
                        <a:t>NPV TOTAL</a:t>
                      </a:r>
                      <a:endParaRPr lang="en-US" sz="14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hMerge="1">
                  <a:txBody>
                    <a:bodyPr/>
                    <a:lstStyle/>
                    <a:p>
                      <a:pPr algn="r" fontAlgn="b"/>
                      <a:r>
                        <a:rPr lang="en-US" altLang="zh-CN" sz="1400" u="none" strike="noStrike">
                          <a:effectLst/>
                        </a:rPr>
                        <a:t>$39,470</a:t>
                      </a:r>
                      <a:endParaRPr lang="en-US" altLang="zh-CN" sz="1400" b="1" i="0" u="none" strike="noStrike">
                        <a:solidFill>
                          <a:srgbClr val="000000"/>
                        </a:solidFill>
                        <a:effectLst/>
                        <a:latin typeface="+mn-lt"/>
                        <a:ea typeface="等线" panose="02010600030101010101" pitchFamily="2" charset="-122"/>
                      </a:endParaRPr>
                    </a:p>
                  </a:txBody>
                  <a:tcPr marL="0" marR="0" marT="0" marB="0" anchor="b"/>
                </a:tc>
                <a:tc>
                  <a:txBody>
                    <a:bodyPr/>
                    <a:lstStyle/>
                    <a:p>
                      <a:pPr algn="r" fontAlgn="b"/>
                      <a:r>
                        <a:rPr lang="en-US" altLang="zh-CN" sz="1400" b="1" u="none" strike="noStrike" dirty="0">
                          <a:solidFill>
                            <a:schemeClr val="accent6">
                              <a:lumMod val="75000"/>
                            </a:schemeClr>
                          </a:solidFill>
                          <a:effectLst/>
                          <a:latin typeface="Baskerville" panose="02020502070401020303" pitchFamily="18" charset="0"/>
                          <a:ea typeface="Baskerville" panose="02020502070401020303" pitchFamily="18" charset="0"/>
                        </a:rPr>
                        <a:t>$39,470</a:t>
                      </a:r>
                      <a:endParaRPr lang="en-US" altLang="zh-CN" sz="1400" b="1" i="0" u="none" strike="noStrike" dirty="0">
                        <a:solidFill>
                          <a:schemeClr val="accent6">
                            <a:lumMod val="75000"/>
                          </a:schemeClr>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extLst>
                  <a:ext uri="{0D108BD9-81ED-4DB2-BD59-A6C34878D82A}">
                    <a16:rowId xmlns:a16="http://schemas.microsoft.com/office/drawing/2014/main" val="3976503242"/>
                  </a:ext>
                </a:extLst>
              </a:tr>
              <a:tr h="182064">
                <a:tc gridSpan="2">
                  <a:txBody>
                    <a:bodyPr/>
                    <a:lstStyle/>
                    <a:p>
                      <a:pPr algn="l" fontAlgn="b"/>
                      <a:r>
                        <a:rPr lang="en-US" sz="1400" u="none" strike="noStrike">
                          <a:effectLst/>
                          <a:latin typeface="Baskerville" panose="02020502070401020303" pitchFamily="18" charset="0"/>
                          <a:ea typeface="Baskerville" panose="02020502070401020303" pitchFamily="18" charset="0"/>
                        </a:rPr>
                        <a:t>Cost of capital, owner</a:t>
                      </a:r>
                      <a:endParaRPr lang="en-US"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hMerge="1">
                  <a:txBody>
                    <a:bodyPr/>
                    <a:lstStyle/>
                    <a:p>
                      <a:pPr algn="r" fontAlgn="b"/>
                      <a:r>
                        <a:rPr lang="en-US" altLang="zh-CN" sz="1400" u="none" strike="noStrike">
                          <a:effectLst/>
                        </a:rPr>
                        <a:t>15%</a:t>
                      </a:r>
                      <a:endParaRPr lang="en-US" altLang="zh-CN" sz="1400" b="0" i="0" u="none" strike="noStrike">
                        <a:solidFill>
                          <a:srgbClr val="000000"/>
                        </a:solidFill>
                        <a:effectLst/>
                        <a:latin typeface="+mn-lt"/>
                        <a:ea typeface="等线" panose="02010600030101010101" pitchFamily="2" charset="-122"/>
                      </a:endParaRPr>
                    </a:p>
                  </a:txBody>
                  <a:tcPr marL="0" marR="0" marT="0" marB="0" anchor="b"/>
                </a:tc>
                <a:tc>
                  <a:txBody>
                    <a:bodyPr/>
                    <a:lstStyle/>
                    <a:p>
                      <a:pPr algn="r" fontAlgn="b"/>
                      <a:r>
                        <a:rPr lang="en-US" altLang="zh-CN" sz="1400" u="none" strike="noStrike">
                          <a:effectLst/>
                          <a:latin typeface="Baskerville" panose="02020502070401020303" pitchFamily="18" charset="0"/>
                          <a:ea typeface="Baskerville" panose="02020502070401020303" pitchFamily="18" charset="0"/>
                        </a:rPr>
                        <a:t>15%</a:t>
                      </a:r>
                      <a:endParaRPr lang="en-US" altLang="zh-CN" sz="14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extLst>
                  <a:ext uri="{0D108BD9-81ED-4DB2-BD59-A6C34878D82A}">
                    <a16:rowId xmlns:a16="http://schemas.microsoft.com/office/drawing/2014/main" val="33179027"/>
                  </a:ext>
                </a:extLst>
              </a:tr>
              <a:tr h="182064">
                <a:tc gridSpan="2">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hMerge="1">
                  <a:txBody>
                    <a:bodyPr/>
                    <a:lstStyle/>
                    <a:p>
                      <a:pPr algn="l" fontAlgn="b"/>
                      <a:endParaRPr lang="zh-CN" altLang="en-US" sz="1400" b="0" i="0" u="none" strike="noStrike">
                        <a:solidFill>
                          <a:srgbClr val="000000"/>
                        </a:solidFill>
                        <a:effectLst/>
                        <a:latin typeface="+mn-lt"/>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pitchFamily="18" charset="0"/>
                        <a:ea typeface="等线" panose="02010600030101010101" pitchFamily="2" charset="-122"/>
                      </a:endParaRPr>
                    </a:p>
                  </a:txBody>
                  <a:tcPr marL="0" marR="0" marT="0" marB="0" anchor="b"/>
                </a:tc>
                <a:extLst>
                  <a:ext uri="{0D108BD9-81ED-4DB2-BD59-A6C34878D82A}">
                    <a16:rowId xmlns:a16="http://schemas.microsoft.com/office/drawing/2014/main" val="253958409"/>
                  </a:ext>
                </a:extLst>
              </a:tr>
            </a:tbl>
          </a:graphicData>
        </a:graphic>
      </p:graphicFrame>
      <p:sp>
        <p:nvSpPr>
          <p:cNvPr id="7" name="Rectangle 6">
            <a:extLst>
              <a:ext uri="{FF2B5EF4-FFF2-40B4-BE49-F238E27FC236}">
                <a16:creationId xmlns:a16="http://schemas.microsoft.com/office/drawing/2014/main" id="{D492BC15-764B-4585-BE81-AAB85CB8BA2D}"/>
              </a:ext>
            </a:extLst>
          </p:cNvPr>
          <p:cNvSpPr/>
          <p:nvPr/>
        </p:nvSpPr>
        <p:spPr>
          <a:xfrm>
            <a:off x="7717814" y="6000282"/>
            <a:ext cx="3138963" cy="726076"/>
          </a:xfrm>
          <a:prstGeom prst="rect">
            <a:avLst/>
          </a:prstGeom>
          <a:solidFill>
            <a:schemeClr val="accent6">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dirty="0">
                <a:latin typeface="Baskerville"/>
              </a:rPr>
              <a:t>Green retrofit seems fruitful!</a:t>
            </a:r>
            <a:endParaRPr lang="zh-CN" altLang="en-US" dirty="0">
              <a:latin typeface="Baskerville"/>
            </a:endParaRPr>
          </a:p>
        </p:txBody>
      </p:sp>
      <p:cxnSp>
        <p:nvCxnSpPr>
          <p:cNvPr id="11" name="Straight Arrow Connector 10">
            <a:extLst>
              <a:ext uri="{FF2B5EF4-FFF2-40B4-BE49-F238E27FC236}">
                <a16:creationId xmlns:a16="http://schemas.microsoft.com/office/drawing/2014/main" id="{E9FB08C2-FA88-45CD-9052-3784C33EB924}"/>
              </a:ext>
            </a:extLst>
          </p:cNvPr>
          <p:cNvCxnSpPr>
            <a:cxnSpLocks/>
          </p:cNvCxnSpPr>
          <p:nvPr/>
        </p:nvCxnSpPr>
        <p:spPr>
          <a:xfrm>
            <a:off x="6096000" y="5552303"/>
            <a:ext cx="1402867" cy="47718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3707208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13" name="Google Shape;137;p21">
            <a:extLst>
              <a:ext uri="{FF2B5EF4-FFF2-40B4-BE49-F238E27FC236}">
                <a16:creationId xmlns:a16="http://schemas.microsoft.com/office/drawing/2014/main" id="{1CA7C306-B372-474E-9409-3F1EA0389EBC}"/>
              </a:ext>
            </a:extLst>
          </p:cNvPr>
          <p:cNvSpPr txBox="1">
            <a:spLocks/>
          </p:cNvSpPr>
          <p:nvPr/>
        </p:nvSpPr>
        <p:spPr>
          <a:xfrm>
            <a:off x="161565" y="341210"/>
            <a:ext cx="11623004" cy="1240400"/>
          </a:xfrm>
          <a:prstGeom prst="rect">
            <a:avLst/>
          </a:prstGeom>
          <a:noFill/>
          <a:ln>
            <a:noFill/>
          </a:ln>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SzPts val="2800"/>
            </a:pPr>
            <a:r>
              <a:rPr lang="en-US" altLang="zh-CN" sz="4267" dirty="0">
                <a:solidFill>
                  <a:srgbClr val="1B4453"/>
                </a:solidFill>
                <a:latin typeface="Baskerville" panose="02020502070401020303"/>
              </a:rPr>
              <a:t>Case: Rockville Building</a:t>
            </a:r>
            <a:endParaRPr lang="en-US" sz="4267" dirty="0">
              <a:solidFill>
                <a:srgbClr val="1B4453"/>
              </a:solidFill>
              <a:latin typeface="Baskerville" panose="02020502070401020303"/>
            </a:endParaRPr>
          </a:p>
        </p:txBody>
      </p:sp>
      <p:sp>
        <p:nvSpPr>
          <p:cNvPr id="28" name="Text Placeholder 2">
            <a:extLst>
              <a:ext uri="{FF2B5EF4-FFF2-40B4-BE49-F238E27FC236}">
                <a16:creationId xmlns:a16="http://schemas.microsoft.com/office/drawing/2014/main" id="{EDF630E8-92C6-4B0D-AAE8-126BB07150BD}"/>
              </a:ext>
            </a:extLst>
          </p:cNvPr>
          <p:cNvSpPr txBox="1">
            <a:spLocks/>
          </p:cNvSpPr>
          <p:nvPr/>
        </p:nvSpPr>
        <p:spPr>
          <a:xfrm>
            <a:off x="423769" y="1426709"/>
            <a:ext cx="9521742" cy="47197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3200" dirty="0">
                <a:latin typeface="Baskerville" panose="02020502070401020303" pitchFamily="18" charset="0"/>
                <a:ea typeface="Baskerville" panose="02020502070401020303" pitchFamily="18" charset="0"/>
              </a:rPr>
              <a:t>Is the analysis above missing something?</a:t>
            </a:r>
          </a:p>
          <a:p>
            <a:r>
              <a:rPr lang="en-US" altLang="zh-CN" sz="3200" dirty="0">
                <a:latin typeface="Baskerville" panose="02020502070401020303" pitchFamily="18" charset="0"/>
                <a:ea typeface="Baskerville" panose="02020502070401020303" pitchFamily="18" charset="0"/>
              </a:rPr>
              <a:t>Split Incentive under a </a:t>
            </a:r>
            <a:r>
              <a:rPr lang="en-US" altLang="zh-CN" sz="3200" b="1" dirty="0">
                <a:latin typeface="Baskerville" panose="02020502070401020303" pitchFamily="18" charset="0"/>
                <a:ea typeface="Baskerville" panose="02020502070401020303" pitchFamily="18" charset="0"/>
              </a:rPr>
              <a:t>NNN lease</a:t>
            </a:r>
            <a:r>
              <a:rPr lang="en-US" altLang="zh-CN" sz="3200" dirty="0">
                <a:latin typeface="Baskerville" panose="02020502070401020303" pitchFamily="18" charset="0"/>
                <a:ea typeface="Baskerville" panose="02020502070401020303" pitchFamily="18" charset="0"/>
              </a:rPr>
              <a:t>:</a:t>
            </a:r>
          </a:p>
          <a:p>
            <a:pPr lvl="1"/>
            <a:r>
              <a:rPr lang="en-US" altLang="zh-CN" sz="2800" dirty="0">
                <a:latin typeface="Baskerville" panose="02020502070401020303" pitchFamily="18" charset="0"/>
                <a:ea typeface="Baskerville" panose="02020502070401020303" pitchFamily="18" charset="0"/>
              </a:rPr>
              <a:t>Audit showed clear energy saving benefits, which outweighs the investment cost.</a:t>
            </a:r>
            <a:r>
              <a:rPr lang="zh-CN" altLang="en-US" sz="2800" dirty="0">
                <a:latin typeface="Baskerville" panose="02020502070401020303" pitchFamily="18" charset="0"/>
                <a:ea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BUT,</a:t>
            </a:r>
          </a:p>
          <a:p>
            <a:pPr lvl="1"/>
            <a:r>
              <a:rPr lang="en-US" altLang="zh-CN" sz="2800" dirty="0">
                <a:latin typeface="Baskerville" panose="02020502070401020303" pitchFamily="18" charset="0"/>
                <a:ea typeface="Baskerville" panose="02020502070401020303" pitchFamily="18" charset="0"/>
              </a:rPr>
              <a:t>Tenants get energy saving benefits.</a:t>
            </a:r>
          </a:p>
          <a:p>
            <a:pPr lvl="1"/>
            <a:r>
              <a:rPr lang="en-US" altLang="zh-CN" sz="2800" dirty="0">
                <a:latin typeface="Baskerville" panose="02020502070401020303" pitchFamily="18" charset="0"/>
                <a:ea typeface="Baskerville" panose="02020502070401020303" pitchFamily="18" charset="0"/>
              </a:rPr>
              <a:t>Owners bear the upfront capital investment cost</a:t>
            </a:r>
            <a:endParaRPr lang="en-US" altLang="zh-CN" sz="3600" dirty="0">
              <a:latin typeface="Baskerville" panose="02020502070401020303" pitchFamily="18" charset="0"/>
              <a:ea typeface="Baskerville" panose="02020502070401020303" pitchFamily="18" charset="0"/>
            </a:endParaRPr>
          </a:p>
          <a:p>
            <a:endParaRPr lang="en-US" altLang="zh-CN" sz="3200" dirty="0">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292761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13" name="Google Shape;137;p21">
            <a:extLst>
              <a:ext uri="{FF2B5EF4-FFF2-40B4-BE49-F238E27FC236}">
                <a16:creationId xmlns:a16="http://schemas.microsoft.com/office/drawing/2014/main" id="{1CA7C306-B372-474E-9409-3F1EA0389EBC}"/>
              </a:ext>
            </a:extLst>
          </p:cNvPr>
          <p:cNvSpPr txBox="1">
            <a:spLocks/>
          </p:cNvSpPr>
          <p:nvPr/>
        </p:nvSpPr>
        <p:spPr>
          <a:xfrm>
            <a:off x="161565" y="341210"/>
            <a:ext cx="11623004" cy="1240400"/>
          </a:xfrm>
          <a:prstGeom prst="rect">
            <a:avLst/>
          </a:prstGeom>
          <a:noFill/>
          <a:ln>
            <a:noFill/>
          </a:ln>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SzPts val="2800"/>
            </a:pPr>
            <a:r>
              <a:rPr lang="en-US" altLang="zh-CN" sz="4267" dirty="0">
                <a:solidFill>
                  <a:srgbClr val="1B4453"/>
                </a:solidFill>
                <a:latin typeface="Eurostile" panose="020B0504020202050204" pitchFamily="34" charset="77"/>
              </a:rPr>
              <a:t>Pro</a:t>
            </a:r>
            <a:r>
              <a:rPr lang="zh-CN" altLang="en-US" sz="4267" dirty="0">
                <a:solidFill>
                  <a:srgbClr val="1B4453"/>
                </a:solidFill>
                <a:latin typeface="Eurostile" panose="020B0504020202050204" pitchFamily="34" charset="77"/>
              </a:rPr>
              <a:t> </a:t>
            </a:r>
            <a:r>
              <a:rPr lang="en-US" altLang="zh-CN" sz="4267" dirty="0">
                <a:solidFill>
                  <a:srgbClr val="1B4453"/>
                </a:solidFill>
                <a:latin typeface="Eurostile" panose="020B0504020202050204" pitchFamily="34" charset="77"/>
              </a:rPr>
              <a:t>Forma</a:t>
            </a:r>
            <a:r>
              <a:rPr lang="zh-CN" altLang="en-US" sz="4267" dirty="0">
                <a:solidFill>
                  <a:srgbClr val="1B4453"/>
                </a:solidFill>
                <a:latin typeface="Eurostile" panose="020B0504020202050204" pitchFamily="34" charset="77"/>
              </a:rPr>
              <a:t> </a:t>
            </a:r>
            <a:r>
              <a:rPr lang="en-US" altLang="zh-CN" sz="4267" dirty="0">
                <a:solidFill>
                  <a:srgbClr val="1B4453"/>
                </a:solidFill>
                <a:latin typeface="Eurostile" panose="020B0504020202050204" pitchFamily="34" charset="77"/>
              </a:rPr>
              <a:t>–</a:t>
            </a:r>
            <a:r>
              <a:rPr lang="zh-CN" altLang="en-US" sz="4267" dirty="0">
                <a:solidFill>
                  <a:srgbClr val="1B4453"/>
                </a:solidFill>
                <a:latin typeface="Eurostile" panose="020B0504020202050204" pitchFamily="34" charset="77"/>
              </a:rPr>
              <a:t> </a:t>
            </a:r>
            <a:r>
              <a:rPr lang="en-US" altLang="zh-CN" sz="4267" dirty="0">
                <a:solidFill>
                  <a:srgbClr val="1B4453"/>
                </a:solidFill>
                <a:latin typeface="Eurostile" panose="020B0504020202050204" pitchFamily="34" charset="77"/>
              </a:rPr>
              <a:t>Retrofit</a:t>
            </a:r>
            <a:r>
              <a:rPr lang="zh-CN" altLang="en-US" sz="4267" dirty="0">
                <a:solidFill>
                  <a:srgbClr val="1B4453"/>
                </a:solidFill>
                <a:latin typeface="Eurostile" panose="020B0504020202050204" pitchFamily="34" charset="77"/>
              </a:rPr>
              <a:t> </a:t>
            </a:r>
            <a:r>
              <a:rPr lang="en-US" altLang="zh-CN" sz="4267" dirty="0">
                <a:solidFill>
                  <a:srgbClr val="1B4453"/>
                </a:solidFill>
                <a:latin typeface="Eurostile" panose="020B0504020202050204" pitchFamily="34" charset="77"/>
              </a:rPr>
              <a:t>Impact</a:t>
            </a:r>
            <a:r>
              <a:rPr lang="zh-CN" altLang="en-US" sz="4267" dirty="0">
                <a:solidFill>
                  <a:srgbClr val="1B4453"/>
                </a:solidFill>
                <a:latin typeface="Eurostile" panose="020B0504020202050204" pitchFamily="34" charset="77"/>
              </a:rPr>
              <a:t> </a:t>
            </a:r>
            <a:r>
              <a:rPr lang="en-US" altLang="zh-CN" sz="4267" dirty="0">
                <a:solidFill>
                  <a:srgbClr val="1B4453"/>
                </a:solidFill>
                <a:latin typeface="Eurostile" panose="020B0504020202050204" pitchFamily="34" charset="77"/>
              </a:rPr>
              <a:t>(Landlord</a:t>
            </a:r>
            <a:r>
              <a:rPr lang="zh-CN" altLang="en-US" sz="4267" dirty="0">
                <a:solidFill>
                  <a:srgbClr val="1B4453"/>
                </a:solidFill>
                <a:latin typeface="Eurostile" panose="020B0504020202050204" pitchFamily="34" charset="77"/>
              </a:rPr>
              <a:t> </a:t>
            </a:r>
            <a:r>
              <a:rPr lang="en-US" altLang="zh-CN" sz="4267" dirty="0">
                <a:solidFill>
                  <a:srgbClr val="1B4453"/>
                </a:solidFill>
                <a:latin typeface="Eurostile" panose="020B0504020202050204" pitchFamily="34" charset="77"/>
              </a:rPr>
              <a:t>vs.</a:t>
            </a:r>
            <a:r>
              <a:rPr lang="zh-CN" altLang="en-US" sz="4267" dirty="0">
                <a:solidFill>
                  <a:srgbClr val="1B4453"/>
                </a:solidFill>
                <a:latin typeface="Eurostile" panose="020B0504020202050204" pitchFamily="34" charset="77"/>
              </a:rPr>
              <a:t> </a:t>
            </a:r>
            <a:r>
              <a:rPr lang="en-US" altLang="zh-CN" sz="4267" dirty="0">
                <a:solidFill>
                  <a:srgbClr val="1B4453"/>
                </a:solidFill>
                <a:latin typeface="Eurostile" panose="020B0504020202050204" pitchFamily="34" charset="77"/>
              </a:rPr>
              <a:t>Tenants)</a:t>
            </a:r>
            <a:endParaRPr lang="en-US" sz="4267" dirty="0">
              <a:solidFill>
                <a:srgbClr val="1B4453"/>
              </a:solidFill>
              <a:latin typeface="Baskerville" panose="02020502070401020303"/>
            </a:endParaRPr>
          </a:p>
        </p:txBody>
      </p:sp>
      <p:graphicFrame>
        <p:nvGraphicFramePr>
          <p:cNvPr id="2" name="Table 1">
            <a:extLst>
              <a:ext uri="{FF2B5EF4-FFF2-40B4-BE49-F238E27FC236}">
                <a16:creationId xmlns:a16="http://schemas.microsoft.com/office/drawing/2014/main" id="{82DC94EF-003D-4D9C-BC03-D512EB02B62A}"/>
              </a:ext>
            </a:extLst>
          </p:cNvPr>
          <p:cNvGraphicFramePr>
            <a:graphicFrameLocks noGrp="1"/>
          </p:cNvGraphicFramePr>
          <p:nvPr>
            <p:extLst>
              <p:ext uri="{D42A27DB-BD31-4B8C-83A1-F6EECF244321}">
                <p14:modId xmlns:p14="http://schemas.microsoft.com/office/powerpoint/2010/main" val="3312346164"/>
              </p:ext>
            </p:extLst>
          </p:nvPr>
        </p:nvGraphicFramePr>
        <p:xfrm>
          <a:off x="783590" y="1581610"/>
          <a:ext cx="10097770" cy="4053840"/>
        </p:xfrm>
        <a:graphic>
          <a:graphicData uri="http://schemas.openxmlformats.org/drawingml/2006/table">
            <a:tbl>
              <a:tblPr>
                <a:tableStyleId>{9D7B26C5-4107-4FEC-AEDC-1716B250A1EF}</a:tableStyleId>
              </a:tblPr>
              <a:tblGrid>
                <a:gridCol w="3091180">
                  <a:extLst>
                    <a:ext uri="{9D8B030D-6E8A-4147-A177-3AD203B41FA5}">
                      <a16:colId xmlns:a16="http://schemas.microsoft.com/office/drawing/2014/main" val="3926302937"/>
                    </a:ext>
                  </a:extLst>
                </a:gridCol>
                <a:gridCol w="1291590">
                  <a:extLst>
                    <a:ext uri="{9D8B030D-6E8A-4147-A177-3AD203B41FA5}">
                      <a16:colId xmlns:a16="http://schemas.microsoft.com/office/drawing/2014/main" val="1348647621"/>
                    </a:ext>
                  </a:extLst>
                </a:gridCol>
                <a:gridCol w="868680">
                  <a:extLst>
                    <a:ext uri="{9D8B030D-6E8A-4147-A177-3AD203B41FA5}">
                      <a16:colId xmlns:a16="http://schemas.microsoft.com/office/drawing/2014/main" val="2677537220"/>
                    </a:ext>
                  </a:extLst>
                </a:gridCol>
                <a:gridCol w="1474470">
                  <a:extLst>
                    <a:ext uri="{9D8B030D-6E8A-4147-A177-3AD203B41FA5}">
                      <a16:colId xmlns:a16="http://schemas.microsoft.com/office/drawing/2014/main" val="2144882300"/>
                    </a:ext>
                  </a:extLst>
                </a:gridCol>
                <a:gridCol w="1005840">
                  <a:extLst>
                    <a:ext uri="{9D8B030D-6E8A-4147-A177-3AD203B41FA5}">
                      <a16:colId xmlns:a16="http://schemas.microsoft.com/office/drawing/2014/main" val="2621248180"/>
                    </a:ext>
                  </a:extLst>
                </a:gridCol>
                <a:gridCol w="640080">
                  <a:extLst>
                    <a:ext uri="{9D8B030D-6E8A-4147-A177-3AD203B41FA5}">
                      <a16:colId xmlns:a16="http://schemas.microsoft.com/office/drawing/2014/main" val="2468544282"/>
                    </a:ext>
                  </a:extLst>
                </a:gridCol>
                <a:gridCol w="1725930">
                  <a:extLst>
                    <a:ext uri="{9D8B030D-6E8A-4147-A177-3AD203B41FA5}">
                      <a16:colId xmlns:a16="http://schemas.microsoft.com/office/drawing/2014/main" val="972586664"/>
                    </a:ext>
                  </a:extLst>
                </a:gridCol>
              </a:tblGrid>
              <a:tr h="190500">
                <a:tc>
                  <a:txBody>
                    <a:bodyPr/>
                    <a:lstStyle/>
                    <a:p>
                      <a:pPr algn="l" fontAlgn="b"/>
                      <a:r>
                        <a:rPr lang="en-US" sz="1400" u="none" strike="noStrike" dirty="0">
                          <a:effectLst/>
                          <a:latin typeface="Baskerville" panose="02020502070401020303"/>
                        </a:rPr>
                        <a:t>EE RETROFIT IMPACT</a:t>
                      </a:r>
                      <a:endParaRPr lang="en-US"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r>
                        <a:rPr lang="en-US" sz="1400" u="none" strike="noStrike">
                          <a:effectLst/>
                          <a:latin typeface="Baskerville" panose="02020502070401020303"/>
                        </a:rPr>
                        <a:t>DIY Equity</a:t>
                      </a:r>
                      <a:endParaRPr 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r>
                        <a:rPr lang="en-US" sz="1400" u="none" strike="noStrike">
                          <a:effectLst/>
                          <a:latin typeface="Baskerville" panose="02020502070401020303"/>
                        </a:rPr>
                        <a:t>Year</a:t>
                      </a:r>
                      <a:endParaRPr 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400" u="none" strike="noStrike">
                          <a:effectLst/>
                          <a:latin typeface="Baskerville" panose="02020502070401020303"/>
                        </a:rPr>
                        <a:t>0</a:t>
                      </a:r>
                      <a:endParaRPr lang="en-US" altLang="zh-CN"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400" u="none" strike="noStrike" dirty="0">
                          <a:effectLst/>
                          <a:latin typeface="Baskerville" panose="02020502070401020303"/>
                        </a:rPr>
                        <a:t>1</a:t>
                      </a:r>
                      <a:endParaRPr lang="en-US" altLang="zh-CN"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400" u="none" strike="noStrike" dirty="0">
                          <a:effectLst/>
                          <a:latin typeface="Baskerville" panose="02020502070401020303"/>
                        </a:rPr>
                        <a:t>…</a:t>
                      </a:r>
                      <a:endParaRPr lang="en-US" altLang="zh-CN"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400" u="none" strike="noStrike" dirty="0">
                          <a:effectLst/>
                          <a:latin typeface="Baskerville" panose="02020502070401020303"/>
                        </a:rPr>
                        <a:t>10</a:t>
                      </a:r>
                      <a:endParaRPr lang="en-US" altLang="zh-CN"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extLst>
                  <a:ext uri="{0D108BD9-81ED-4DB2-BD59-A6C34878D82A}">
                    <a16:rowId xmlns:a16="http://schemas.microsoft.com/office/drawing/2014/main" val="1467399717"/>
                  </a:ext>
                </a:extLst>
              </a:tr>
              <a:tr h="190500">
                <a:tc>
                  <a:txBody>
                    <a:bodyPr/>
                    <a:lstStyle/>
                    <a:p>
                      <a:pPr algn="l" fontAlgn="b"/>
                      <a:endParaRPr lang="zh-CN" altLang="en-US"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extLst>
                  <a:ext uri="{0D108BD9-81ED-4DB2-BD59-A6C34878D82A}">
                    <a16:rowId xmlns:a16="http://schemas.microsoft.com/office/drawing/2014/main" val="1589522898"/>
                  </a:ext>
                </a:extLst>
              </a:tr>
              <a:tr h="190500">
                <a:tc>
                  <a:txBody>
                    <a:bodyPr/>
                    <a:lstStyle/>
                    <a:p>
                      <a:pPr algn="l" fontAlgn="b"/>
                      <a:r>
                        <a:rPr lang="en-US" sz="1400" u="sng" strike="noStrike" dirty="0">
                          <a:effectLst/>
                          <a:latin typeface="Baskerville" panose="02020502070401020303"/>
                        </a:rPr>
                        <a:t>OWNER</a:t>
                      </a:r>
                      <a:endParaRPr lang="en-US" sz="1400" b="1" i="0" u="sng"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extLst>
                  <a:ext uri="{0D108BD9-81ED-4DB2-BD59-A6C34878D82A}">
                    <a16:rowId xmlns:a16="http://schemas.microsoft.com/office/drawing/2014/main" val="3847633013"/>
                  </a:ext>
                </a:extLst>
              </a:tr>
              <a:tr h="190500">
                <a:tc>
                  <a:txBody>
                    <a:bodyPr/>
                    <a:lstStyle/>
                    <a:p>
                      <a:pPr algn="l" fontAlgn="b"/>
                      <a:r>
                        <a:rPr lang="en-US" sz="1400" u="none" strike="noStrike" dirty="0">
                          <a:effectLst/>
                          <a:latin typeface="Baskerville" panose="02020502070401020303"/>
                        </a:rPr>
                        <a:t>Improvement rent revenue</a:t>
                      </a:r>
                      <a:endParaRPr lang="en-US"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extLst>
                  <a:ext uri="{0D108BD9-81ED-4DB2-BD59-A6C34878D82A}">
                    <a16:rowId xmlns:a16="http://schemas.microsoft.com/office/drawing/2014/main" val="2869794760"/>
                  </a:ext>
                </a:extLst>
              </a:tr>
              <a:tr h="190500">
                <a:tc>
                  <a:txBody>
                    <a:bodyPr/>
                    <a:lstStyle/>
                    <a:p>
                      <a:pPr algn="l" fontAlgn="b"/>
                      <a:r>
                        <a:rPr lang="en-US" sz="1400" u="none" strike="noStrike" dirty="0">
                          <a:effectLst/>
                          <a:latin typeface="Baskerville" panose="02020502070401020303"/>
                        </a:rPr>
                        <a:t>Energy cost savings</a:t>
                      </a:r>
                      <a:endParaRPr lang="en-US"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r>
                        <a:rPr lang="en-US" sz="1400" u="none" strike="noStrike">
                          <a:effectLst/>
                          <a:latin typeface="Baskerville" panose="02020502070401020303"/>
                        </a:rPr>
                        <a:t>owner's share</a:t>
                      </a:r>
                      <a:endParaRPr 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400" b="1" u="none" strike="noStrike" dirty="0">
                          <a:effectLst/>
                          <a:latin typeface="Baskerville" panose="02020502070401020303"/>
                        </a:rPr>
                        <a:t>10%</a:t>
                      </a:r>
                      <a:endParaRPr lang="en-US" altLang="zh-CN" sz="1400" b="1"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400" u="none" strike="noStrike">
                          <a:effectLst/>
                          <a:latin typeface="Baskerville" panose="02020502070401020303"/>
                        </a:rPr>
                        <a:t>$20,844 </a:t>
                      </a:r>
                      <a:endParaRPr lang="en-US" altLang="zh-CN"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endParaRPr lang="en-US" altLang="zh-CN"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400" b="0" i="0" u="none" strike="noStrike" dirty="0">
                          <a:solidFill>
                            <a:srgbClr val="000000"/>
                          </a:solidFill>
                          <a:effectLst/>
                          <a:latin typeface="Baskerville" panose="02020502070401020303"/>
                          <a:ea typeface="等线" panose="02010600030101010101" pitchFamily="2" charset="-122"/>
                        </a:rPr>
                        <a:t>$32,503 </a:t>
                      </a:r>
                    </a:p>
                  </a:txBody>
                  <a:tcPr marL="0" marR="0" marT="0" marB="0" anchor="b"/>
                </a:tc>
                <a:extLst>
                  <a:ext uri="{0D108BD9-81ED-4DB2-BD59-A6C34878D82A}">
                    <a16:rowId xmlns:a16="http://schemas.microsoft.com/office/drawing/2014/main" val="1975932104"/>
                  </a:ext>
                </a:extLst>
              </a:tr>
              <a:tr h="190500">
                <a:tc>
                  <a:txBody>
                    <a:bodyPr/>
                    <a:lstStyle/>
                    <a:p>
                      <a:pPr algn="l" fontAlgn="b"/>
                      <a:r>
                        <a:rPr lang="en-US" sz="1400" u="none" strike="noStrike" dirty="0">
                          <a:effectLst/>
                          <a:latin typeface="Baskerville" panose="02020502070401020303"/>
                        </a:rPr>
                        <a:t>Total CF from Ops improvement</a:t>
                      </a:r>
                      <a:endParaRPr lang="en-US" sz="1400" b="1"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400" u="none" strike="noStrike" dirty="0">
                          <a:effectLst/>
                          <a:latin typeface="Baskerville" panose="02020502070401020303"/>
                        </a:rPr>
                        <a:t>$0 </a:t>
                      </a:r>
                      <a:endParaRPr lang="en-US" altLang="zh-CN"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400" u="none" strike="noStrike">
                          <a:effectLst/>
                          <a:latin typeface="Baskerville" panose="02020502070401020303"/>
                        </a:rPr>
                        <a:t>$20,844 </a:t>
                      </a:r>
                      <a:endParaRPr lang="en-US" altLang="zh-CN"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endParaRPr lang="en-US" altLang="zh-CN"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400" b="0" i="0" u="none" strike="noStrike">
                          <a:solidFill>
                            <a:srgbClr val="000000"/>
                          </a:solidFill>
                          <a:effectLst/>
                          <a:latin typeface="Baskerville" panose="02020502070401020303"/>
                          <a:ea typeface="等线" panose="02010600030101010101" pitchFamily="2" charset="-122"/>
                        </a:rPr>
                        <a:t>$32,503 </a:t>
                      </a:r>
                    </a:p>
                  </a:txBody>
                  <a:tcPr marL="0" marR="0" marT="0" marB="0" anchor="b"/>
                </a:tc>
                <a:extLst>
                  <a:ext uri="{0D108BD9-81ED-4DB2-BD59-A6C34878D82A}">
                    <a16:rowId xmlns:a16="http://schemas.microsoft.com/office/drawing/2014/main" val="908356742"/>
                  </a:ext>
                </a:extLst>
              </a:tr>
              <a:tr h="190500">
                <a:tc>
                  <a:txBody>
                    <a:bodyPr/>
                    <a:lstStyle/>
                    <a:p>
                      <a:pPr algn="l" fontAlgn="b"/>
                      <a:r>
                        <a:rPr lang="en-US" sz="1400" u="none" strike="noStrike">
                          <a:effectLst/>
                          <a:latin typeface="Baskerville" panose="02020502070401020303"/>
                        </a:rPr>
                        <a:t>Upfront capital costs</a:t>
                      </a:r>
                      <a:endParaRPr 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r>
                        <a:rPr lang="en-US" sz="1400" u="none" strike="noStrike" dirty="0">
                          <a:effectLst/>
                          <a:latin typeface="Baskerville" panose="02020502070401020303"/>
                        </a:rPr>
                        <a:t>owner's share</a:t>
                      </a:r>
                      <a:endParaRPr lang="en-US"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400" u="none" strike="noStrike">
                          <a:effectLst/>
                          <a:latin typeface="Baskerville" panose="02020502070401020303"/>
                        </a:rPr>
                        <a:t>100%</a:t>
                      </a:r>
                      <a:endParaRPr lang="en-US" altLang="zh-CN"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400" u="none" strike="noStrike" dirty="0">
                          <a:effectLst/>
                          <a:latin typeface="Baskerville" panose="02020502070401020303"/>
                        </a:rPr>
                        <a:t>-</a:t>
                      </a:r>
                      <a:r>
                        <a:rPr lang="zh-CN" altLang="en-US" sz="1400" u="none" strike="noStrike" dirty="0">
                          <a:effectLst/>
                          <a:latin typeface="Baskerville" panose="02020502070401020303"/>
                        </a:rPr>
                        <a:t> </a:t>
                      </a:r>
                      <a:r>
                        <a:rPr lang="en-US" altLang="zh-CN" sz="1400" u="none" strike="noStrike" dirty="0">
                          <a:effectLst/>
                          <a:latin typeface="Baskerville" panose="02020502070401020303"/>
                        </a:rPr>
                        <a:t>$1,202,430</a:t>
                      </a:r>
                      <a:endParaRPr lang="en-US" altLang="zh-CN"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extLst>
                  <a:ext uri="{0D108BD9-81ED-4DB2-BD59-A6C34878D82A}">
                    <a16:rowId xmlns:a16="http://schemas.microsoft.com/office/drawing/2014/main" val="2260661753"/>
                  </a:ext>
                </a:extLst>
              </a:tr>
              <a:tr h="190500">
                <a:tc>
                  <a:txBody>
                    <a:bodyPr/>
                    <a:lstStyle/>
                    <a:p>
                      <a:pPr algn="l" fontAlgn="b"/>
                      <a:r>
                        <a:rPr lang="en-US" sz="1400" u="none" strike="noStrike">
                          <a:effectLst/>
                          <a:latin typeface="Baskerville" panose="02020502070401020303"/>
                        </a:rPr>
                        <a:t>Cash Flow impact, Owner</a:t>
                      </a:r>
                      <a:endParaRPr lang="en-US" sz="1400" b="1"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400" u="none" strike="noStrike" dirty="0">
                          <a:effectLst/>
                          <a:latin typeface="Baskerville" panose="02020502070401020303"/>
                        </a:rPr>
                        <a:t>-</a:t>
                      </a:r>
                      <a:r>
                        <a:rPr lang="zh-CN" altLang="en-US" sz="1400" u="none" strike="noStrike" dirty="0">
                          <a:effectLst/>
                          <a:latin typeface="Baskerville" panose="02020502070401020303"/>
                        </a:rPr>
                        <a:t> </a:t>
                      </a:r>
                      <a:r>
                        <a:rPr lang="en-US" altLang="zh-CN" sz="1400" u="none" strike="noStrike" dirty="0">
                          <a:effectLst/>
                          <a:latin typeface="Baskerville" panose="02020502070401020303"/>
                        </a:rPr>
                        <a:t>$1,202,430</a:t>
                      </a:r>
                      <a:endParaRPr lang="en-US" altLang="zh-CN"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400" u="none" strike="noStrike">
                          <a:effectLst/>
                          <a:latin typeface="Baskerville" panose="02020502070401020303"/>
                        </a:rPr>
                        <a:t>$20,844 </a:t>
                      </a:r>
                      <a:endParaRPr lang="en-US" altLang="zh-CN"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endParaRPr lang="en-US" altLang="zh-CN"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400" b="0" i="0" u="none" strike="noStrike">
                          <a:solidFill>
                            <a:srgbClr val="000000"/>
                          </a:solidFill>
                          <a:effectLst/>
                          <a:latin typeface="Baskerville" panose="02020502070401020303"/>
                          <a:ea typeface="等线" panose="02010600030101010101" pitchFamily="2" charset="-122"/>
                        </a:rPr>
                        <a:t>$32,503 </a:t>
                      </a:r>
                    </a:p>
                  </a:txBody>
                  <a:tcPr marL="0" marR="0" marT="0" marB="0" anchor="b"/>
                </a:tc>
                <a:extLst>
                  <a:ext uri="{0D108BD9-81ED-4DB2-BD59-A6C34878D82A}">
                    <a16:rowId xmlns:a16="http://schemas.microsoft.com/office/drawing/2014/main" val="676714116"/>
                  </a:ext>
                </a:extLst>
              </a:tr>
              <a:tr h="190500">
                <a:tc>
                  <a:txBody>
                    <a:bodyPr/>
                    <a:lstStyle/>
                    <a:p>
                      <a:pPr algn="l" fontAlgn="b"/>
                      <a:r>
                        <a:rPr lang="en-US" sz="1400" u="none" strike="noStrike" dirty="0">
                          <a:effectLst/>
                          <a:latin typeface="Baskerville" panose="02020502070401020303"/>
                        </a:rPr>
                        <a:t>NPV</a:t>
                      </a:r>
                      <a:endParaRPr lang="en-US" sz="1400" b="1"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zh-CN" altLang="en-US" sz="1400" b="1" u="none" strike="noStrike" dirty="0">
                          <a:solidFill>
                            <a:srgbClr val="C00000"/>
                          </a:solidFill>
                          <a:effectLst/>
                          <a:latin typeface="Baskerville" panose="02020502070401020303"/>
                        </a:rPr>
                        <a:t> </a:t>
                      </a:r>
                      <a:r>
                        <a:rPr lang="en-US" altLang="zh-CN" sz="1400" b="1" u="none" strike="noStrike" dirty="0">
                          <a:solidFill>
                            <a:srgbClr val="C00000"/>
                          </a:solidFill>
                          <a:effectLst/>
                          <a:latin typeface="Baskerville" panose="02020502070401020303"/>
                        </a:rPr>
                        <a:t>-</a:t>
                      </a:r>
                      <a:r>
                        <a:rPr lang="zh-CN" altLang="en-US" sz="1400" b="1" u="none" strike="noStrike" dirty="0">
                          <a:solidFill>
                            <a:srgbClr val="C00000"/>
                          </a:solidFill>
                          <a:effectLst/>
                          <a:latin typeface="Baskerville" panose="02020502070401020303"/>
                        </a:rPr>
                        <a:t> </a:t>
                      </a:r>
                      <a:r>
                        <a:rPr lang="en-US" altLang="zh-CN" sz="1400" b="1" u="none" strike="noStrike" dirty="0">
                          <a:solidFill>
                            <a:srgbClr val="C00000"/>
                          </a:solidFill>
                          <a:effectLst/>
                          <a:latin typeface="Baskerville" panose="02020502070401020303"/>
                        </a:rPr>
                        <a:t>$937,085</a:t>
                      </a:r>
                      <a:endParaRPr lang="en-US" altLang="zh-CN" sz="1400" b="1" i="0" u="none" strike="noStrike" dirty="0">
                        <a:solidFill>
                          <a:srgbClr val="C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extLst>
                  <a:ext uri="{0D108BD9-81ED-4DB2-BD59-A6C34878D82A}">
                    <a16:rowId xmlns:a16="http://schemas.microsoft.com/office/drawing/2014/main" val="150031534"/>
                  </a:ext>
                </a:extLst>
              </a:tr>
              <a:tr h="190500">
                <a:tc>
                  <a:txBody>
                    <a:bodyPr/>
                    <a:lstStyle/>
                    <a:p>
                      <a:pPr algn="l" fontAlgn="b"/>
                      <a:r>
                        <a:rPr lang="en-US" sz="1400" u="none" strike="noStrike">
                          <a:effectLst/>
                          <a:latin typeface="Baskerville" panose="02020502070401020303"/>
                        </a:rPr>
                        <a:t>  Cost of capital, owner</a:t>
                      </a:r>
                      <a:endParaRPr 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400" u="none" strike="noStrike" dirty="0">
                          <a:effectLst/>
                          <a:latin typeface="Baskerville" panose="02020502070401020303"/>
                        </a:rPr>
                        <a:t>15%</a:t>
                      </a:r>
                      <a:endParaRPr lang="en-US" altLang="zh-CN"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extLst>
                  <a:ext uri="{0D108BD9-81ED-4DB2-BD59-A6C34878D82A}">
                    <a16:rowId xmlns:a16="http://schemas.microsoft.com/office/drawing/2014/main" val="1845157392"/>
                  </a:ext>
                </a:extLst>
              </a:tr>
              <a:tr h="190500">
                <a:tc>
                  <a:txBody>
                    <a:bodyPr/>
                    <a:lstStyle/>
                    <a:p>
                      <a:pPr algn="l" fontAlgn="b"/>
                      <a:r>
                        <a:rPr lang="en-US" sz="1400" u="none" strike="noStrike">
                          <a:effectLst/>
                          <a:latin typeface="Baskerville" panose="02020502070401020303"/>
                        </a:rPr>
                        <a:t>PV of property value improvement*</a:t>
                      </a:r>
                      <a:endParaRPr 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400" u="none" strike="noStrike">
                          <a:effectLst/>
                          <a:latin typeface="Baskerville" panose="02020502070401020303"/>
                        </a:rPr>
                        <a:t>$100,427 </a:t>
                      </a:r>
                      <a:endParaRPr lang="en-US" altLang="zh-CN"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extLst>
                  <a:ext uri="{0D108BD9-81ED-4DB2-BD59-A6C34878D82A}">
                    <a16:rowId xmlns:a16="http://schemas.microsoft.com/office/drawing/2014/main" val="547852129"/>
                  </a:ext>
                </a:extLst>
              </a:tr>
              <a:tr h="190500">
                <a:tc>
                  <a:txBody>
                    <a:bodyPr/>
                    <a:lstStyle/>
                    <a:p>
                      <a:pPr algn="l" fontAlgn="b"/>
                      <a:r>
                        <a:rPr lang="en-US" sz="1400" u="none" strike="noStrike">
                          <a:effectLst/>
                          <a:latin typeface="Baskerville" panose="02020502070401020303"/>
                        </a:rPr>
                        <a:t>  * Assuming sale in year 10</a:t>
                      </a:r>
                      <a:endParaRPr 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400" b="0" i="0" u="none" strike="noStrike" dirty="0">
                          <a:solidFill>
                            <a:srgbClr val="000000"/>
                          </a:solidFill>
                          <a:effectLst/>
                          <a:latin typeface="Baskerville" panose="02020502070401020303"/>
                          <a:ea typeface="等线" panose="02010600030101010101" pitchFamily="2" charset="-122"/>
                        </a:rPr>
                        <a:t>$406,282 </a:t>
                      </a:r>
                    </a:p>
                  </a:txBody>
                  <a:tcPr marL="0" marR="0" marT="0" marB="0" anchor="b"/>
                </a:tc>
                <a:extLst>
                  <a:ext uri="{0D108BD9-81ED-4DB2-BD59-A6C34878D82A}">
                    <a16:rowId xmlns:a16="http://schemas.microsoft.com/office/drawing/2014/main" val="601947815"/>
                  </a:ext>
                </a:extLst>
              </a:tr>
              <a:tr h="190500">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extLst>
                  <a:ext uri="{0D108BD9-81ED-4DB2-BD59-A6C34878D82A}">
                    <a16:rowId xmlns:a16="http://schemas.microsoft.com/office/drawing/2014/main" val="326107269"/>
                  </a:ext>
                </a:extLst>
              </a:tr>
              <a:tr h="190500">
                <a:tc>
                  <a:txBody>
                    <a:bodyPr/>
                    <a:lstStyle/>
                    <a:p>
                      <a:pPr algn="l" fontAlgn="b"/>
                      <a:r>
                        <a:rPr lang="en-US" sz="1400" u="sng" strike="noStrike">
                          <a:effectLst/>
                          <a:latin typeface="Baskerville" panose="02020502070401020303"/>
                        </a:rPr>
                        <a:t>TENANTS</a:t>
                      </a:r>
                      <a:endParaRPr lang="en-US" sz="1400" b="1" i="0" u="sng"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extLst>
                  <a:ext uri="{0D108BD9-81ED-4DB2-BD59-A6C34878D82A}">
                    <a16:rowId xmlns:a16="http://schemas.microsoft.com/office/drawing/2014/main" val="1893285590"/>
                  </a:ext>
                </a:extLst>
              </a:tr>
              <a:tr h="190500">
                <a:tc>
                  <a:txBody>
                    <a:bodyPr/>
                    <a:lstStyle/>
                    <a:p>
                      <a:pPr algn="l" fontAlgn="b"/>
                      <a:r>
                        <a:rPr lang="en-US" sz="1400" u="none" strike="noStrike">
                          <a:effectLst/>
                          <a:latin typeface="Baskerville" panose="02020502070401020303"/>
                        </a:rPr>
                        <a:t>Rent increase, tenants</a:t>
                      </a:r>
                      <a:endParaRPr 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r>
                        <a:rPr lang="en-US" altLang="zh-CN" sz="1400" b="0" i="0" u="none" strike="noStrike" dirty="0">
                          <a:solidFill>
                            <a:srgbClr val="000000"/>
                          </a:solidFill>
                          <a:effectLst/>
                          <a:latin typeface="Baskerville" panose="02020502070401020303"/>
                          <a:ea typeface="等线" panose="02010600030101010101" pitchFamily="2" charset="-122"/>
                        </a:rPr>
                        <a:t>-</a:t>
                      </a:r>
                      <a:endParaRPr lang="zh-CN" altLang="en-US"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r>
                        <a:rPr lang="en-US" altLang="zh-CN" sz="1400" b="0" i="0" u="none" strike="noStrike" dirty="0">
                          <a:solidFill>
                            <a:srgbClr val="000000"/>
                          </a:solidFill>
                          <a:effectLst/>
                          <a:latin typeface="Baskerville" panose="02020502070401020303"/>
                          <a:ea typeface="等线" panose="02010600030101010101" pitchFamily="2" charset="-122"/>
                        </a:rPr>
                        <a:t>-</a:t>
                      </a:r>
                      <a:endParaRPr lang="zh-CN" altLang="en-US"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r>
                        <a:rPr lang="en-US" altLang="zh-CN" sz="1400" b="0" i="0" u="none" strike="noStrike" dirty="0">
                          <a:solidFill>
                            <a:srgbClr val="000000"/>
                          </a:solidFill>
                          <a:effectLst/>
                          <a:latin typeface="Baskerville" panose="02020502070401020303"/>
                          <a:ea typeface="等线" panose="02010600030101010101" pitchFamily="2" charset="-122"/>
                        </a:rPr>
                        <a:t>-</a:t>
                      </a:r>
                      <a:endParaRPr lang="zh-CN" altLang="en-US"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extLst>
                  <a:ext uri="{0D108BD9-81ED-4DB2-BD59-A6C34878D82A}">
                    <a16:rowId xmlns:a16="http://schemas.microsoft.com/office/drawing/2014/main" val="353306321"/>
                  </a:ext>
                </a:extLst>
              </a:tr>
              <a:tr h="190500">
                <a:tc>
                  <a:txBody>
                    <a:bodyPr/>
                    <a:lstStyle/>
                    <a:p>
                      <a:pPr algn="l" fontAlgn="b"/>
                      <a:r>
                        <a:rPr lang="en-US" sz="1400" u="none" strike="noStrike" dirty="0">
                          <a:effectLst/>
                          <a:latin typeface="Baskerville" panose="02020502070401020303"/>
                        </a:rPr>
                        <a:t>Energy cost savings, tenants</a:t>
                      </a:r>
                      <a:endParaRPr lang="en-US"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r>
                        <a:rPr lang="en-US" sz="1400" u="none" strike="noStrike">
                          <a:effectLst/>
                          <a:latin typeface="Baskerville" panose="02020502070401020303"/>
                        </a:rPr>
                        <a:t>tenant's share</a:t>
                      </a:r>
                      <a:endParaRPr 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400" b="1" u="none" strike="noStrike" dirty="0">
                          <a:effectLst/>
                          <a:latin typeface="Baskerville" panose="02020502070401020303"/>
                        </a:rPr>
                        <a:t>90%</a:t>
                      </a:r>
                      <a:endParaRPr lang="en-US" altLang="zh-CN" sz="1400" b="1"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400" u="none" strike="noStrike" dirty="0">
                          <a:effectLst/>
                          <a:latin typeface="Baskerville" panose="02020502070401020303"/>
                        </a:rPr>
                        <a:t>$187,596 </a:t>
                      </a:r>
                      <a:endParaRPr lang="en-US" altLang="zh-CN"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endParaRPr lang="en-US" altLang="zh-CN"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400" b="0" i="0" u="none" strike="noStrike">
                          <a:solidFill>
                            <a:srgbClr val="000000"/>
                          </a:solidFill>
                          <a:effectLst/>
                          <a:latin typeface="Baskerville" panose="02020502070401020303"/>
                          <a:ea typeface="等线" panose="02010600030101010101" pitchFamily="2" charset="-122"/>
                        </a:rPr>
                        <a:t>$292,523 </a:t>
                      </a:r>
                    </a:p>
                  </a:txBody>
                  <a:tcPr marL="0" marR="0" marT="0" marB="0" anchor="b"/>
                </a:tc>
                <a:extLst>
                  <a:ext uri="{0D108BD9-81ED-4DB2-BD59-A6C34878D82A}">
                    <a16:rowId xmlns:a16="http://schemas.microsoft.com/office/drawing/2014/main" val="524120513"/>
                  </a:ext>
                </a:extLst>
              </a:tr>
              <a:tr h="190500">
                <a:tc>
                  <a:txBody>
                    <a:bodyPr/>
                    <a:lstStyle/>
                    <a:p>
                      <a:pPr algn="l" fontAlgn="b"/>
                      <a:r>
                        <a:rPr lang="en-US" sz="1400" u="none" strike="noStrike">
                          <a:effectLst/>
                          <a:latin typeface="Baskerville" panose="02020502070401020303"/>
                        </a:rPr>
                        <a:t>CF impacts, Tenants</a:t>
                      </a:r>
                      <a:endParaRPr 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400" u="none" strike="noStrike">
                          <a:effectLst/>
                          <a:latin typeface="Baskerville" panose="02020502070401020303"/>
                        </a:rPr>
                        <a:t>$0 </a:t>
                      </a:r>
                      <a:endParaRPr lang="en-US" altLang="zh-CN"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400" u="none" strike="noStrike" dirty="0">
                          <a:effectLst/>
                          <a:latin typeface="Baskerville" panose="02020502070401020303"/>
                        </a:rPr>
                        <a:t>$187,596 </a:t>
                      </a:r>
                      <a:endParaRPr lang="en-US" altLang="zh-CN"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endParaRPr lang="en-US" altLang="zh-CN"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400" b="0" i="0" u="none" strike="noStrike" dirty="0">
                          <a:solidFill>
                            <a:srgbClr val="000000"/>
                          </a:solidFill>
                          <a:effectLst/>
                          <a:latin typeface="Baskerville" panose="02020502070401020303"/>
                          <a:ea typeface="等线" panose="02010600030101010101" pitchFamily="2" charset="-122"/>
                        </a:rPr>
                        <a:t>$292,523 </a:t>
                      </a:r>
                    </a:p>
                  </a:txBody>
                  <a:tcPr marL="0" marR="0" marT="0" marB="0" anchor="b"/>
                </a:tc>
                <a:extLst>
                  <a:ext uri="{0D108BD9-81ED-4DB2-BD59-A6C34878D82A}">
                    <a16:rowId xmlns:a16="http://schemas.microsoft.com/office/drawing/2014/main" val="3595492039"/>
                  </a:ext>
                </a:extLst>
              </a:tr>
              <a:tr h="190500">
                <a:tc>
                  <a:txBody>
                    <a:bodyPr/>
                    <a:lstStyle/>
                    <a:p>
                      <a:pPr algn="l" fontAlgn="b"/>
                      <a:r>
                        <a:rPr lang="en-US" sz="1400" u="none" strike="noStrike">
                          <a:effectLst/>
                          <a:latin typeface="Baskerville" panose="02020502070401020303"/>
                        </a:rPr>
                        <a:t>NPV</a:t>
                      </a:r>
                      <a:endParaRPr 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400" b="1" u="none" strike="noStrike" dirty="0">
                          <a:solidFill>
                            <a:schemeClr val="accent6">
                              <a:lumMod val="75000"/>
                            </a:schemeClr>
                          </a:solidFill>
                          <a:effectLst/>
                          <a:latin typeface="Baskerville" panose="02020502070401020303"/>
                        </a:rPr>
                        <a:t>$1,271,789 </a:t>
                      </a:r>
                      <a:endParaRPr lang="en-US" altLang="zh-CN" sz="1400" b="1" i="0" u="none" strike="noStrike" dirty="0">
                        <a:solidFill>
                          <a:schemeClr val="accent6">
                            <a:lumMod val="75000"/>
                          </a:schemeClr>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1"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extLst>
                  <a:ext uri="{0D108BD9-81ED-4DB2-BD59-A6C34878D82A}">
                    <a16:rowId xmlns:a16="http://schemas.microsoft.com/office/drawing/2014/main" val="1195224839"/>
                  </a:ext>
                </a:extLst>
              </a:tr>
              <a:tr h="190500">
                <a:tc>
                  <a:txBody>
                    <a:bodyPr/>
                    <a:lstStyle/>
                    <a:p>
                      <a:pPr algn="l" fontAlgn="b"/>
                      <a:r>
                        <a:rPr lang="en-US" sz="1400" u="none" strike="noStrike">
                          <a:effectLst/>
                          <a:latin typeface="Baskerville" panose="02020502070401020303"/>
                        </a:rPr>
                        <a:t> cost of capital, tenants</a:t>
                      </a:r>
                      <a:endParaRPr 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400" u="none" strike="noStrike" dirty="0">
                          <a:effectLst/>
                          <a:latin typeface="Baskerville" panose="02020502070401020303"/>
                        </a:rPr>
                        <a:t>10%</a:t>
                      </a:r>
                      <a:endParaRPr lang="en-US" altLang="zh-CN"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400" b="0" i="0" u="none" strike="noStrike" dirty="0">
                        <a:solidFill>
                          <a:srgbClr val="000000"/>
                        </a:solidFill>
                        <a:effectLst/>
                        <a:latin typeface="Baskerville" panose="02020502070401020303"/>
                        <a:ea typeface="等线" panose="02010600030101010101" pitchFamily="2" charset="-122"/>
                      </a:endParaRPr>
                    </a:p>
                  </a:txBody>
                  <a:tcPr marL="0" marR="0" marT="0" marB="0" anchor="b"/>
                </a:tc>
                <a:extLst>
                  <a:ext uri="{0D108BD9-81ED-4DB2-BD59-A6C34878D82A}">
                    <a16:rowId xmlns:a16="http://schemas.microsoft.com/office/drawing/2014/main" val="1892689917"/>
                  </a:ext>
                </a:extLst>
              </a:tr>
            </a:tbl>
          </a:graphicData>
        </a:graphic>
      </p:graphicFrame>
    </p:spTree>
    <p:extLst>
      <p:ext uri="{BB962C8B-B14F-4D97-AF65-F5344CB8AC3E}">
        <p14:creationId xmlns:p14="http://schemas.microsoft.com/office/powerpoint/2010/main" val="33207137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13" name="Google Shape;137;p21">
            <a:extLst>
              <a:ext uri="{FF2B5EF4-FFF2-40B4-BE49-F238E27FC236}">
                <a16:creationId xmlns:a16="http://schemas.microsoft.com/office/drawing/2014/main" id="{1CA7C306-B372-474E-9409-3F1EA0389EBC}"/>
              </a:ext>
            </a:extLst>
          </p:cNvPr>
          <p:cNvSpPr txBox="1">
            <a:spLocks/>
          </p:cNvSpPr>
          <p:nvPr/>
        </p:nvSpPr>
        <p:spPr>
          <a:xfrm>
            <a:off x="143146" y="219358"/>
            <a:ext cx="11623004" cy="1240400"/>
          </a:xfrm>
          <a:prstGeom prst="rect">
            <a:avLst/>
          </a:prstGeom>
          <a:noFill/>
          <a:ln>
            <a:noFill/>
          </a:ln>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SzPts val="2800"/>
            </a:pPr>
            <a:r>
              <a:rPr lang="en-US" altLang="zh-CN" sz="4267" dirty="0">
                <a:solidFill>
                  <a:srgbClr val="1B4453"/>
                </a:solidFill>
                <a:latin typeface="Baskerville" panose="02020502070401020303"/>
              </a:rPr>
              <a:t>Win-Lose</a:t>
            </a:r>
            <a:endParaRPr lang="en-US" sz="4267" dirty="0">
              <a:solidFill>
                <a:srgbClr val="1B4453"/>
              </a:solidFill>
              <a:latin typeface="Baskerville" panose="02020502070401020303"/>
            </a:endParaRPr>
          </a:p>
        </p:txBody>
      </p:sp>
      <p:sp>
        <p:nvSpPr>
          <p:cNvPr id="94" name="Rectangle 93">
            <a:extLst>
              <a:ext uri="{FF2B5EF4-FFF2-40B4-BE49-F238E27FC236}">
                <a16:creationId xmlns:a16="http://schemas.microsoft.com/office/drawing/2014/main" id="{33B27E0B-5D41-D34F-B4E6-2D11ADDAE77B}"/>
              </a:ext>
            </a:extLst>
          </p:cNvPr>
          <p:cNvSpPr/>
          <p:nvPr/>
        </p:nvSpPr>
        <p:spPr>
          <a:xfrm>
            <a:off x="1891201" y="1851065"/>
            <a:ext cx="7216196" cy="1944353"/>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Baskerville" panose="02020502070401020303" pitchFamily="18" charset="0"/>
              <a:ea typeface="Baskerville" panose="02020502070401020303" pitchFamily="18" charset="0"/>
            </a:endParaRPr>
          </a:p>
        </p:txBody>
      </p:sp>
      <p:sp>
        <p:nvSpPr>
          <p:cNvPr id="95" name="Text Placeholder 2">
            <a:extLst>
              <a:ext uri="{FF2B5EF4-FFF2-40B4-BE49-F238E27FC236}">
                <a16:creationId xmlns:a16="http://schemas.microsoft.com/office/drawing/2014/main" id="{9186B271-7A0D-9548-B032-AE96CB151F39}"/>
              </a:ext>
            </a:extLst>
          </p:cNvPr>
          <p:cNvSpPr txBox="1">
            <a:spLocks/>
          </p:cNvSpPr>
          <p:nvPr/>
        </p:nvSpPr>
        <p:spPr>
          <a:xfrm>
            <a:off x="2629397" y="1140366"/>
            <a:ext cx="5071867" cy="7106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3195" indent="0">
              <a:buFont typeface="Arial" panose="020B0604020202020204" pitchFamily="34" charset="0"/>
              <a:buNone/>
              <a:defRPr/>
            </a:pPr>
            <a:r>
              <a:rPr lang="en-US" altLang="zh-CN" sz="3200" dirty="0">
                <a:solidFill>
                  <a:schemeClr val="dk1"/>
                </a:solidFill>
                <a:latin typeface="Baskerville" panose="02020502070401020303" pitchFamily="18" charset="0"/>
                <a:ea typeface="Baskerville" panose="02020502070401020303" pitchFamily="18" charset="0"/>
              </a:rPr>
              <a:t>Owner’s</a:t>
            </a:r>
            <a:r>
              <a:rPr lang="zh-CN" altLang="en-US" sz="3200" dirty="0">
                <a:solidFill>
                  <a:schemeClr val="dk1"/>
                </a:solidFill>
                <a:latin typeface="Baskerville" panose="02020502070401020303" pitchFamily="18" charset="0"/>
              </a:rPr>
              <a:t> </a:t>
            </a:r>
            <a:r>
              <a:rPr lang="en-US" altLang="zh-CN" sz="3200" dirty="0">
                <a:solidFill>
                  <a:schemeClr val="dk1"/>
                </a:solidFill>
                <a:latin typeface="Baskerville" panose="02020502070401020303" pitchFamily="18" charset="0"/>
                <a:ea typeface="Baskerville" panose="02020502070401020303" pitchFamily="18" charset="0"/>
              </a:rPr>
              <a:t>analytical</a:t>
            </a:r>
            <a:r>
              <a:rPr lang="zh-CN" altLang="en-US" sz="3200" dirty="0">
                <a:solidFill>
                  <a:schemeClr val="dk1"/>
                </a:solidFill>
                <a:latin typeface="Baskerville" panose="02020502070401020303" pitchFamily="18" charset="0"/>
              </a:rPr>
              <a:t> </a:t>
            </a:r>
            <a:r>
              <a:rPr lang="en" sz="3200" dirty="0">
                <a:solidFill>
                  <a:schemeClr val="dk1"/>
                </a:solidFill>
                <a:latin typeface="Baskerville" panose="02020502070401020303" pitchFamily="18" charset="0"/>
                <a:ea typeface="Baskerville" panose="02020502070401020303" pitchFamily="18" charset="0"/>
              </a:rPr>
              <a:t>horizon</a:t>
            </a:r>
            <a:endParaRPr lang="en-US" altLang="zh-CN" sz="3200" dirty="0">
              <a:solidFill>
                <a:schemeClr val="dk1"/>
              </a:solidFill>
              <a:latin typeface="Baskerville" panose="02020502070401020303" pitchFamily="18" charset="0"/>
              <a:ea typeface="Baskerville" panose="02020502070401020303" pitchFamily="18" charset="0"/>
            </a:endParaRPr>
          </a:p>
        </p:txBody>
      </p:sp>
      <p:sp>
        <p:nvSpPr>
          <p:cNvPr id="96" name="Google Shape;142;p21">
            <a:extLst>
              <a:ext uri="{FF2B5EF4-FFF2-40B4-BE49-F238E27FC236}">
                <a16:creationId xmlns:a16="http://schemas.microsoft.com/office/drawing/2014/main" id="{A6972E8E-15E1-164D-8CB9-910DC8442A75}"/>
              </a:ext>
            </a:extLst>
          </p:cNvPr>
          <p:cNvSpPr txBox="1"/>
          <p:nvPr/>
        </p:nvSpPr>
        <p:spPr>
          <a:xfrm>
            <a:off x="1325053" y="2403487"/>
            <a:ext cx="1145033" cy="409775"/>
          </a:xfrm>
          <a:prstGeom prst="rect">
            <a:avLst/>
          </a:prstGeom>
          <a:noFill/>
          <a:ln>
            <a:noFill/>
          </a:ln>
        </p:spPr>
        <p:txBody>
          <a:bodyPr spcFirstLastPara="1" wrap="square" lIns="121900" tIns="121900" rIns="121900" bIns="121900" anchor="t" anchorCtr="0">
            <a:noAutofit/>
          </a:bodyPr>
          <a:lstStyle/>
          <a:p>
            <a:endParaRPr sz="3200">
              <a:latin typeface="Baskerville" panose="02020502070401020303" pitchFamily="18" charset="0"/>
              <a:ea typeface="Baskerville" panose="02020502070401020303" pitchFamily="18" charset="0"/>
            </a:endParaRPr>
          </a:p>
        </p:txBody>
      </p:sp>
      <p:sp>
        <p:nvSpPr>
          <p:cNvPr id="97" name="Google Shape;155;p21">
            <a:extLst>
              <a:ext uri="{FF2B5EF4-FFF2-40B4-BE49-F238E27FC236}">
                <a16:creationId xmlns:a16="http://schemas.microsoft.com/office/drawing/2014/main" id="{71F12ABE-5FB0-6044-A85F-459BD949879F}"/>
              </a:ext>
            </a:extLst>
          </p:cNvPr>
          <p:cNvSpPr txBox="1"/>
          <p:nvPr/>
        </p:nvSpPr>
        <p:spPr>
          <a:xfrm>
            <a:off x="224897" y="3046262"/>
            <a:ext cx="1100156" cy="470236"/>
          </a:xfrm>
          <a:prstGeom prst="rect">
            <a:avLst/>
          </a:prstGeom>
          <a:noFill/>
          <a:ln>
            <a:noFill/>
          </a:ln>
        </p:spPr>
        <p:txBody>
          <a:bodyPr spcFirstLastPara="1" wrap="square" lIns="121900" tIns="121900" rIns="121900" bIns="121900" anchor="t" anchorCtr="0">
            <a:noAutofit/>
          </a:bodyPr>
          <a:lstStyle/>
          <a:p>
            <a:r>
              <a:rPr lang="en-US" altLang="zh-CN" dirty="0">
                <a:latin typeface="Baskerville" panose="02020502070401020303" pitchFamily="18" charset="0"/>
                <a:ea typeface="Baskerville" panose="02020502070401020303" pitchFamily="18" charset="0"/>
              </a:rPr>
              <a:t>Cost</a:t>
            </a:r>
            <a:endParaRPr dirty="0">
              <a:latin typeface="Baskerville" panose="02020502070401020303" pitchFamily="18" charset="0"/>
              <a:ea typeface="Baskerville" panose="02020502070401020303" pitchFamily="18" charset="0"/>
            </a:endParaRPr>
          </a:p>
        </p:txBody>
      </p:sp>
      <p:cxnSp>
        <p:nvCxnSpPr>
          <p:cNvPr id="99" name="Google Shape;159;p21">
            <a:extLst>
              <a:ext uri="{FF2B5EF4-FFF2-40B4-BE49-F238E27FC236}">
                <a16:creationId xmlns:a16="http://schemas.microsoft.com/office/drawing/2014/main" id="{B5795CEC-1D29-964D-B9C2-E63BA917E7CC}"/>
              </a:ext>
            </a:extLst>
          </p:cNvPr>
          <p:cNvCxnSpPr>
            <a:cxnSpLocks/>
          </p:cNvCxnSpPr>
          <p:nvPr/>
        </p:nvCxnSpPr>
        <p:spPr>
          <a:xfrm flipV="1">
            <a:off x="1989516" y="2824198"/>
            <a:ext cx="0" cy="1321163"/>
          </a:xfrm>
          <a:prstGeom prst="straightConnector1">
            <a:avLst/>
          </a:prstGeom>
          <a:noFill/>
          <a:ln w="19050" cap="flat" cmpd="sng">
            <a:solidFill>
              <a:srgbClr val="993333"/>
            </a:solidFill>
            <a:prstDash val="solid"/>
            <a:round/>
            <a:headEnd type="triangle" w="med" len="med"/>
            <a:tailEnd type="none" w="med" len="med"/>
          </a:ln>
        </p:spPr>
      </p:cxnSp>
      <mc:AlternateContent xmlns:mc="http://schemas.openxmlformats.org/markup-compatibility/2006" xmlns:a14="http://schemas.microsoft.com/office/drawing/2010/main">
        <mc:Choice Requires="a14">
          <p:sp>
            <p:nvSpPr>
              <p:cNvPr id="100" name="Rectangle 99">
                <a:extLst>
                  <a:ext uri="{FF2B5EF4-FFF2-40B4-BE49-F238E27FC236}">
                    <a16:creationId xmlns:a16="http://schemas.microsoft.com/office/drawing/2014/main" id="{A86A510F-DD4D-9341-B6BD-319C71326964}"/>
                  </a:ext>
                </a:extLst>
              </p:cNvPr>
              <p:cNvSpPr/>
              <p:nvPr/>
            </p:nvSpPr>
            <p:spPr>
              <a:xfrm>
                <a:off x="1816035" y="3067828"/>
                <a:ext cx="2146357" cy="646331"/>
              </a:xfrm>
              <a:prstGeom prst="rect">
                <a:avLst/>
              </a:prstGeom>
            </p:spPr>
            <p:txBody>
              <a:bodyPr wrap="none">
                <a:spAutoFit/>
              </a:bodyPr>
              <a:lstStyle/>
              <a:p>
                <a:pPr marL="211661">
                  <a:buSzPts val="1100"/>
                </a:pPr>
                <a:r>
                  <a:rPr lang="en-US" dirty="0">
                    <a:solidFill>
                      <a:srgbClr val="980000"/>
                    </a:solidFill>
                    <a:latin typeface="Baskerville" panose="02020502070401020303" pitchFamily="18" charset="0"/>
                    <a:ea typeface="Baskerville" panose="02020502070401020303" pitchFamily="18" charset="0"/>
                  </a:rPr>
                  <a:t>Higher</a:t>
                </a:r>
                <a:r>
                  <a:rPr lang="zh-CN" altLang="en-US" dirty="0">
                    <a:solidFill>
                      <a:srgbClr val="980000"/>
                    </a:solidFill>
                    <a:latin typeface="Baskerville" panose="02020502070401020303" pitchFamily="18" charset="0"/>
                  </a:rPr>
                  <a:t> </a:t>
                </a:r>
                <a:r>
                  <a:rPr lang="en-US" altLang="zh-CN" dirty="0">
                    <a:solidFill>
                      <a:srgbClr val="980000"/>
                    </a:solidFill>
                    <a:latin typeface="Baskerville" panose="02020502070401020303" pitchFamily="18" charset="0"/>
                  </a:rPr>
                  <a:t>u</a:t>
                </a:r>
                <a:r>
                  <a:rPr lang="en-US" altLang="zh-CN" dirty="0">
                    <a:solidFill>
                      <a:srgbClr val="980000"/>
                    </a:solidFill>
                    <a:latin typeface="Baskerville" panose="02020502070401020303" pitchFamily="18" charset="0"/>
                    <a:ea typeface="Baskerville" panose="02020502070401020303" pitchFamily="18" charset="0"/>
                  </a:rPr>
                  <a:t>pfront </a:t>
                </a:r>
              </a:p>
              <a:p>
                <a:pPr marL="211661">
                  <a:buSzPts val="1100"/>
                </a:pPr>
                <a:r>
                  <a:rPr lang="en-US" altLang="zh-CN" dirty="0">
                    <a:solidFill>
                      <a:srgbClr val="980000"/>
                    </a:solidFill>
                    <a:latin typeface="Baskerville" panose="02020502070401020303" pitchFamily="18" charset="0"/>
                    <a:ea typeface="Baskerville" panose="02020502070401020303" pitchFamily="18" charset="0"/>
                  </a:rPr>
                  <a:t>investment cost </a:t>
                </a:r>
                <a14:m>
                  <m:oMath xmlns:m="http://schemas.openxmlformats.org/officeDocument/2006/math">
                    <m:r>
                      <a:rPr lang="zh-CN" altLang="en-US" i="1">
                        <a:solidFill>
                          <a:srgbClr val="980000"/>
                        </a:solidFill>
                        <a:latin typeface="Cambria Math" panose="02040503050406030204" pitchFamily="18" charset="0"/>
                      </a:rPr>
                      <m:t>∆</m:t>
                    </m:r>
                    <m:r>
                      <a:rPr lang="en-US" altLang="zh-CN" b="0" i="1" smtClean="0">
                        <a:solidFill>
                          <a:srgbClr val="980000"/>
                        </a:solidFill>
                        <a:latin typeface="Cambria Math" panose="02040503050406030204" pitchFamily="18" charset="0"/>
                      </a:rPr>
                      <m:t>𝑉</m:t>
                    </m:r>
                  </m:oMath>
                </a14:m>
                <a:endParaRPr lang="en-US" dirty="0">
                  <a:solidFill>
                    <a:srgbClr val="980000"/>
                  </a:solidFill>
                  <a:latin typeface="Baskerville" panose="02020502070401020303" pitchFamily="18" charset="0"/>
                  <a:ea typeface="Baskerville" panose="02020502070401020303" pitchFamily="18" charset="0"/>
                </a:endParaRPr>
              </a:p>
            </p:txBody>
          </p:sp>
        </mc:Choice>
        <mc:Fallback xmlns="">
          <p:sp>
            <p:nvSpPr>
              <p:cNvPr id="100" name="Rectangle 99">
                <a:extLst>
                  <a:ext uri="{FF2B5EF4-FFF2-40B4-BE49-F238E27FC236}">
                    <a16:creationId xmlns:a16="http://schemas.microsoft.com/office/drawing/2014/main" id="{A86A510F-DD4D-9341-B6BD-319C71326964}"/>
                  </a:ext>
                </a:extLst>
              </p:cNvPr>
              <p:cNvSpPr>
                <a:spLocks noRot="1" noChangeAspect="1" noMove="1" noResize="1" noEditPoints="1" noAdjustHandles="1" noChangeArrowheads="1" noChangeShapeType="1" noTextEdit="1"/>
              </p:cNvSpPr>
              <p:nvPr/>
            </p:nvSpPr>
            <p:spPr>
              <a:xfrm>
                <a:off x="1816035" y="3067828"/>
                <a:ext cx="2146357" cy="646331"/>
              </a:xfrm>
              <a:prstGeom prst="rect">
                <a:avLst/>
              </a:prstGeom>
              <a:blipFill>
                <a:blip r:embed="rId3"/>
                <a:stretch>
                  <a:fillRect t="-3774" b="-15094"/>
                </a:stretch>
              </a:blipFill>
            </p:spPr>
            <p:txBody>
              <a:bodyPr/>
              <a:lstStyle/>
              <a:p>
                <a:r>
                  <a:rPr lang="zh-CN" altLang="en-US">
                    <a:noFill/>
                  </a:rPr>
                  <a:t> </a:t>
                </a:r>
              </a:p>
            </p:txBody>
          </p:sp>
        </mc:Fallback>
      </mc:AlternateContent>
      <p:sp>
        <p:nvSpPr>
          <p:cNvPr id="102" name="Google Shape;155;p21">
            <a:extLst>
              <a:ext uri="{FF2B5EF4-FFF2-40B4-BE49-F238E27FC236}">
                <a16:creationId xmlns:a16="http://schemas.microsoft.com/office/drawing/2014/main" id="{482BDE6C-1D71-8C48-A3BC-E54520F5E97C}"/>
              </a:ext>
            </a:extLst>
          </p:cNvPr>
          <p:cNvSpPr txBox="1"/>
          <p:nvPr/>
        </p:nvSpPr>
        <p:spPr>
          <a:xfrm>
            <a:off x="224897" y="2300483"/>
            <a:ext cx="1100156" cy="470236"/>
          </a:xfrm>
          <a:prstGeom prst="rect">
            <a:avLst/>
          </a:prstGeom>
          <a:noFill/>
          <a:ln>
            <a:noFill/>
          </a:ln>
        </p:spPr>
        <p:txBody>
          <a:bodyPr spcFirstLastPara="1" wrap="square" lIns="121900" tIns="121900" rIns="121900" bIns="121900" anchor="t" anchorCtr="0">
            <a:noAutofit/>
          </a:bodyPr>
          <a:lstStyle/>
          <a:p>
            <a:r>
              <a:rPr lang="en-US" altLang="zh-CN" dirty="0">
                <a:latin typeface="Baskerville" panose="02020502070401020303" pitchFamily="18" charset="0"/>
                <a:ea typeface="Baskerville" panose="02020502070401020303" pitchFamily="18" charset="0"/>
              </a:rPr>
              <a:t>Benefit</a:t>
            </a:r>
            <a:endParaRPr dirty="0">
              <a:latin typeface="Baskerville" panose="02020502070401020303" pitchFamily="18" charset="0"/>
              <a:ea typeface="Baskerville" panose="02020502070401020303" pitchFamily="18" charset="0"/>
            </a:endParaRPr>
          </a:p>
        </p:txBody>
      </p:sp>
      <p:cxnSp>
        <p:nvCxnSpPr>
          <p:cNvPr id="104" name="Google Shape;141;p21">
            <a:extLst>
              <a:ext uri="{FF2B5EF4-FFF2-40B4-BE49-F238E27FC236}">
                <a16:creationId xmlns:a16="http://schemas.microsoft.com/office/drawing/2014/main" id="{9A752B1F-2251-E049-AD36-E48CBA787186}"/>
              </a:ext>
            </a:extLst>
          </p:cNvPr>
          <p:cNvCxnSpPr>
            <a:cxnSpLocks/>
          </p:cNvCxnSpPr>
          <p:nvPr/>
        </p:nvCxnSpPr>
        <p:spPr>
          <a:xfrm>
            <a:off x="1891201" y="2822091"/>
            <a:ext cx="6635807" cy="0"/>
          </a:xfrm>
          <a:prstGeom prst="straightConnector1">
            <a:avLst/>
          </a:prstGeom>
          <a:noFill/>
          <a:ln w="22225" cap="flat" cmpd="sng">
            <a:solidFill>
              <a:schemeClr val="bg1">
                <a:lumMod val="50000"/>
              </a:schemeClr>
            </a:solidFill>
            <a:prstDash val="solid"/>
            <a:round/>
            <a:headEnd type="none" w="med" len="med"/>
            <a:tailEnd type="triangle" w="med" len="med"/>
          </a:ln>
        </p:spPr>
      </p:cxnSp>
      <p:sp>
        <p:nvSpPr>
          <p:cNvPr id="105" name="TextBox 104">
            <a:extLst>
              <a:ext uri="{FF2B5EF4-FFF2-40B4-BE49-F238E27FC236}">
                <a16:creationId xmlns:a16="http://schemas.microsoft.com/office/drawing/2014/main" id="{4CA8F651-C92F-F645-BBA5-086421AAE034}"/>
              </a:ext>
            </a:extLst>
          </p:cNvPr>
          <p:cNvSpPr txBox="1"/>
          <p:nvPr/>
        </p:nvSpPr>
        <p:spPr>
          <a:xfrm>
            <a:off x="1538757" y="2477091"/>
            <a:ext cx="1291572" cy="400110"/>
          </a:xfrm>
          <a:prstGeom prst="rect">
            <a:avLst/>
          </a:prstGeom>
          <a:noFill/>
        </p:spPr>
        <p:txBody>
          <a:bodyPr wrap="none" rtlCol="0">
            <a:spAutoFit/>
          </a:bodyPr>
          <a:lstStyle/>
          <a:p>
            <a:r>
              <a:rPr lang="en-US" altLang="zh-CN" sz="2000" dirty="0">
                <a:latin typeface="Baskerville" panose="02020502070401020303" pitchFamily="18" charset="0"/>
                <a:ea typeface="Baskerville" panose="02020502070401020303" pitchFamily="18" charset="0"/>
              </a:rPr>
              <a:t>investment</a:t>
            </a:r>
            <a:endParaRPr lang="en-US" sz="2000" dirty="0">
              <a:latin typeface="Baskerville" panose="02020502070401020303" pitchFamily="18" charset="0"/>
              <a:ea typeface="Baskerville" panose="02020502070401020303" pitchFamily="18" charset="0"/>
            </a:endParaRPr>
          </a:p>
        </p:txBody>
      </p:sp>
      <p:sp>
        <p:nvSpPr>
          <p:cNvPr id="106" name="Google Shape;144;p21">
            <a:extLst>
              <a:ext uri="{FF2B5EF4-FFF2-40B4-BE49-F238E27FC236}">
                <a16:creationId xmlns:a16="http://schemas.microsoft.com/office/drawing/2014/main" id="{0CEDE83E-A70F-474B-A593-15C2B3A9A091}"/>
              </a:ext>
            </a:extLst>
          </p:cNvPr>
          <p:cNvSpPr txBox="1"/>
          <p:nvPr/>
        </p:nvSpPr>
        <p:spPr>
          <a:xfrm>
            <a:off x="3262038" y="2414273"/>
            <a:ext cx="1154575" cy="460051"/>
          </a:xfrm>
          <a:prstGeom prst="rect">
            <a:avLst/>
          </a:prstGeom>
          <a:noFill/>
          <a:ln>
            <a:noFill/>
          </a:ln>
        </p:spPr>
        <p:txBody>
          <a:bodyPr spcFirstLastPara="1" wrap="square" lIns="121900" tIns="121900" rIns="121900" bIns="121900" anchor="t" anchorCtr="0">
            <a:noAutofit/>
          </a:bodyPr>
          <a:lstStyle/>
          <a:p>
            <a:r>
              <a:rPr lang="en" sz="2000" dirty="0">
                <a:solidFill>
                  <a:schemeClr val="dk1"/>
                </a:solidFill>
                <a:latin typeface="Baskerville" panose="02020502070401020303" pitchFamily="18" charset="0"/>
                <a:ea typeface="Baskerville" panose="02020502070401020303" pitchFamily="18" charset="0"/>
              </a:rPr>
              <a:t>Tenancy</a:t>
            </a:r>
            <a:endParaRPr sz="2000" dirty="0">
              <a:latin typeface="Baskerville" panose="02020502070401020303" pitchFamily="18" charset="0"/>
              <a:ea typeface="Baskerville" panose="02020502070401020303" pitchFamily="18" charset="0"/>
            </a:endParaRPr>
          </a:p>
        </p:txBody>
      </p:sp>
      <p:sp>
        <p:nvSpPr>
          <p:cNvPr id="107" name="Rectangle 106">
            <a:extLst>
              <a:ext uri="{FF2B5EF4-FFF2-40B4-BE49-F238E27FC236}">
                <a16:creationId xmlns:a16="http://schemas.microsoft.com/office/drawing/2014/main" id="{AB7D2D43-3B0D-394C-8D18-0CE0F6182519}"/>
              </a:ext>
            </a:extLst>
          </p:cNvPr>
          <p:cNvSpPr/>
          <p:nvPr/>
        </p:nvSpPr>
        <p:spPr>
          <a:xfrm>
            <a:off x="4831355" y="2408913"/>
            <a:ext cx="1671642" cy="425921"/>
          </a:xfrm>
          <a:prstGeom prst="rect">
            <a:avLst/>
          </a:prstGeom>
          <a:noFill/>
          <a:ln>
            <a:noFill/>
          </a:ln>
        </p:spPr>
        <p:txBody>
          <a:bodyPr spcFirstLastPara="1" wrap="square" lIns="121900" tIns="121900" rIns="121900" bIns="121900" anchor="t" anchorCtr="0">
            <a:noAutofit/>
          </a:bodyPr>
          <a:lstStyle/>
          <a:p>
            <a:r>
              <a:rPr lang="en" sz="2000" dirty="0">
                <a:solidFill>
                  <a:schemeClr val="dk1"/>
                </a:solidFill>
                <a:latin typeface="Baskerville" panose="02020502070401020303" pitchFamily="18" charset="0"/>
                <a:ea typeface="Baskerville" panose="02020502070401020303" pitchFamily="18" charset="0"/>
              </a:rPr>
              <a:t>Operation</a:t>
            </a:r>
            <a:endParaRPr lang="en-US" sz="2000" dirty="0">
              <a:solidFill>
                <a:schemeClr val="dk1"/>
              </a:solidFill>
              <a:latin typeface="Baskerville" panose="02020502070401020303" pitchFamily="18" charset="0"/>
              <a:ea typeface="Baskerville" panose="02020502070401020303" pitchFamily="18" charset="0"/>
            </a:endParaRPr>
          </a:p>
        </p:txBody>
      </p:sp>
      <mc:AlternateContent xmlns:mc="http://schemas.openxmlformats.org/markup-compatibility/2006" xmlns:a14="http://schemas.microsoft.com/office/drawing/2010/main">
        <mc:Choice Requires="a14">
          <p:sp>
            <p:nvSpPr>
              <p:cNvPr id="109" name="Rectangle 108">
                <a:extLst>
                  <a:ext uri="{FF2B5EF4-FFF2-40B4-BE49-F238E27FC236}">
                    <a16:creationId xmlns:a16="http://schemas.microsoft.com/office/drawing/2014/main" id="{E09BFA8F-D640-134B-980B-C891D571C36D}"/>
                  </a:ext>
                </a:extLst>
              </p:cNvPr>
              <p:cNvSpPr/>
              <p:nvPr/>
            </p:nvSpPr>
            <p:spPr>
              <a:xfrm>
                <a:off x="4771525" y="2883787"/>
                <a:ext cx="2134296" cy="584775"/>
              </a:xfrm>
              <a:prstGeom prst="rect">
                <a:avLst/>
              </a:prstGeom>
            </p:spPr>
            <p:txBody>
              <a:bodyPr wrap="square">
                <a:spAutoFit/>
              </a:bodyPr>
              <a:lstStyle/>
              <a:p>
                <a:pPr marL="211661">
                  <a:buSzPts val="1100"/>
                </a:pPr>
                <a:r>
                  <a:rPr lang="en-US" altLang="zh-CN" sz="1600" dirty="0">
                    <a:solidFill>
                      <a:srgbClr val="0097A7"/>
                    </a:solidFill>
                    <a:latin typeface="Baskerville" panose="02020502070401020303" pitchFamily="18" charset="0"/>
                    <a:ea typeface="Baskerville" panose="02020502070401020303" pitchFamily="18" charset="0"/>
                  </a:rPr>
                  <a:t>Lower</a:t>
                </a:r>
                <a:r>
                  <a:rPr lang="zh-CN" altLang="en-US" sz="1600" dirty="0">
                    <a:solidFill>
                      <a:srgbClr val="0097A7"/>
                    </a:solidFill>
                    <a:latin typeface="Baskerville" panose="02020502070401020303" pitchFamily="18" charset="0"/>
                  </a:rPr>
                  <a:t> </a:t>
                </a:r>
                <a:r>
                  <a:rPr lang="en-US" altLang="zh-CN" sz="1600" dirty="0">
                    <a:solidFill>
                      <a:srgbClr val="0097A7"/>
                    </a:solidFill>
                    <a:latin typeface="Baskerville" panose="02020502070401020303" pitchFamily="18" charset="0"/>
                    <a:ea typeface="Baskerville" panose="02020502070401020303" pitchFamily="18" charset="0"/>
                  </a:rPr>
                  <a:t>Operation</a:t>
                </a:r>
                <a:r>
                  <a:rPr lang="zh-CN" altLang="en-US" sz="1600" dirty="0">
                    <a:solidFill>
                      <a:srgbClr val="0097A7"/>
                    </a:solidFill>
                    <a:latin typeface="Baskerville" panose="02020502070401020303" pitchFamily="18" charset="0"/>
                  </a:rPr>
                  <a:t> </a:t>
                </a:r>
                <a:r>
                  <a:rPr lang="en-US" altLang="zh-CN" sz="1600" dirty="0">
                    <a:solidFill>
                      <a:srgbClr val="0097A7"/>
                    </a:solidFill>
                    <a:latin typeface="Baskerville" panose="02020502070401020303" pitchFamily="18" charset="0"/>
                  </a:rPr>
                  <a:t>C</a:t>
                </a:r>
                <a:r>
                  <a:rPr lang="en-US" altLang="zh-CN" sz="1600" dirty="0">
                    <a:solidFill>
                      <a:srgbClr val="0097A7"/>
                    </a:solidFill>
                    <a:latin typeface="Baskerville" panose="02020502070401020303" pitchFamily="18" charset="0"/>
                    <a:ea typeface="Baskerville" panose="02020502070401020303" pitchFamily="18" charset="0"/>
                  </a:rPr>
                  <a:t>osts</a:t>
                </a:r>
                <a:r>
                  <a:rPr lang="zh-CN" altLang="en-US" sz="1600" dirty="0">
                    <a:solidFill>
                      <a:srgbClr val="0097A7"/>
                    </a:solidFill>
                    <a:latin typeface="Baskerville" panose="02020502070401020303" pitchFamily="18" charset="0"/>
                  </a:rPr>
                  <a:t> </a:t>
                </a:r>
                <a14:m>
                  <m:oMath xmlns:m="http://schemas.openxmlformats.org/officeDocument/2006/math">
                    <m:r>
                      <a:rPr lang="zh-CN" altLang="en-US" sz="1600" i="1">
                        <a:solidFill>
                          <a:srgbClr val="0097A7"/>
                        </a:solidFill>
                        <a:latin typeface="Cambria Math" panose="02040503050406030204" pitchFamily="18" charset="0"/>
                      </a:rPr>
                      <m:t>∆</m:t>
                    </m:r>
                    <m:sSub>
                      <m:sSubPr>
                        <m:ctrlPr>
                          <a:rPr lang="en-US" altLang="zh-CN" sz="1600" i="1">
                            <a:solidFill>
                              <a:srgbClr val="0097A7"/>
                            </a:solidFill>
                            <a:latin typeface="Cambria Math" panose="02040503050406030204" pitchFamily="18" charset="0"/>
                          </a:rPr>
                        </m:ctrlPr>
                      </m:sSubPr>
                      <m:e>
                        <m:r>
                          <a:rPr lang="en-US" altLang="zh-CN" sz="1600" i="1">
                            <a:solidFill>
                              <a:srgbClr val="0097A7"/>
                            </a:solidFill>
                            <a:latin typeface="Cambria Math" panose="02040503050406030204" pitchFamily="18" charset="0"/>
                          </a:rPr>
                          <m:t>𝑂</m:t>
                        </m:r>
                      </m:e>
                      <m:sub>
                        <m:r>
                          <a:rPr lang="en-US" altLang="zh-CN" sz="1600" b="0" i="1" smtClean="0">
                            <a:solidFill>
                              <a:srgbClr val="0097A7"/>
                            </a:solidFill>
                            <a:latin typeface="Cambria Math" panose="02040503050406030204" pitchFamily="18" charset="0"/>
                          </a:rPr>
                          <m:t>1</m:t>
                        </m:r>
                      </m:sub>
                    </m:sSub>
                  </m:oMath>
                </a14:m>
                <a:endParaRPr lang="en-US" altLang="zh-CN" sz="1600" dirty="0">
                  <a:solidFill>
                    <a:srgbClr val="0097A7"/>
                  </a:solidFill>
                  <a:latin typeface="Baskerville" panose="02020502070401020303" pitchFamily="18" charset="0"/>
                  <a:ea typeface="Baskerville" panose="02020502070401020303" pitchFamily="18" charset="0"/>
                </a:endParaRPr>
              </a:p>
            </p:txBody>
          </p:sp>
        </mc:Choice>
        <mc:Fallback xmlns="">
          <p:sp>
            <p:nvSpPr>
              <p:cNvPr id="109" name="Rectangle 108">
                <a:extLst>
                  <a:ext uri="{FF2B5EF4-FFF2-40B4-BE49-F238E27FC236}">
                    <a16:creationId xmlns:a16="http://schemas.microsoft.com/office/drawing/2014/main" id="{E09BFA8F-D640-134B-980B-C891D571C36D}"/>
                  </a:ext>
                </a:extLst>
              </p:cNvPr>
              <p:cNvSpPr>
                <a:spLocks noRot="1" noChangeAspect="1" noMove="1" noResize="1" noEditPoints="1" noAdjustHandles="1" noChangeArrowheads="1" noChangeShapeType="1" noTextEdit="1"/>
              </p:cNvSpPr>
              <p:nvPr/>
            </p:nvSpPr>
            <p:spPr>
              <a:xfrm>
                <a:off x="4771525" y="2883787"/>
                <a:ext cx="2134296" cy="584775"/>
              </a:xfrm>
              <a:prstGeom prst="rect">
                <a:avLst/>
              </a:prstGeom>
              <a:blipFill>
                <a:blip r:embed="rId4"/>
                <a:stretch>
                  <a:fillRect t="-3125" b="-12500"/>
                </a:stretch>
              </a:blipFill>
            </p:spPr>
            <p:txBody>
              <a:bodyPr/>
              <a:lstStyle/>
              <a:p>
                <a:r>
                  <a:rPr lang="zh-CN" altLang="en-US">
                    <a:noFill/>
                  </a:rPr>
                  <a:t> </a:t>
                </a:r>
              </a:p>
            </p:txBody>
          </p:sp>
        </mc:Fallback>
      </mc:AlternateContent>
      <p:cxnSp>
        <p:nvCxnSpPr>
          <p:cNvPr id="111" name="Google Shape;159;p21">
            <a:extLst>
              <a:ext uri="{FF2B5EF4-FFF2-40B4-BE49-F238E27FC236}">
                <a16:creationId xmlns:a16="http://schemas.microsoft.com/office/drawing/2014/main" id="{D979E0C7-AB1A-FA43-A79C-AF0F140E3327}"/>
              </a:ext>
            </a:extLst>
          </p:cNvPr>
          <p:cNvCxnSpPr>
            <a:cxnSpLocks/>
          </p:cNvCxnSpPr>
          <p:nvPr/>
        </p:nvCxnSpPr>
        <p:spPr>
          <a:xfrm flipV="1">
            <a:off x="7308644" y="2300483"/>
            <a:ext cx="0" cy="470236"/>
          </a:xfrm>
          <a:prstGeom prst="straightConnector1">
            <a:avLst/>
          </a:prstGeom>
          <a:noFill/>
          <a:ln w="19050" cap="flat" cmpd="sng">
            <a:solidFill>
              <a:srgbClr val="0097A7"/>
            </a:solidFill>
            <a:prstDash val="solid"/>
            <a:round/>
            <a:headEnd type="none" w="med" len="med"/>
            <a:tailEnd type="triangle" w="med" len="med"/>
          </a:ln>
        </p:spPr>
      </p:cxnSp>
      <mc:AlternateContent xmlns:mc="http://schemas.openxmlformats.org/markup-compatibility/2006" xmlns:a14="http://schemas.microsoft.com/office/drawing/2010/main">
        <mc:Choice Requires="a14">
          <p:sp>
            <p:nvSpPr>
              <p:cNvPr id="112" name="Rectangle 111">
                <a:extLst>
                  <a:ext uri="{FF2B5EF4-FFF2-40B4-BE49-F238E27FC236}">
                    <a16:creationId xmlns:a16="http://schemas.microsoft.com/office/drawing/2014/main" id="{6D16E895-6274-DC44-97CE-EA3DC1E54EDF}"/>
                  </a:ext>
                </a:extLst>
              </p:cNvPr>
              <p:cNvSpPr/>
              <p:nvPr/>
            </p:nvSpPr>
            <p:spPr>
              <a:xfrm>
                <a:off x="7252820" y="2111293"/>
                <a:ext cx="1905230" cy="584775"/>
              </a:xfrm>
              <a:prstGeom prst="rect">
                <a:avLst/>
              </a:prstGeom>
            </p:spPr>
            <p:txBody>
              <a:bodyPr wrap="square">
                <a:spAutoFit/>
              </a:bodyPr>
              <a:lstStyle/>
              <a:p>
                <a:pPr marL="211661">
                  <a:buSzPts val="1100"/>
                </a:pPr>
                <a:r>
                  <a:rPr lang="en-US" altLang="zh-CN" sz="1600" dirty="0">
                    <a:solidFill>
                      <a:srgbClr val="0097A7"/>
                    </a:solidFill>
                    <a:latin typeface="Baskerville" panose="02020502070401020303" pitchFamily="18" charset="0"/>
                    <a:ea typeface="Baskerville" panose="02020502070401020303" pitchFamily="18" charset="0"/>
                  </a:rPr>
                  <a:t>Lower</a:t>
                </a:r>
                <a:r>
                  <a:rPr lang="zh-CN" altLang="en-US" sz="1600" dirty="0">
                    <a:solidFill>
                      <a:srgbClr val="0097A7"/>
                    </a:solidFill>
                    <a:latin typeface="Baskerville" panose="02020502070401020303" pitchFamily="18" charset="0"/>
                  </a:rPr>
                  <a:t> </a:t>
                </a:r>
                <a:r>
                  <a:rPr lang="en-US" altLang="zh-CN" sz="1600" dirty="0">
                    <a:solidFill>
                      <a:srgbClr val="0097A7"/>
                    </a:solidFill>
                    <a:latin typeface="Baskerville" panose="02020502070401020303" pitchFamily="18" charset="0"/>
                    <a:ea typeface="Baskerville" panose="02020502070401020303" pitchFamily="18" charset="0"/>
                  </a:rPr>
                  <a:t>depreciation</a:t>
                </a:r>
                <a:r>
                  <a:rPr lang="zh-CN" altLang="en-US" sz="1600" dirty="0">
                    <a:solidFill>
                      <a:srgbClr val="0097A7"/>
                    </a:solidFill>
                    <a:latin typeface="Baskerville" panose="02020502070401020303" pitchFamily="18" charset="0"/>
                  </a:rPr>
                  <a:t> </a:t>
                </a:r>
                <a14:m>
                  <m:oMath xmlns:m="http://schemas.openxmlformats.org/officeDocument/2006/math">
                    <m:r>
                      <a:rPr lang="zh-CN" altLang="en-US" sz="1600" i="1">
                        <a:solidFill>
                          <a:srgbClr val="0097A7"/>
                        </a:solidFill>
                        <a:latin typeface="Cambria Math" panose="02040503050406030204" pitchFamily="18" charset="0"/>
                      </a:rPr>
                      <m:t>∆</m:t>
                    </m:r>
                    <m:r>
                      <a:rPr lang="en-US" altLang="zh-CN" sz="1600" i="1">
                        <a:solidFill>
                          <a:srgbClr val="0097A7"/>
                        </a:solidFill>
                        <a:latin typeface="Cambria Math" panose="02040503050406030204" pitchFamily="18" charset="0"/>
                      </a:rPr>
                      <m:t>𝑉</m:t>
                    </m:r>
                    <m:r>
                      <a:rPr lang="en-US" altLang="zh-CN" sz="1600" i="1">
                        <a:solidFill>
                          <a:srgbClr val="0097A7"/>
                        </a:solidFill>
                        <a:latin typeface="Cambria Math" panose="02040503050406030204" pitchFamily="18" charset="0"/>
                      </a:rPr>
                      <m:t>′</m:t>
                    </m:r>
                  </m:oMath>
                </a14:m>
                <a:endParaRPr lang="en-US" sz="1600" dirty="0">
                  <a:solidFill>
                    <a:srgbClr val="0097A7"/>
                  </a:solidFill>
                  <a:latin typeface="Baskerville" panose="02020502070401020303" pitchFamily="18" charset="0"/>
                  <a:ea typeface="Baskerville" panose="02020502070401020303" pitchFamily="18" charset="0"/>
                </a:endParaRPr>
              </a:p>
            </p:txBody>
          </p:sp>
        </mc:Choice>
        <mc:Fallback xmlns="">
          <p:sp>
            <p:nvSpPr>
              <p:cNvPr id="112" name="Rectangle 111">
                <a:extLst>
                  <a:ext uri="{FF2B5EF4-FFF2-40B4-BE49-F238E27FC236}">
                    <a16:creationId xmlns:a16="http://schemas.microsoft.com/office/drawing/2014/main" id="{6D16E895-6274-DC44-97CE-EA3DC1E54EDF}"/>
                  </a:ext>
                </a:extLst>
              </p:cNvPr>
              <p:cNvSpPr>
                <a:spLocks noRot="1" noChangeAspect="1" noMove="1" noResize="1" noEditPoints="1" noAdjustHandles="1" noChangeArrowheads="1" noChangeShapeType="1" noTextEdit="1"/>
              </p:cNvSpPr>
              <p:nvPr/>
            </p:nvSpPr>
            <p:spPr>
              <a:xfrm>
                <a:off x="7252820" y="2111293"/>
                <a:ext cx="1905230" cy="584775"/>
              </a:xfrm>
              <a:prstGeom prst="rect">
                <a:avLst/>
              </a:prstGeom>
              <a:blipFill>
                <a:blip r:embed="rId5"/>
                <a:stretch>
                  <a:fillRect t="-3125" b="-125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3" name="Rectangle 112">
                <a:extLst>
                  <a:ext uri="{FF2B5EF4-FFF2-40B4-BE49-F238E27FC236}">
                    <a16:creationId xmlns:a16="http://schemas.microsoft.com/office/drawing/2014/main" id="{D9428CCF-7E51-4749-BB45-04BFA29E1924}"/>
                  </a:ext>
                </a:extLst>
              </p:cNvPr>
              <p:cNvSpPr/>
              <p:nvPr/>
            </p:nvSpPr>
            <p:spPr>
              <a:xfrm>
                <a:off x="7308644" y="2792192"/>
                <a:ext cx="116634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400" i="1">
                          <a:latin typeface="Cambria Math" panose="02040503050406030204" pitchFamily="18" charset="0"/>
                        </a:rPr>
                        <m:t>𝑦𝑒𝑎𝑟</m:t>
                      </m:r>
                      <m:r>
                        <a:rPr lang="zh-CN" altLang="en-US" sz="2400" i="1">
                          <a:latin typeface="Cambria Math" panose="02040503050406030204" pitchFamily="18" charset="0"/>
                        </a:rPr>
                        <m:t> </m:t>
                      </m:r>
                      <m:r>
                        <a:rPr lang="en-US" altLang="zh-CN" sz="2400" i="1">
                          <a:latin typeface="Cambria Math" panose="02040503050406030204" pitchFamily="18" charset="0"/>
                        </a:rPr>
                        <m:t>𝑇</m:t>
                      </m:r>
                    </m:oMath>
                  </m:oMathPara>
                </a14:m>
                <a:endParaRPr lang="en-US" sz="2400" dirty="0">
                  <a:latin typeface="Baskerville" panose="02020502070401020303" pitchFamily="18" charset="0"/>
                  <a:ea typeface="Baskerville" panose="02020502070401020303" pitchFamily="18" charset="0"/>
                </a:endParaRPr>
              </a:p>
            </p:txBody>
          </p:sp>
        </mc:Choice>
        <mc:Fallback xmlns="">
          <p:sp>
            <p:nvSpPr>
              <p:cNvPr id="113" name="Rectangle 112">
                <a:extLst>
                  <a:ext uri="{FF2B5EF4-FFF2-40B4-BE49-F238E27FC236}">
                    <a16:creationId xmlns:a16="http://schemas.microsoft.com/office/drawing/2014/main" id="{D9428CCF-7E51-4749-BB45-04BFA29E1924}"/>
                  </a:ext>
                </a:extLst>
              </p:cNvPr>
              <p:cNvSpPr>
                <a:spLocks noRot="1" noChangeAspect="1" noMove="1" noResize="1" noEditPoints="1" noAdjustHandles="1" noChangeArrowheads="1" noChangeShapeType="1" noTextEdit="1"/>
              </p:cNvSpPr>
              <p:nvPr/>
            </p:nvSpPr>
            <p:spPr>
              <a:xfrm>
                <a:off x="7308644" y="2792192"/>
                <a:ext cx="1166345" cy="461665"/>
              </a:xfrm>
              <a:prstGeom prst="rect">
                <a:avLst/>
              </a:prstGeom>
              <a:blipFill>
                <a:blip r:embed="rId7"/>
                <a:stretch>
                  <a:fillRect b="-10526"/>
                </a:stretch>
              </a:blipFill>
            </p:spPr>
            <p:txBody>
              <a:bodyPr/>
              <a:lstStyle/>
              <a:p>
                <a:r>
                  <a:rPr lang="zh-CN" altLang="en-US">
                    <a:noFill/>
                  </a:rPr>
                  <a:t> </a:t>
                </a:r>
              </a:p>
            </p:txBody>
          </p:sp>
        </mc:Fallback>
      </mc:AlternateContent>
      <p:sp>
        <p:nvSpPr>
          <p:cNvPr id="28" name="Text Placeholder 2">
            <a:extLst>
              <a:ext uri="{FF2B5EF4-FFF2-40B4-BE49-F238E27FC236}">
                <a16:creationId xmlns:a16="http://schemas.microsoft.com/office/drawing/2014/main" id="{EDF630E8-92C6-4B0D-AAE8-126BB07150BD}"/>
              </a:ext>
            </a:extLst>
          </p:cNvPr>
          <p:cNvSpPr txBox="1">
            <a:spLocks/>
          </p:cNvSpPr>
          <p:nvPr/>
        </p:nvSpPr>
        <p:spPr>
          <a:xfrm>
            <a:off x="423769" y="1219880"/>
            <a:ext cx="11360800" cy="47197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tLang="zh-CN" sz="3600" dirty="0">
              <a:latin typeface="Baskerville" panose="02020502070401020303" pitchFamily="18" charset="0"/>
              <a:ea typeface="Baskerville" panose="02020502070401020303" pitchFamily="18" charset="0"/>
            </a:endParaRPr>
          </a:p>
        </p:txBody>
      </p:sp>
      <p:sp>
        <p:nvSpPr>
          <p:cNvPr id="4" name="TextBox 3">
            <a:extLst>
              <a:ext uri="{FF2B5EF4-FFF2-40B4-BE49-F238E27FC236}">
                <a16:creationId xmlns:a16="http://schemas.microsoft.com/office/drawing/2014/main" id="{153252A3-9B2A-4CD9-8239-23B20E3DE0FB}"/>
              </a:ext>
            </a:extLst>
          </p:cNvPr>
          <p:cNvSpPr txBox="1"/>
          <p:nvPr/>
        </p:nvSpPr>
        <p:spPr>
          <a:xfrm>
            <a:off x="1152611" y="4115396"/>
            <a:ext cx="1948354" cy="369332"/>
          </a:xfrm>
          <a:prstGeom prst="rect">
            <a:avLst/>
          </a:prstGeom>
          <a:noFill/>
        </p:spPr>
        <p:txBody>
          <a:bodyPr wrap="none" rtlCol="0">
            <a:spAutoFit/>
          </a:bodyPr>
          <a:lstStyle/>
          <a:p>
            <a:r>
              <a:rPr lang="en-US" altLang="zh-CN" dirty="0">
                <a:solidFill>
                  <a:srgbClr val="980000"/>
                </a:solidFill>
                <a:latin typeface="Baskerville" panose="02020502070401020303"/>
              </a:rPr>
              <a:t>(100% capital cost)</a:t>
            </a:r>
            <a:endParaRPr lang="zh-CN" altLang="en-US" dirty="0">
              <a:solidFill>
                <a:srgbClr val="980000"/>
              </a:solidFill>
              <a:latin typeface="Baskerville" panose="02020502070401020303"/>
            </a:endParaRPr>
          </a:p>
        </p:txBody>
      </p:sp>
      <p:sp>
        <p:nvSpPr>
          <p:cNvPr id="25" name="Rectangle 24">
            <a:extLst>
              <a:ext uri="{FF2B5EF4-FFF2-40B4-BE49-F238E27FC236}">
                <a16:creationId xmlns:a16="http://schemas.microsoft.com/office/drawing/2014/main" id="{EFC86D0B-44AF-41BF-89F6-80E00B16975E}"/>
              </a:ext>
            </a:extLst>
          </p:cNvPr>
          <p:cNvSpPr/>
          <p:nvPr/>
        </p:nvSpPr>
        <p:spPr>
          <a:xfrm>
            <a:off x="4366160" y="4166841"/>
            <a:ext cx="4526999" cy="1912777"/>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Baskerville" panose="02020502070401020303" pitchFamily="18" charset="0"/>
              <a:ea typeface="Baskerville" panose="02020502070401020303" pitchFamily="18" charset="0"/>
            </a:endParaRPr>
          </a:p>
        </p:txBody>
      </p:sp>
      <p:cxnSp>
        <p:nvCxnSpPr>
          <p:cNvPr id="30" name="Google Shape;141;p21">
            <a:extLst>
              <a:ext uri="{FF2B5EF4-FFF2-40B4-BE49-F238E27FC236}">
                <a16:creationId xmlns:a16="http://schemas.microsoft.com/office/drawing/2014/main" id="{FA838F2C-FBA5-43C2-84BF-AEBEEF5013CC}"/>
              </a:ext>
            </a:extLst>
          </p:cNvPr>
          <p:cNvCxnSpPr>
            <a:cxnSpLocks/>
          </p:cNvCxnSpPr>
          <p:nvPr/>
        </p:nvCxnSpPr>
        <p:spPr>
          <a:xfrm>
            <a:off x="4498684" y="4859057"/>
            <a:ext cx="3422927" cy="0"/>
          </a:xfrm>
          <a:prstGeom prst="straightConnector1">
            <a:avLst/>
          </a:prstGeom>
          <a:noFill/>
          <a:ln w="22225" cap="flat" cmpd="sng">
            <a:solidFill>
              <a:schemeClr val="bg1">
                <a:lumMod val="50000"/>
              </a:schemeClr>
            </a:solidFill>
            <a:prstDash val="solid"/>
            <a:round/>
            <a:headEnd type="none" w="med" len="med"/>
            <a:tailEnd type="triangle" w="med" len="med"/>
          </a:ln>
        </p:spPr>
      </p:cxnSp>
      <p:sp>
        <p:nvSpPr>
          <p:cNvPr id="33" name="Rectangle 32">
            <a:extLst>
              <a:ext uri="{FF2B5EF4-FFF2-40B4-BE49-F238E27FC236}">
                <a16:creationId xmlns:a16="http://schemas.microsoft.com/office/drawing/2014/main" id="{785DCED8-37FC-4ABB-B7E6-A2C62E3E5C38}"/>
              </a:ext>
            </a:extLst>
          </p:cNvPr>
          <p:cNvSpPr/>
          <p:nvPr/>
        </p:nvSpPr>
        <p:spPr>
          <a:xfrm>
            <a:off x="6474135" y="4256731"/>
            <a:ext cx="1766538" cy="413640"/>
          </a:xfrm>
          <a:prstGeom prst="rect">
            <a:avLst/>
          </a:prstGeom>
          <a:noFill/>
          <a:ln>
            <a:noFill/>
          </a:ln>
        </p:spPr>
        <p:txBody>
          <a:bodyPr spcFirstLastPara="1" wrap="square" lIns="121900" tIns="121900" rIns="121900" bIns="121900" anchor="t" anchorCtr="0">
            <a:noAutofit/>
          </a:bodyPr>
          <a:lstStyle/>
          <a:p>
            <a:r>
              <a:rPr lang="en" sz="2000" dirty="0">
                <a:solidFill>
                  <a:schemeClr val="dk1"/>
                </a:solidFill>
                <a:latin typeface="Baskerville" panose="02020502070401020303" pitchFamily="18" charset="0"/>
                <a:ea typeface="Baskerville" panose="02020502070401020303" pitchFamily="18" charset="0"/>
              </a:rPr>
              <a:t>Operation</a:t>
            </a:r>
            <a:endParaRPr lang="en-US" sz="2000" dirty="0">
              <a:solidFill>
                <a:schemeClr val="dk1"/>
              </a:solidFill>
              <a:latin typeface="Baskerville" panose="02020502070401020303" pitchFamily="18" charset="0"/>
              <a:ea typeface="Baskerville" panose="02020502070401020303" pitchFamily="18" charset="0"/>
            </a:endParaRPr>
          </a:p>
        </p:txBody>
      </p:sp>
      <p:cxnSp>
        <p:nvCxnSpPr>
          <p:cNvPr id="34" name="Google Shape;159;p21">
            <a:extLst>
              <a:ext uri="{FF2B5EF4-FFF2-40B4-BE49-F238E27FC236}">
                <a16:creationId xmlns:a16="http://schemas.microsoft.com/office/drawing/2014/main" id="{C74CB37E-4420-487B-88CE-4AF65ADD0CF2}"/>
              </a:ext>
            </a:extLst>
          </p:cNvPr>
          <p:cNvCxnSpPr>
            <a:cxnSpLocks/>
          </p:cNvCxnSpPr>
          <p:nvPr/>
        </p:nvCxnSpPr>
        <p:spPr>
          <a:xfrm flipV="1">
            <a:off x="6474135" y="4852952"/>
            <a:ext cx="0" cy="730789"/>
          </a:xfrm>
          <a:prstGeom prst="straightConnector1">
            <a:avLst/>
          </a:prstGeom>
          <a:noFill/>
          <a:ln w="19050" cap="flat" cmpd="sng">
            <a:solidFill>
              <a:srgbClr val="0097A7"/>
            </a:solidFill>
            <a:prstDash val="solid"/>
            <a:round/>
            <a:headEnd type="none" w="med" len="med"/>
            <a:tailEnd type="triangle" w="med" len="med"/>
          </a:ln>
        </p:spPr>
      </p:cxn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112AB758-55F7-4D06-937B-4B17269175AF}"/>
                  </a:ext>
                </a:extLst>
              </p:cNvPr>
              <p:cNvSpPr/>
              <p:nvPr/>
            </p:nvSpPr>
            <p:spPr>
              <a:xfrm>
                <a:off x="6367334" y="4918133"/>
                <a:ext cx="2134296" cy="584775"/>
              </a:xfrm>
              <a:prstGeom prst="rect">
                <a:avLst/>
              </a:prstGeom>
            </p:spPr>
            <p:txBody>
              <a:bodyPr wrap="square">
                <a:spAutoFit/>
              </a:bodyPr>
              <a:lstStyle/>
              <a:p>
                <a:pPr marL="211661">
                  <a:buSzPts val="1100"/>
                </a:pPr>
                <a:r>
                  <a:rPr lang="en-US" altLang="zh-CN" sz="1600" dirty="0">
                    <a:solidFill>
                      <a:srgbClr val="0097A7"/>
                    </a:solidFill>
                    <a:latin typeface="Baskerville" panose="02020502070401020303" pitchFamily="18" charset="0"/>
                    <a:ea typeface="Baskerville" panose="02020502070401020303" pitchFamily="18" charset="0"/>
                  </a:rPr>
                  <a:t>Lower</a:t>
                </a:r>
                <a:r>
                  <a:rPr lang="zh-CN" altLang="en-US" sz="1600" dirty="0">
                    <a:solidFill>
                      <a:srgbClr val="0097A7"/>
                    </a:solidFill>
                    <a:latin typeface="Baskerville" panose="02020502070401020303" pitchFamily="18" charset="0"/>
                  </a:rPr>
                  <a:t> </a:t>
                </a:r>
                <a:r>
                  <a:rPr lang="en-US" altLang="zh-CN" sz="1600" dirty="0">
                    <a:solidFill>
                      <a:srgbClr val="0097A7"/>
                    </a:solidFill>
                    <a:latin typeface="Baskerville" panose="02020502070401020303" pitchFamily="18" charset="0"/>
                    <a:ea typeface="Baskerville" panose="02020502070401020303" pitchFamily="18" charset="0"/>
                  </a:rPr>
                  <a:t>Operation</a:t>
                </a:r>
                <a:r>
                  <a:rPr lang="zh-CN" altLang="en-US" sz="1600" dirty="0">
                    <a:solidFill>
                      <a:srgbClr val="0097A7"/>
                    </a:solidFill>
                    <a:latin typeface="Baskerville" panose="02020502070401020303" pitchFamily="18" charset="0"/>
                  </a:rPr>
                  <a:t> </a:t>
                </a:r>
                <a:r>
                  <a:rPr lang="en-US" altLang="zh-CN" sz="1600" dirty="0">
                    <a:solidFill>
                      <a:srgbClr val="0097A7"/>
                    </a:solidFill>
                    <a:latin typeface="Baskerville" panose="02020502070401020303" pitchFamily="18" charset="0"/>
                  </a:rPr>
                  <a:t>C</a:t>
                </a:r>
                <a:r>
                  <a:rPr lang="en-US" altLang="zh-CN" sz="1600" dirty="0">
                    <a:solidFill>
                      <a:srgbClr val="0097A7"/>
                    </a:solidFill>
                    <a:latin typeface="Baskerville" panose="02020502070401020303" pitchFamily="18" charset="0"/>
                    <a:ea typeface="Baskerville" panose="02020502070401020303" pitchFamily="18" charset="0"/>
                  </a:rPr>
                  <a:t>osts</a:t>
                </a:r>
                <a:r>
                  <a:rPr lang="zh-CN" altLang="en-US" sz="1600" dirty="0">
                    <a:solidFill>
                      <a:srgbClr val="0097A7"/>
                    </a:solidFill>
                    <a:latin typeface="Baskerville" panose="02020502070401020303" pitchFamily="18" charset="0"/>
                  </a:rPr>
                  <a:t> </a:t>
                </a:r>
                <a14:m>
                  <m:oMath xmlns:m="http://schemas.openxmlformats.org/officeDocument/2006/math">
                    <m:r>
                      <a:rPr lang="zh-CN" altLang="en-US" sz="1600" i="1">
                        <a:solidFill>
                          <a:srgbClr val="0097A7"/>
                        </a:solidFill>
                        <a:latin typeface="Cambria Math" panose="02040503050406030204" pitchFamily="18" charset="0"/>
                      </a:rPr>
                      <m:t>∆</m:t>
                    </m:r>
                    <m:sSub>
                      <m:sSubPr>
                        <m:ctrlPr>
                          <a:rPr lang="en-US" altLang="zh-CN" sz="1600" i="1">
                            <a:solidFill>
                              <a:srgbClr val="0097A7"/>
                            </a:solidFill>
                            <a:latin typeface="Cambria Math" panose="02040503050406030204" pitchFamily="18" charset="0"/>
                          </a:rPr>
                        </m:ctrlPr>
                      </m:sSubPr>
                      <m:e>
                        <m:r>
                          <a:rPr lang="en-US" altLang="zh-CN" sz="1600" i="1">
                            <a:solidFill>
                              <a:srgbClr val="0097A7"/>
                            </a:solidFill>
                            <a:latin typeface="Cambria Math" panose="02040503050406030204" pitchFamily="18" charset="0"/>
                          </a:rPr>
                          <m:t>𝑂</m:t>
                        </m:r>
                      </m:e>
                      <m:sub>
                        <m:r>
                          <a:rPr lang="en-US" altLang="zh-CN" sz="1600" i="1">
                            <a:solidFill>
                              <a:srgbClr val="0097A7"/>
                            </a:solidFill>
                            <a:latin typeface="Cambria Math" panose="02040503050406030204" pitchFamily="18" charset="0"/>
                          </a:rPr>
                          <m:t>2</m:t>
                        </m:r>
                      </m:sub>
                    </m:sSub>
                  </m:oMath>
                </a14:m>
                <a:endParaRPr lang="en-US" sz="1600" dirty="0">
                  <a:solidFill>
                    <a:srgbClr val="0097A7"/>
                  </a:solidFill>
                  <a:latin typeface="Baskerville" panose="02020502070401020303" pitchFamily="18" charset="0"/>
                  <a:ea typeface="Baskerville" panose="02020502070401020303" pitchFamily="18" charset="0"/>
                </a:endParaRPr>
              </a:p>
            </p:txBody>
          </p:sp>
        </mc:Choice>
        <mc:Fallback xmlns="">
          <p:sp>
            <p:nvSpPr>
              <p:cNvPr id="35" name="Rectangle 34">
                <a:extLst>
                  <a:ext uri="{FF2B5EF4-FFF2-40B4-BE49-F238E27FC236}">
                    <a16:creationId xmlns:a16="http://schemas.microsoft.com/office/drawing/2014/main" id="{112AB758-55F7-4D06-937B-4B17269175AF}"/>
                  </a:ext>
                </a:extLst>
              </p:cNvPr>
              <p:cNvSpPr>
                <a:spLocks noRot="1" noChangeAspect="1" noMove="1" noResize="1" noEditPoints="1" noAdjustHandles="1" noChangeArrowheads="1" noChangeShapeType="1" noTextEdit="1"/>
              </p:cNvSpPr>
              <p:nvPr/>
            </p:nvSpPr>
            <p:spPr>
              <a:xfrm>
                <a:off x="6367334" y="4918133"/>
                <a:ext cx="2134296" cy="584775"/>
              </a:xfrm>
              <a:prstGeom prst="rect">
                <a:avLst/>
              </a:prstGeom>
              <a:blipFill>
                <a:blip r:embed="rId8"/>
                <a:stretch>
                  <a:fillRect t="-3125" b="-12500"/>
                </a:stretch>
              </a:blipFill>
            </p:spPr>
            <p:txBody>
              <a:bodyPr/>
              <a:lstStyle/>
              <a:p>
                <a:r>
                  <a:rPr lang="zh-CN" altLang="en-US">
                    <a:noFill/>
                  </a:rPr>
                  <a:t> </a:t>
                </a:r>
              </a:p>
            </p:txBody>
          </p:sp>
        </mc:Fallback>
      </mc:AlternateContent>
      <p:sp>
        <p:nvSpPr>
          <p:cNvPr id="39" name="Curved Right Arrow 55">
            <a:extLst>
              <a:ext uri="{FF2B5EF4-FFF2-40B4-BE49-F238E27FC236}">
                <a16:creationId xmlns:a16="http://schemas.microsoft.com/office/drawing/2014/main" id="{67168FE7-2641-4924-9BEF-D5F26675CA51}"/>
              </a:ext>
            </a:extLst>
          </p:cNvPr>
          <p:cNvSpPr/>
          <p:nvPr/>
        </p:nvSpPr>
        <p:spPr>
          <a:xfrm>
            <a:off x="3366759" y="3629952"/>
            <a:ext cx="670800" cy="1757928"/>
          </a:xfrm>
          <a:prstGeom prst="curvedRightArrow">
            <a:avLst/>
          </a:prstGeom>
          <a:solidFill>
            <a:srgbClr val="0069A2">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solidFill>
                <a:schemeClr val="tx1"/>
              </a:solidFill>
              <a:latin typeface="Baskerville" panose="02020502070401020303" pitchFamily="18" charset="0"/>
              <a:ea typeface="Baskerville" panose="02020502070401020303" pitchFamily="18" charset="0"/>
            </a:endParaRPr>
          </a:p>
        </p:txBody>
      </p:sp>
      <p:sp>
        <p:nvSpPr>
          <p:cNvPr id="40" name="Text Placeholder 2">
            <a:extLst>
              <a:ext uri="{FF2B5EF4-FFF2-40B4-BE49-F238E27FC236}">
                <a16:creationId xmlns:a16="http://schemas.microsoft.com/office/drawing/2014/main" id="{CA4FFC18-A266-4DD1-9BFC-F33C33E146DE}"/>
              </a:ext>
            </a:extLst>
          </p:cNvPr>
          <p:cNvSpPr txBox="1">
            <a:spLocks/>
          </p:cNvSpPr>
          <p:nvPr/>
        </p:nvSpPr>
        <p:spPr>
          <a:xfrm>
            <a:off x="4197394" y="6172305"/>
            <a:ext cx="5071867" cy="7106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3195" indent="0">
              <a:buFont typeface="Arial" panose="020B0604020202020204" pitchFamily="34" charset="0"/>
              <a:buNone/>
              <a:defRPr/>
            </a:pPr>
            <a:r>
              <a:rPr lang="en-US" altLang="zh-CN" sz="3200" dirty="0">
                <a:solidFill>
                  <a:schemeClr val="dk1"/>
                </a:solidFill>
                <a:latin typeface="Baskerville" panose="02020502070401020303" pitchFamily="18" charset="0"/>
                <a:ea typeface="Baskerville" panose="02020502070401020303" pitchFamily="18" charset="0"/>
              </a:rPr>
              <a:t>Tenant’s</a:t>
            </a:r>
            <a:r>
              <a:rPr lang="zh-CN" altLang="en-US" sz="3200" dirty="0">
                <a:solidFill>
                  <a:schemeClr val="dk1"/>
                </a:solidFill>
                <a:latin typeface="Baskerville" panose="02020502070401020303" pitchFamily="18" charset="0"/>
              </a:rPr>
              <a:t> </a:t>
            </a:r>
            <a:r>
              <a:rPr lang="en-US" altLang="zh-CN" sz="3200" dirty="0">
                <a:solidFill>
                  <a:schemeClr val="dk1"/>
                </a:solidFill>
                <a:latin typeface="Baskerville" panose="02020502070401020303" pitchFamily="18" charset="0"/>
                <a:ea typeface="Baskerville" panose="02020502070401020303" pitchFamily="18" charset="0"/>
              </a:rPr>
              <a:t>analytical</a:t>
            </a:r>
            <a:r>
              <a:rPr lang="zh-CN" altLang="en-US" sz="3200" dirty="0">
                <a:solidFill>
                  <a:schemeClr val="dk1"/>
                </a:solidFill>
                <a:latin typeface="Baskerville" panose="02020502070401020303" pitchFamily="18" charset="0"/>
              </a:rPr>
              <a:t> </a:t>
            </a:r>
            <a:r>
              <a:rPr lang="en" sz="3200" dirty="0">
                <a:solidFill>
                  <a:schemeClr val="dk1"/>
                </a:solidFill>
                <a:latin typeface="Baskerville" panose="02020502070401020303" pitchFamily="18" charset="0"/>
                <a:ea typeface="Baskerville" panose="02020502070401020303" pitchFamily="18" charset="0"/>
              </a:rPr>
              <a:t>horizon</a:t>
            </a:r>
            <a:endParaRPr lang="en-US" altLang="zh-CN" sz="3200" dirty="0">
              <a:solidFill>
                <a:schemeClr val="dk1"/>
              </a:solidFill>
              <a:latin typeface="Baskerville" panose="02020502070401020303" pitchFamily="18" charset="0"/>
              <a:ea typeface="Baskerville" panose="02020502070401020303" pitchFamily="18" charset="0"/>
            </a:endParaRPr>
          </a:p>
        </p:txBody>
      </p:sp>
      <p:cxnSp>
        <p:nvCxnSpPr>
          <p:cNvPr id="43" name="Google Shape;159;p21">
            <a:extLst>
              <a:ext uri="{FF2B5EF4-FFF2-40B4-BE49-F238E27FC236}">
                <a16:creationId xmlns:a16="http://schemas.microsoft.com/office/drawing/2014/main" id="{35CE8D3E-3B52-4C8B-A8A5-8856683773C2}"/>
              </a:ext>
            </a:extLst>
          </p:cNvPr>
          <p:cNvCxnSpPr>
            <a:cxnSpLocks/>
          </p:cNvCxnSpPr>
          <p:nvPr/>
        </p:nvCxnSpPr>
        <p:spPr>
          <a:xfrm flipV="1">
            <a:off x="4910066" y="2842455"/>
            <a:ext cx="0" cy="211427"/>
          </a:xfrm>
          <a:prstGeom prst="straightConnector1">
            <a:avLst/>
          </a:prstGeom>
          <a:noFill/>
          <a:ln w="19050" cap="flat" cmpd="sng">
            <a:solidFill>
              <a:srgbClr val="0097A7"/>
            </a:solidFill>
            <a:prstDash val="solid"/>
            <a:round/>
            <a:headEnd type="none" w="med" len="med"/>
            <a:tailEnd type="triangle" w="med" len="med"/>
          </a:ln>
        </p:spPr>
      </p:cxnSp>
      <p:sp>
        <p:nvSpPr>
          <p:cNvPr id="44" name="TextBox 43">
            <a:extLst>
              <a:ext uri="{FF2B5EF4-FFF2-40B4-BE49-F238E27FC236}">
                <a16:creationId xmlns:a16="http://schemas.microsoft.com/office/drawing/2014/main" id="{ED4BC19E-53D4-402E-8C89-D7A247D9749D}"/>
              </a:ext>
            </a:extLst>
          </p:cNvPr>
          <p:cNvSpPr txBox="1"/>
          <p:nvPr/>
        </p:nvSpPr>
        <p:spPr>
          <a:xfrm>
            <a:off x="4639779" y="3471865"/>
            <a:ext cx="2054793" cy="369332"/>
          </a:xfrm>
          <a:prstGeom prst="rect">
            <a:avLst/>
          </a:prstGeom>
          <a:noFill/>
        </p:spPr>
        <p:txBody>
          <a:bodyPr wrap="none" rtlCol="0">
            <a:spAutoFit/>
          </a:bodyPr>
          <a:lstStyle/>
          <a:p>
            <a:r>
              <a:rPr lang="en-US" altLang="zh-CN" dirty="0">
                <a:solidFill>
                  <a:srgbClr val="0097A7"/>
                </a:solidFill>
                <a:latin typeface="Baskerville" panose="02020502070401020303"/>
              </a:rPr>
              <a:t>(10% Energy saving)</a:t>
            </a:r>
            <a:endParaRPr lang="zh-CN" altLang="en-US" dirty="0">
              <a:solidFill>
                <a:srgbClr val="0097A7"/>
              </a:solidFill>
              <a:latin typeface="Baskerville" panose="02020502070401020303"/>
            </a:endParaRPr>
          </a:p>
        </p:txBody>
      </p:sp>
      <p:sp>
        <p:nvSpPr>
          <p:cNvPr id="45" name="TextBox 44">
            <a:extLst>
              <a:ext uri="{FF2B5EF4-FFF2-40B4-BE49-F238E27FC236}">
                <a16:creationId xmlns:a16="http://schemas.microsoft.com/office/drawing/2014/main" id="{1DAB9D58-1987-474A-A4E5-6240081D217D}"/>
              </a:ext>
            </a:extLst>
          </p:cNvPr>
          <p:cNvSpPr txBox="1"/>
          <p:nvPr/>
        </p:nvSpPr>
        <p:spPr>
          <a:xfrm>
            <a:off x="6071460" y="5540889"/>
            <a:ext cx="2054793" cy="369332"/>
          </a:xfrm>
          <a:prstGeom prst="rect">
            <a:avLst/>
          </a:prstGeom>
          <a:noFill/>
        </p:spPr>
        <p:txBody>
          <a:bodyPr wrap="none" rtlCol="0">
            <a:spAutoFit/>
          </a:bodyPr>
          <a:lstStyle/>
          <a:p>
            <a:r>
              <a:rPr lang="en-US" altLang="zh-CN" dirty="0">
                <a:solidFill>
                  <a:srgbClr val="0097A7"/>
                </a:solidFill>
                <a:latin typeface="Baskerville" panose="02020502070401020303"/>
              </a:rPr>
              <a:t>(90% Energy saving)</a:t>
            </a:r>
            <a:endParaRPr lang="zh-CN" altLang="en-US" dirty="0">
              <a:solidFill>
                <a:srgbClr val="0097A7"/>
              </a:solidFill>
              <a:latin typeface="Baskerville" panose="02020502070401020303"/>
            </a:endParaRPr>
          </a:p>
        </p:txBody>
      </p:sp>
      <p:pic>
        <p:nvPicPr>
          <p:cNvPr id="7" name="Graphic 6" descr="Grinning face with no fill">
            <a:extLst>
              <a:ext uri="{FF2B5EF4-FFF2-40B4-BE49-F238E27FC236}">
                <a16:creationId xmlns:a16="http://schemas.microsoft.com/office/drawing/2014/main" id="{58655C2E-5EF3-468B-A94F-2D438A973478}"/>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0461859" y="4430321"/>
            <a:ext cx="914400" cy="914400"/>
          </a:xfrm>
          <a:prstGeom prst="rect">
            <a:avLst/>
          </a:prstGeom>
        </p:spPr>
      </p:pic>
      <p:pic>
        <p:nvPicPr>
          <p:cNvPr id="47" name="Graphic 46" descr="Grinning face with no fill">
            <a:extLst>
              <a:ext uri="{FF2B5EF4-FFF2-40B4-BE49-F238E27FC236}">
                <a16:creationId xmlns:a16="http://schemas.microsoft.com/office/drawing/2014/main" id="{E397D2CA-F9AF-4231-B423-B196276F629F}"/>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9547459" y="4454488"/>
            <a:ext cx="914400" cy="914400"/>
          </a:xfrm>
          <a:prstGeom prst="rect">
            <a:avLst/>
          </a:prstGeom>
        </p:spPr>
      </p:pic>
      <p:sp>
        <p:nvSpPr>
          <p:cNvPr id="38" name="Rectangle 37">
            <a:extLst>
              <a:ext uri="{FF2B5EF4-FFF2-40B4-BE49-F238E27FC236}">
                <a16:creationId xmlns:a16="http://schemas.microsoft.com/office/drawing/2014/main" id="{FEA12E83-77C1-1540-9315-C3F46BE2A3DA}"/>
              </a:ext>
            </a:extLst>
          </p:cNvPr>
          <p:cNvSpPr/>
          <p:nvPr/>
        </p:nvSpPr>
        <p:spPr>
          <a:xfrm>
            <a:off x="3182773" y="1957413"/>
            <a:ext cx="1291573" cy="584775"/>
          </a:xfrm>
          <a:prstGeom prst="rect">
            <a:avLst/>
          </a:prstGeom>
        </p:spPr>
        <p:txBody>
          <a:bodyPr wrap="square">
            <a:spAutoFit/>
          </a:bodyPr>
          <a:lstStyle/>
          <a:p>
            <a:pPr marL="211661">
              <a:buSzPts val="1100"/>
            </a:pPr>
            <a:r>
              <a:rPr lang="en-US" sz="1600" dirty="0">
                <a:latin typeface="Baskerville" panose="02020502070401020303" pitchFamily="18" charset="0"/>
                <a:ea typeface="Baskerville" panose="02020502070401020303" pitchFamily="18" charset="0"/>
              </a:rPr>
              <a:t>No change in rent</a:t>
            </a:r>
          </a:p>
        </p:txBody>
      </p:sp>
      <p:pic>
        <p:nvPicPr>
          <p:cNvPr id="48" name="Graphic 47" descr="Sad face with no fill">
            <a:extLst>
              <a:ext uri="{FF2B5EF4-FFF2-40B4-BE49-F238E27FC236}">
                <a16:creationId xmlns:a16="http://schemas.microsoft.com/office/drawing/2014/main" id="{C5DD826D-B3D3-F145-9FD5-AC85ABABAC08}"/>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9987278" y="2224729"/>
            <a:ext cx="914400" cy="914400"/>
          </a:xfrm>
          <a:prstGeom prst="rect">
            <a:avLst/>
          </a:prstGeom>
        </p:spPr>
      </p:pic>
      <p:sp>
        <p:nvSpPr>
          <p:cNvPr id="50" name="Rectangle 49">
            <a:extLst>
              <a:ext uri="{FF2B5EF4-FFF2-40B4-BE49-F238E27FC236}">
                <a16:creationId xmlns:a16="http://schemas.microsoft.com/office/drawing/2014/main" id="{FAF7D79A-6968-7943-8D87-BAE0186EF5B7}"/>
              </a:ext>
            </a:extLst>
          </p:cNvPr>
          <p:cNvSpPr/>
          <p:nvPr/>
        </p:nvSpPr>
        <p:spPr>
          <a:xfrm>
            <a:off x="4498684" y="4971661"/>
            <a:ext cx="1291573" cy="584775"/>
          </a:xfrm>
          <a:prstGeom prst="rect">
            <a:avLst/>
          </a:prstGeom>
        </p:spPr>
        <p:txBody>
          <a:bodyPr wrap="square">
            <a:spAutoFit/>
          </a:bodyPr>
          <a:lstStyle/>
          <a:p>
            <a:pPr marL="211661">
              <a:buSzPts val="1100"/>
            </a:pPr>
            <a:r>
              <a:rPr lang="en-US" sz="1600" dirty="0">
                <a:latin typeface="Baskerville" panose="02020502070401020303" pitchFamily="18" charset="0"/>
                <a:ea typeface="Baskerville" panose="02020502070401020303" pitchFamily="18" charset="0"/>
              </a:rPr>
              <a:t>No change in rent</a:t>
            </a:r>
          </a:p>
        </p:txBody>
      </p:sp>
      <p:sp>
        <p:nvSpPr>
          <p:cNvPr id="51" name="TextBox 50">
            <a:extLst>
              <a:ext uri="{FF2B5EF4-FFF2-40B4-BE49-F238E27FC236}">
                <a16:creationId xmlns:a16="http://schemas.microsoft.com/office/drawing/2014/main" id="{81D75778-E278-3B43-A4D0-C1D09DA2F186}"/>
              </a:ext>
            </a:extLst>
          </p:cNvPr>
          <p:cNvSpPr txBox="1"/>
          <p:nvPr/>
        </p:nvSpPr>
        <p:spPr>
          <a:xfrm>
            <a:off x="10167916" y="6097116"/>
            <a:ext cx="1988045" cy="584775"/>
          </a:xfrm>
          <a:prstGeom prst="rect">
            <a:avLst/>
          </a:prstGeom>
          <a:noFill/>
        </p:spPr>
        <p:txBody>
          <a:bodyPr wrap="none" rtlCol="0">
            <a:spAutoFit/>
          </a:bodyPr>
          <a:lstStyle/>
          <a:p>
            <a:r>
              <a:rPr lang="en-US" altLang="zh-CN" sz="3200" dirty="0">
                <a:solidFill>
                  <a:srgbClr val="C00000"/>
                </a:solidFill>
                <a:latin typeface="Baskerville" panose="02020502070401020303"/>
              </a:rPr>
              <a:t>Solutions? </a:t>
            </a:r>
            <a:endParaRPr lang="zh-CN" altLang="en-US" sz="3200" dirty="0">
              <a:solidFill>
                <a:srgbClr val="C00000"/>
              </a:solidFill>
              <a:latin typeface="Baskerville" panose="02020502070401020303"/>
            </a:endParaRPr>
          </a:p>
        </p:txBody>
      </p:sp>
      <p:sp>
        <p:nvSpPr>
          <p:cNvPr id="2" name="TextBox 1">
            <a:extLst>
              <a:ext uri="{FF2B5EF4-FFF2-40B4-BE49-F238E27FC236}">
                <a16:creationId xmlns:a16="http://schemas.microsoft.com/office/drawing/2014/main" id="{CD2B27BA-A30F-4E6C-AFBF-F3273C9439B3}"/>
              </a:ext>
            </a:extLst>
          </p:cNvPr>
          <p:cNvSpPr txBox="1"/>
          <p:nvPr/>
        </p:nvSpPr>
        <p:spPr>
          <a:xfrm>
            <a:off x="9269261" y="3269638"/>
            <a:ext cx="1454244" cy="369332"/>
          </a:xfrm>
          <a:prstGeom prst="rect">
            <a:avLst/>
          </a:prstGeom>
          <a:noFill/>
        </p:spPr>
        <p:txBody>
          <a:bodyPr wrap="none" rtlCol="0">
            <a:spAutoFit/>
          </a:bodyPr>
          <a:lstStyle/>
          <a:p>
            <a:r>
              <a:rPr lang="en-US" altLang="zh-CN" dirty="0">
                <a:latin typeface="Baskerville" panose="02020502070401020303"/>
              </a:rPr>
              <a:t>Owner NPV: </a:t>
            </a:r>
            <a:endParaRPr lang="zh-CN" altLang="en-US" dirty="0">
              <a:latin typeface="Baskerville" panose="02020502070401020303"/>
            </a:endParaRPr>
          </a:p>
        </p:txBody>
      </p:sp>
      <p:sp>
        <p:nvSpPr>
          <p:cNvPr id="3" name="Rectangle 2">
            <a:extLst>
              <a:ext uri="{FF2B5EF4-FFF2-40B4-BE49-F238E27FC236}">
                <a16:creationId xmlns:a16="http://schemas.microsoft.com/office/drawing/2014/main" id="{05219660-E985-464F-95EB-94A9114CE8C4}"/>
              </a:ext>
            </a:extLst>
          </p:cNvPr>
          <p:cNvSpPr/>
          <p:nvPr/>
        </p:nvSpPr>
        <p:spPr>
          <a:xfrm>
            <a:off x="10589836" y="3260620"/>
            <a:ext cx="1269899" cy="369332"/>
          </a:xfrm>
          <a:prstGeom prst="rect">
            <a:avLst/>
          </a:prstGeom>
        </p:spPr>
        <p:txBody>
          <a:bodyPr wrap="none">
            <a:spAutoFit/>
          </a:bodyPr>
          <a:lstStyle/>
          <a:p>
            <a:pPr algn="r" fontAlgn="b"/>
            <a:r>
              <a:rPr lang="en-US" altLang="zh-CN" b="1" dirty="0">
                <a:solidFill>
                  <a:srgbClr val="C00000"/>
                </a:solidFill>
                <a:latin typeface="Baskerville" panose="02020502070401020303"/>
              </a:rPr>
              <a:t>-</a:t>
            </a:r>
            <a:r>
              <a:rPr lang="zh-CN" altLang="en-US" b="1" dirty="0">
                <a:solidFill>
                  <a:srgbClr val="C00000"/>
                </a:solidFill>
                <a:latin typeface="Baskerville" panose="02020502070401020303"/>
              </a:rPr>
              <a:t> </a:t>
            </a:r>
            <a:r>
              <a:rPr lang="en-US" altLang="zh-CN" b="1" dirty="0">
                <a:solidFill>
                  <a:srgbClr val="C00000"/>
                </a:solidFill>
                <a:latin typeface="Baskerville" panose="02020502070401020303"/>
              </a:rPr>
              <a:t>$937,085</a:t>
            </a:r>
          </a:p>
        </p:txBody>
      </p:sp>
      <p:sp>
        <p:nvSpPr>
          <p:cNvPr id="41" name="TextBox 40">
            <a:extLst>
              <a:ext uri="{FF2B5EF4-FFF2-40B4-BE49-F238E27FC236}">
                <a16:creationId xmlns:a16="http://schemas.microsoft.com/office/drawing/2014/main" id="{298CE74C-FF58-4D57-9EC9-EF3FA6557415}"/>
              </a:ext>
            </a:extLst>
          </p:cNvPr>
          <p:cNvSpPr txBox="1"/>
          <p:nvPr/>
        </p:nvSpPr>
        <p:spPr>
          <a:xfrm>
            <a:off x="9380260" y="5388948"/>
            <a:ext cx="1481496" cy="369332"/>
          </a:xfrm>
          <a:prstGeom prst="rect">
            <a:avLst/>
          </a:prstGeom>
          <a:noFill/>
        </p:spPr>
        <p:txBody>
          <a:bodyPr wrap="none" rtlCol="0">
            <a:spAutoFit/>
          </a:bodyPr>
          <a:lstStyle/>
          <a:p>
            <a:r>
              <a:rPr lang="en-US" altLang="zh-CN" dirty="0">
                <a:latin typeface="Baskerville" panose="02020502070401020303"/>
              </a:rPr>
              <a:t>Tenant NPV: </a:t>
            </a:r>
            <a:endParaRPr lang="zh-CN" altLang="en-US" dirty="0">
              <a:latin typeface="Baskerville" panose="02020502070401020303"/>
            </a:endParaRPr>
          </a:p>
        </p:txBody>
      </p:sp>
      <p:sp>
        <p:nvSpPr>
          <p:cNvPr id="42" name="Rectangle 41">
            <a:extLst>
              <a:ext uri="{FF2B5EF4-FFF2-40B4-BE49-F238E27FC236}">
                <a16:creationId xmlns:a16="http://schemas.microsoft.com/office/drawing/2014/main" id="{F62A4C5A-7090-428E-8045-3F561B353CF7}"/>
              </a:ext>
            </a:extLst>
          </p:cNvPr>
          <p:cNvSpPr/>
          <p:nvPr/>
        </p:nvSpPr>
        <p:spPr>
          <a:xfrm>
            <a:off x="10568091" y="5385440"/>
            <a:ext cx="1603324" cy="369332"/>
          </a:xfrm>
          <a:prstGeom prst="rect">
            <a:avLst/>
          </a:prstGeom>
        </p:spPr>
        <p:txBody>
          <a:bodyPr wrap="none">
            <a:spAutoFit/>
          </a:bodyPr>
          <a:lstStyle/>
          <a:p>
            <a:pPr algn="r" fontAlgn="b"/>
            <a:r>
              <a:rPr lang="zh-CN" altLang="en-US" b="1" dirty="0">
                <a:solidFill>
                  <a:schemeClr val="accent6">
                    <a:lumMod val="75000"/>
                  </a:schemeClr>
                </a:solidFill>
                <a:latin typeface="Baskerville" panose="02020502070401020303"/>
              </a:rPr>
              <a:t> </a:t>
            </a:r>
            <a:r>
              <a:rPr lang="en-US" altLang="zh-CN" b="1" dirty="0">
                <a:solidFill>
                  <a:schemeClr val="accent6">
                    <a:lumMod val="75000"/>
                  </a:schemeClr>
                </a:solidFill>
                <a:latin typeface="Baskerville" panose="02020502070401020303"/>
              </a:rPr>
              <a:t>+$1,271,789 </a:t>
            </a:r>
          </a:p>
        </p:txBody>
      </p:sp>
    </p:spTree>
    <p:extLst>
      <p:ext uri="{BB962C8B-B14F-4D97-AF65-F5344CB8AC3E}">
        <p14:creationId xmlns:p14="http://schemas.microsoft.com/office/powerpoint/2010/main" val="2650821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F81535-7DE2-A641-9A5D-D3151CEA1CAE}"/>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p:cNvSpPr txBox="1"/>
          <p:nvPr/>
        </p:nvSpPr>
        <p:spPr>
          <a:xfrm>
            <a:off x="2207942" y="256479"/>
            <a:ext cx="1537600" cy="276999"/>
          </a:xfrm>
          <a:prstGeom prst="rect">
            <a:avLst/>
          </a:prstGeom>
          <a:noFill/>
        </p:spPr>
        <p:txBody>
          <a:bodyPr wrap="none" rtlCol="0">
            <a:spAutoFit/>
          </a:bodyPr>
          <a:lstStyle/>
          <a:p>
            <a:r>
              <a:rPr lang="en-US" sz="1200" dirty="0" smtClean="0">
                <a:latin typeface="Baskerville Old Face" panose="02020602080505020303" pitchFamily="18" charset="0"/>
              </a:rPr>
              <a:t>Used </a:t>
            </a:r>
            <a:r>
              <a:rPr lang="en-US" sz="1200" dirty="0">
                <a:latin typeface="Baskerville Old Face" panose="02020602080505020303" pitchFamily="18" charset="0"/>
              </a:rPr>
              <a:t>with permission.</a:t>
            </a:r>
          </a:p>
        </p:txBody>
      </p:sp>
    </p:spTree>
    <p:extLst>
      <p:ext uri="{BB962C8B-B14F-4D97-AF65-F5344CB8AC3E}">
        <p14:creationId xmlns:p14="http://schemas.microsoft.com/office/powerpoint/2010/main" val="21535024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F90A06-C39B-4D4C-AD29-81589D820353}"/>
              </a:ext>
            </a:extLst>
          </p:cNvPr>
          <p:cNvSpPr txBox="1"/>
          <p:nvPr/>
        </p:nvSpPr>
        <p:spPr>
          <a:xfrm>
            <a:off x="477981" y="275248"/>
            <a:ext cx="11154913" cy="748988"/>
          </a:xfrm>
          <a:prstGeom prst="rect">
            <a:avLst/>
          </a:prstGeom>
          <a:noFill/>
        </p:spPr>
        <p:txBody>
          <a:bodyPr wrap="none" rtlCol="0">
            <a:spAutoFit/>
          </a:bodyPr>
          <a:lstStyle/>
          <a:p>
            <a:r>
              <a:rPr lang="en-US" altLang="zh-CN" sz="4267" dirty="0">
                <a:solidFill>
                  <a:srgbClr val="1B4453"/>
                </a:solidFill>
                <a:latin typeface="Baskerville" panose="02020502070401020303"/>
                <a:ea typeface="+mj-ea"/>
                <a:cs typeface="+mj-cs"/>
              </a:rPr>
              <a:t>Green Lease:</a:t>
            </a:r>
            <a:r>
              <a:rPr lang="zh-CN" altLang="en-US" sz="4267" dirty="0">
                <a:solidFill>
                  <a:srgbClr val="1B4453"/>
                </a:solidFill>
                <a:latin typeface="Baskerville" panose="02020502070401020303"/>
                <a:ea typeface="+mj-ea"/>
                <a:cs typeface="+mj-cs"/>
              </a:rPr>
              <a:t> </a:t>
            </a:r>
            <a:r>
              <a:rPr lang="en-US" altLang="zh-CN" sz="4267" dirty="0">
                <a:solidFill>
                  <a:srgbClr val="1B4453"/>
                </a:solidFill>
                <a:latin typeface="Baskerville" panose="02020502070401020303"/>
                <a:ea typeface="+mj-ea"/>
                <a:cs typeface="+mj-cs"/>
              </a:rPr>
              <a:t>Cost</a:t>
            </a:r>
            <a:r>
              <a:rPr lang="zh-CN" altLang="en-US" sz="4267" dirty="0">
                <a:solidFill>
                  <a:srgbClr val="1B4453"/>
                </a:solidFill>
                <a:latin typeface="Baskerville" panose="02020502070401020303"/>
                <a:ea typeface="+mj-ea"/>
                <a:cs typeface="+mj-cs"/>
              </a:rPr>
              <a:t> </a:t>
            </a:r>
            <a:r>
              <a:rPr lang="en-US" altLang="zh-CN" sz="4267" dirty="0">
                <a:solidFill>
                  <a:srgbClr val="1B4453"/>
                </a:solidFill>
                <a:latin typeface="Baskerville" panose="02020502070401020303"/>
                <a:ea typeface="+mj-ea"/>
                <a:cs typeface="+mj-cs"/>
              </a:rPr>
              <a:t>Pass-Through</a:t>
            </a:r>
            <a:r>
              <a:rPr lang="zh-CN" altLang="en-US" sz="4267" dirty="0">
                <a:solidFill>
                  <a:srgbClr val="1B4453"/>
                </a:solidFill>
                <a:latin typeface="Baskerville" panose="02020502070401020303"/>
                <a:ea typeface="+mj-ea"/>
                <a:cs typeface="+mj-cs"/>
              </a:rPr>
              <a:t> </a:t>
            </a:r>
            <a:r>
              <a:rPr lang="en-US" altLang="zh-CN" sz="4267" dirty="0">
                <a:solidFill>
                  <a:srgbClr val="1B4453"/>
                </a:solidFill>
                <a:latin typeface="Baskerville" panose="02020502070401020303"/>
                <a:ea typeface="+mj-ea"/>
                <a:cs typeface="+mj-cs"/>
              </a:rPr>
              <a:t>(Cost</a:t>
            </a:r>
            <a:r>
              <a:rPr lang="zh-CN" altLang="en-US" sz="4267" dirty="0">
                <a:solidFill>
                  <a:srgbClr val="1B4453"/>
                </a:solidFill>
                <a:latin typeface="Baskerville" panose="02020502070401020303"/>
                <a:ea typeface="+mj-ea"/>
                <a:cs typeface="+mj-cs"/>
              </a:rPr>
              <a:t> </a:t>
            </a:r>
            <a:r>
              <a:rPr lang="en-US" altLang="zh-CN" sz="4267" dirty="0">
                <a:solidFill>
                  <a:srgbClr val="1B4453"/>
                </a:solidFill>
                <a:latin typeface="Baskerville" panose="02020502070401020303"/>
                <a:ea typeface="+mj-ea"/>
                <a:cs typeface="+mj-cs"/>
              </a:rPr>
              <a:t>Recovery)</a:t>
            </a:r>
            <a:r>
              <a:rPr lang="zh-CN" altLang="en-US" sz="4267" dirty="0">
                <a:solidFill>
                  <a:srgbClr val="1B4453"/>
                </a:solidFill>
                <a:latin typeface="Baskerville" panose="02020502070401020303"/>
                <a:ea typeface="+mj-ea"/>
                <a:cs typeface="+mj-cs"/>
              </a:rPr>
              <a:t> </a:t>
            </a:r>
          </a:p>
        </p:txBody>
      </p:sp>
      <p:sp>
        <p:nvSpPr>
          <p:cNvPr id="6" name="Text Placeholder 2">
            <a:extLst>
              <a:ext uri="{FF2B5EF4-FFF2-40B4-BE49-F238E27FC236}">
                <a16:creationId xmlns:a16="http://schemas.microsoft.com/office/drawing/2014/main" id="{115B780F-A49A-42D2-B234-FC86276DD895}"/>
              </a:ext>
            </a:extLst>
          </p:cNvPr>
          <p:cNvSpPr txBox="1">
            <a:spLocks/>
          </p:cNvSpPr>
          <p:nvPr/>
        </p:nvSpPr>
        <p:spPr>
          <a:xfrm>
            <a:off x="415600" y="1151400"/>
            <a:ext cx="9871399" cy="4555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pPr>
            <a:r>
              <a:rPr lang="en-US" dirty="0">
                <a:latin typeface="Baskerville" panose="02020502070401020303"/>
              </a:rPr>
              <a:t>34% of </a:t>
            </a:r>
            <a:r>
              <a:rPr lang="en-US" altLang="zh-CN" dirty="0">
                <a:latin typeface="Baskerville" panose="02020502070401020303"/>
              </a:rPr>
              <a:t>commercial </a:t>
            </a:r>
            <a:r>
              <a:rPr lang="en-US" dirty="0">
                <a:latin typeface="Baskerville" panose="02020502070401020303"/>
              </a:rPr>
              <a:t>leases already have some green lease conditions with another 40% planning to sign by 2025 (</a:t>
            </a:r>
            <a:r>
              <a:rPr lang="en-US" dirty="0">
                <a:latin typeface="Baskerville" panose="02020502070401020303"/>
                <a:hlinkClick r:id="rId3"/>
              </a:rPr>
              <a:t>source</a:t>
            </a:r>
            <a:r>
              <a:rPr lang="en-US" dirty="0">
                <a:latin typeface="Baskerville" panose="02020502070401020303"/>
              </a:rPr>
              <a:t>). </a:t>
            </a:r>
          </a:p>
          <a:p>
            <a:pPr lvl="1">
              <a:lnSpc>
                <a:spcPct val="100000"/>
              </a:lnSpc>
            </a:pPr>
            <a:r>
              <a:rPr lang="en-US" dirty="0">
                <a:latin typeface="Baskerville" panose="02020502070401020303"/>
              </a:rPr>
              <a:t>Logic of green lease: </a:t>
            </a:r>
          </a:p>
        </p:txBody>
      </p:sp>
      <p:grpSp>
        <p:nvGrpSpPr>
          <p:cNvPr id="10" name="Group 9">
            <a:extLst>
              <a:ext uri="{FF2B5EF4-FFF2-40B4-BE49-F238E27FC236}">
                <a16:creationId xmlns:a16="http://schemas.microsoft.com/office/drawing/2014/main" id="{48AAF507-7914-4679-B6F3-1229405640A0}"/>
              </a:ext>
            </a:extLst>
          </p:cNvPr>
          <p:cNvGrpSpPr/>
          <p:nvPr/>
        </p:nvGrpSpPr>
        <p:grpSpPr>
          <a:xfrm>
            <a:off x="274086" y="2878325"/>
            <a:ext cx="8244586" cy="1188150"/>
            <a:chOff x="327397" y="2340296"/>
            <a:chExt cx="6183439" cy="891113"/>
          </a:xfrm>
        </p:grpSpPr>
        <p:sp>
          <p:nvSpPr>
            <p:cNvPr id="12" name="Google Shape;142;p21">
              <a:extLst>
                <a:ext uri="{FF2B5EF4-FFF2-40B4-BE49-F238E27FC236}">
                  <a16:creationId xmlns:a16="http://schemas.microsoft.com/office/drawing/2014/main" id="{DACF9E96-DDBD-4940-913F-CAC7753476DD}"/>
                </a:ext>
              </a:extLst>
            </p:cNvPr>
            <p:cNvSpPr txBox="1"/>
            <p:nvPr/>
          </p:nvSpPr>
          <p:spPr>
            <a:xfrm>
              <a:off x="960738" y="2479586"/>
              <a:ext cx="1752219" cy="307331"/>
            </a:xfrm>
            <a:prstGeom prst="rect">
              <a:avLst/>
            </a:prstGeom>
            <a:noFill/>
            <a:ln>
              <a:noFill/>
              <a:prstDash val="solid"/>
            </a:ln>
          </p:spPr>
          <p:txBody>
            <a:bodyPr spcFirstLastPara="1" wrap="square" lIns="121900" tIns="121900" rIns="121900" bIns="121900" anchor="t" anchorCtr="0">
              <a:noAutofit/>
            </a:bodyPr>
            <a:lstStyle/>
            <a:p>
              <a:endParaRPr sz="2800">
                <a:latin typeface="Baskerville" panose="02020502070401020303" pitchFamily="18" charset="0"/>
                <a:ea typeface="Baskerville" panose="02020502070401020303" pitchFamily="18" charset="0"/>
              </a:endParaRPr>
            </a:p>
          </p:txBody>
        </p:sp>
        <p:sp>
          <p:nvSpPr>
            <p:cNvPr id="13" name="Google Shape;155;p21">
              <a:extLst>
                <a:ext uri="{FF2B5EF4-FFF2-40B4-BE49-F238E27FC236}">
                  <a16:creationId xmlns:a16="http://schemas.microsoft.com/office/drawing/2014/main" id="{4DD61F07-9464-4555-BDAF-E8DA3F44A9B2}"/>
                </a:ext>
              </a:extLst>
            </p:cNvPr>
            <p:cNvSpPr txBox="1"/>
            <p:nvPr/>
          </p:nvSpPr>
          <p:spPr>
            <a:xfrm>
              <a:off x="350456" y="2878732"/>
              <a:ext cx="825117" cy="352677"/>
            </a:xfrm>
            <a:prstGeom prst="rect">
              <a:avLst/>
            </a:prstGeom>
            <a:noFill/>
            <a:ln>
              <a:noFill/>
              <a:prstDash val="solid"/>
            </a:ln>
          </p:spPr>
          <p:txBody>
            <a:bodyPr spcFirstLastPara="1" wrap="square" lIns="121900" tIns="121900" rIns="121900" bIns="121900" anchor="t" anchorCtr="0">
              <a:noAutofit/>
            </a:bodyPr>
            <a:lstStyle/>
            <a:p>
              <a:r>
                <a:rPr lang="en-US" altLang="zh-CN" sz="1600" dirty="0">
                  <a:latin typeface="Baskerville" panose="02020502070401020303" pitchFamily="18" charset="0"/>
                  <a:ea typeface="Baskerville" panose="02020502070401020303" pitchFamily="18" charset="0"/>
                </a:rPr>
                <a:t>Cost</a:t>
              </a:r>
              <a:endParaRPr sz="1600" dirty="0">
                <a:latin typeface="Baskerville" panose="02020502070401020303" pitchFamily="18" charset="0"/>
                <a:ea typeface="Baskerville" panose="02020502070401020303" pitchFamily="18" charset="0"/>
              </a:endParaRPr>
            </a:p>
          </p:txBody>
        </p:sp>
        <p:cxnSp>
          <p:nvCxnSpPr>
            <p:cNvPr id="14" name="Google Shape;159;p21">
              <a:extLst>
                <a:ext uri="{FF2B5EF4-FFF2-40B4-BE49-F238E27FC236}">
                  <a16:creationId xmlns:a16="http://schemas.microsoft.com/office/drawing/2014/main" id="{EB9BE6A8-4676-42B5-B138-57F9F9D6EF5D}"/>
                </a:ext>
              </a:extLst>
            </p:cNvPr>
            <p:cNvCxnSpPr>
              <a:cxnSpLocks/>
            </p:cNvCxnSpPr>
            <p:nvPr/>
          </p:nvCxnSpPr>
          <p:spPr>
            <a:xfrm flipV="1">
              <a:off x="2146925" y="2515110"/>
              <a:ext cx="0" cy="271808"/>
            </a:xfrm>
            <a:prstGeom prst="straightConnector1">
              <a:avLst/>
            </a:prstGeom>
            <a:noFill/>
            <a:ln w="19050" cap="flat" cmpd="sng">
              <a:solidFill>
                <a:srgbClr val="0097A7"/>
              </a:solidFill>
              <a:prstDash val="solid"/>
              <a:round/>
              <a:headEnd type="none" w="med" len="med"/>
              <a:tailEnd type="triangle" w="med" len="med"/>
            </a:ln>
          </p:spPr>
        </p:cxnSp>
        <p:cxnSp>
          <p:nvCxnSpPr>
            <p:cNvPr id="15" name="Google Shape;141;p21">
              <a:extLst>
                <a:ext uri="{FF2B5EF4-FFF2-40B4-BE49-F238E27FC236}">
                  <a16:creationId xmlns:a16="http://schemas.microsoft.com/office/drawing/2014/main" id="{9110F4C3-42C5-4124-8FD7-F9859F05F478}"/>
                </a:ext>
              </a:extLst>
            </p:cNvPr>
            <p:cNvCxnSpPr>
              <a:cxnSpLocks/>
            </p:cNvCxnSpPr>
            <p:nvPr/>
          </p:nvCxnSpPr>
          <p:spPr>
            <a:xfrm flipV="1">
              <a:off x="778822" y="2809284"/>
              <a:ext cx="5158595" cy="5262"/>
            </a:xfrm>
            <a:prstGeom prst="straightConnector1">
              <a:avLst/>
            </a:prstGeom>
            <a:noFill/>
            <a:ln w="9525" cap="flat" cmpd="sng">
              <a:solidFill>
                <a:schemeClr val="bg1">
                  <a:lumMod val="50000"/>
                </a:schemeClr>
              </a:solidFill>
              <a:prstDash val="solid"/>
              <a:round/>
              <a:headEnd type="none" w="med" len="med"/>
              <a:tailEnd type="triangle" w="med" len="med"/>
            </a:ln>
          </p:spPr>
        </p:cxnSp>
        <p:sp>
          <p:nvSpPr>
            <p:cNvPr id="16" name="Google Shape;155;p21">
              <a:extLst>
                <a:ext uri="{FF2B5EF4-FFF2-40B4-BE49-F238E27FC236}">
                  <a16:creationId xmlns:a16="http://schemas.microsoft.com/office/drawing/2014/main" id="{056C9728-BE1A-4415-8F7D-252519FB7C82}"/>
                </a:ext>
              </a:extLst>
            </p:cNvPr>
            <p:cNvSpPr txBox="1"/>
            <p:nvPr/>
          </p:nvSpPr>
          <p:spPr>
            <a:xfrm>
              <a:off x="327397" y="2340296"/>
              <a:ext cx="825117" cy="352677"/>
            </a:xfrm>
            <a:prstGeom prst="rect">
              <a:avLst/>
            </a:prstGeom>
            <a:noFill/>
            <a:ln>
              <a:noFill/>
              <a:prstDash val="solid"/>
            </a:ln>
          </p:spPr>
          <p:txBody>
            <a:bodyPr spcFirstLastPara="1" wrap="square" lIns="121900" tIns="121900" rIns="121900" bIns="121900" anchor="t" anchorCtr="0">
              <a:noAutofit/>
            </a:bodyPr>
            <a:lstStyle/>
            <a:p>
              <a:r>
                <a:rPr lang="en-US" altLang="zh-CN" sz="1600" dirty="0">
                  <a:latin typeface="Baskerville" panose="02020502070401020303" pitchFamily="18" charset="0"/>
                  <a:ea typeface="Baskerville" panose="02020502070401020303" pitchFamily="18" charset="0"/>
                </a:rPr>
                <a:t>Benefit</a:t>
              </a:r>
              <a:endParaRPr sz="1600" dirty="0">
                <a:latin typeface="Baskerville" panose="02020502070401020303" pitchFamily="18" charset="0"/>
                <a:ea typeface="Baskerville" panose="02020502070401020303" pitchFamily="18" charset="0"/>
              </a:endParaRPr>
            </a:p>
          </p:txBody>
        </p:sp>
        <p:cxnSp>
          <p:nvCxnSpPr>
            <p:cNvPr id="17" name="Google Shape;141;p21">
              <a:extLst>
                <a:ext uri="{FF2B5EF4-FFF2-40B4-BE49-F238E27FC236}">
                  <a16:creationId xmlns:a16="http://schemas.microsoft.com/office/drawing/2014/main" id="{856D9DE8-0E9B-472C-B0CE-44646B0DB5C9}"/>
                </a:ext>
              </a:extLst>
            </p:cNvPr>
            <p:cNvCxnSpPr>
              <a:cxnSpLocks/>
            </p:cNvCxnSpPr>
            <p:nvPr/>
          </p:nvCxnSpPr>
          <p:spPr>
            <a:xfrm>
              <a:off x="778823" y="2806218"/>
              <a:ext cx="5158595" cy="4321"/>
            </a:xfrm>
            <a:prstGeom prst="straightConnector1">
              <a:avLst/>
            </a:prstGeom>
            <a:noFill/>
            <a:ln w="22225" cap="flat" cmpd="sng">
              <a:solidFill>
                <a:schemeClr val="bg1">
                  <a:lumMod val="50000"/>
                </a:schemeClr>
              </a:solidFill>
              <a:prstDash val="solid"/>
              <a:round/>
              <a:headEnd type="none" w="med" len="med"/>
              <a:tailEnd type="triangle" w="med" len="med"/>
            </a:ln>
          </p:spPr>
        </p:cxnSp>
        <p:sp>
          <p:nvSpPr>
            <p:cNvPr id="19" name="Rectangle 18">
              <a:extLst>
                <a:ext uri="{FF2B5EF4-FFF2-40B4-BE49-F238E27FC236}">
                  <a16:creationId xmlns:a16="http://schemas.microsoft.com/office/drawing/2014/main" id="{18A43A9B-661C-4123-8302-42903E6931C1}"/>
                </a:ext>
              </a:extLst>
            </p:cNvPr>
            <p:cNvSpPr/>
            <p:nvPr/>
          </p:nvSpPr>
          <p:spPr>
            <a:xfrm>
              <a:off x="5490227" y="2486617"/>
              <a:ext cx="1020609" cy="360192"/>
            </a:xfrm>
            <a:prstGeom prst="rect">
              <a:avLst/>
            </a:prstGeom>
            <a:noFill/>
            <a:ln>
              <a:noFill/>
              <a:prstDash val="solid"/>
            </a:ln>
          </p:spPr>
          <p:txBody>
            <a:bodyPr spcFirstLastPara="1" wrap="square" lIns="121900" tIns="121900" rIns="121900" bIns="121900" anchor="t" anchorCtr="0">
              <a:noAutofit/>
            </a:bodyPr>
            <a:lstStyle/>
            <a:p>
              <a:r>
                <a:rPr lang="en" dirty="0">
                  <a:solidFill>
                    <a:schemeClr val="dk1"/>
                  </a:solidFill>
                  <a:latin typeface="Baskerville" panose="02020502070401020303" pitchFamily="18" charset="0"/>
                  <a:ea typeface="Baskerville" panose="02020502070401020303" pitchFamily="18" charset="0"/>
                </a:rPr>
                <a:t>Operation</a:t>
              </a:r>
              <a:endParaRPr lang="en-US" dirty="0">
                <a:solidFill>
                  <a:schemeClr val="dk1"/>
                </a:solidFill>
                <a:latin typeface="Baskerville" panose="02020502070401020303" pitchFamily="18" charset="0"/>
                <a:ea typeface="Baskerville" panose="02020502070401020303" pitchFamily="18" charset="0"/>
              </a:endParaRPr>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9F30F465-3D92-4C46-8A5B-30435DE1B4DB}"/>
                    </a:ext>
                  </a:extLst>
                </p:cNvPr>
                <p:cNvSpPr/>
                <p:nvPr/>
              </p:nvSpPr>
              <p:spPr>
                <a:xfrm>
                  <a:off x="1882730" y="2821328"/>
                  <a:ext cx="517046" cy="276999"/>
                </a:xfrm>
                <a:prstGeom prst="rect">
                  <a:avLst/>
                </a:prstGeom>
                <a:ln>
                  <a:noFill/>
                  <a:prstDash val="solid"/>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𝑦𝑒𝑎𝑟</m:t>
                        </m:r>
                        <m:r>
                          <a:rPr lang="zh-CN" altLang="en-US" i="1">
                            <a:latin typeface="Cambria Math" panose="02040503050406030204" pitchFamily="18" charset="0"/>
                          </a:rPr>
                          <m:t> </m:t>
                        </m:r>
                        <m:r>
                          <a:rPr lang="en-US" altLang="zh-CN" b="0" i="1" smtClean="0">
                            <a:latin typeface="Cambria Math" panose="02040503050406030204" pitchFamily="18" charset="0"/>
                          </a:rPr>
                          <m:t>1</m:t>
                        </m:r>
                      </m:oMath>
                    </m:oMathPara>
                  </a14:m>
                  <a:endParaRPr lang="en-US" sz="2800" dirty="0">
                    <a:latin typeface="Baskerville" panose="02020502070401020303" pitchFamily="18" charset="0"/>
                    <a:ea typeface="Baskerville" panose="02020502070401020303" pitchFamily="18" charset="0"/>
                  </a:endParaRPr>
                </a:p>
              </p:txBody>
            </p:sp>
          </mc:Choice>
          <mc:Fallback xmlns="">
            <p:sp>
              <p:nvSpPr>
                <p:cNvPr id="22" name="Rectangle 21">
                  <a:extLst>
                    <a:ext uri="{FF2B5EF4-FFF2-40B4-BE49-F238E27FC236}">
                      <a16:creationId xmlns:a16="http://schemas.microsoft.com/office/drawing/2014/main" id="{9F30F465-3D92-4C46-8A5B-30435DE1B4DB}"/>
                    </a:ext>
                  </a:extLst>
                </p:cNvPr>
                <p:cNvSpPr>
                  <a:spLocks noRot="1" noChangeAspect="1" noMove="1" noResize="1" noEditPoints="1" noAdjustHandles="1" noChangeArrowheads="1" noChangeShapeType="1" noTextEdit="1"/>
                </p:cNvSpPr>
                <p:nvPr/>
              </p:nvSpPr>
              <p:spPr>
                <a:xfrm>
                  <a:off x="1882730" y="2821328"/>
                  <a:ext cx="517046" cy="276999"/>
                </a:xfrm>
                <a:prstGeom prst="rect">
                  <a:avLst/>
                </a:prstGeom>
                <a:blipFill>
                  <a:blip r:embed="rId4"/>
                  <a:stretch>
                    <a:fillRect r="-21239" b="-6557"/>
                  </a:stretch>
                </a:blipFill>
                <a:ln>
                  <a:noFill/>
                  <a:prstDash val="solid"/>
                </a:ln>
              </p:spPr>
              <p:txBody>
                <a:bodyPr/>
                <a:lstStyle/>
                <a:p>
                  <a:r>
                    <a:rPr lang="zh-CN" altLang="en-US">
                      <a:noFill/>
                    </a:rPr>
                    <a:t> </a:t>
                  </a:r>
                </a:p>
              </p:txBody>
            </p:sp>
          </mc:Fallback>
        </mc:AlternateContent>
      </p:grpSp>
      <p:grpSp>
        <p:nvGrpSpPr>
          <p:cNvPr id="29" name="Group 28">
            <a:extLst>
              <a:ext uri="{FF2B5EF4-FFF2-40B4-BE49-F238E27FC236}">
                <a16:creationId xmlns:a16="http://schemas.microsoft.com/office/drawing/2014/main" id="{678385F4-07E2-4318-9A1B-712BDF122FBE}"/>
              </a:ext>
            </a:extLst>
          </p:cNvPr>
          <p:cNvGrpSpPr/>
          <p:nvPr/>
        </p:nvGrpSpPr>
        <p:grpSpPr>
          <a:xfrm>
            <a:off x="3695794" y="4425434"/>
            <a:ext cx="7813127" cy="1934754"/>
            <a:chOff x="4797313" y="3424060"/>
            <a:chExt cx="3367554" cy="1394741"/>
          </a:xfrm>
        </p:grpSpPr>
        <p:sp>
          <p:nvSpPr>
            <p:cNvPr id="30" name="Rectangle 29">
              <a:extLst>
                <a:ext uri="{FF2B5EF4-FFF2-40B4-BE49-F238E27FC236}">
                  <a16:creationId xmlns:a16="http://schemas.microsoft.com/office/drawing/2014/main" id="{705CBB88-EAEB-4CAB-98AC-024E13A23CCB}"/>
                </a:ext>
              </a:extLst>
            </p:cNvPr>
            <p:cNvSpPr/>
            <p:nvPr/>
          </p:nvSpPr>
          <p:spPr>
            <a:xfrm>
              <a:off x="4797313" y="3424060"/>
              <a:ext cx="3367554" cy="1259624"/>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Baskerville" panose="02020502070401020303" pitchFamily="18" charset="0"/>
                <a:ea typeface="Baskerville" panose="02020502070401020303" pitchFamily="18" charset="0"/>
              </a:endParaRPr>
            </a:p>
          </p:txBody>
        </p:sp>
        <p:cxnSp>
          <p:nvCxnSpPr>
            <p:cNvPr id="31" name="Google Shape;159;p21">
              <a:extLst>
                <a:ext uri="{FF2B5EF4-FFF2-40B4-BE49-F238E27FC236}">
                  <a16:creationId xmlns:a16="http://schemas.microsoft.com/office/drawing/2014/main" id="{920D103D-CA4E-4BB0-A163-82D989370799}"/>
                </a:ext>
              </a:extLst>
            </p:cNvPr>
            <p:cNvCxnSpPr>
              <a:cxnSpLocks/>
            </p:cNvCxnSpPr>
            <p:nvPr/>
          </p:nvCxnSpPr>
          <p:spPr>
            <a:xfrm flipV="1">
              <a:off x="5091609" y="4160601"/>
              <a:ext cx="0" cy="421995"/>
            </a:xfrm>
            <a:prstGeom prst="straightConnector1">
              <a:avLst/>
            </a:prstGeom>
            <a:noFill/>
            <a:ln w="19050" cap="flat" cmpd="sng">
              <a:solidFill>
                <a:srgbClr val="0097A7"/>
              </a:solidFill>
              <a:prstDash val="solid"/>
              <a:round/>
              <a:headEnd type="none" w="med" len="med"/>
              <a:tailEnd type="triangle" w="med" len="med"/>
            </a:ln>
          </p:spPr>
        </p:cxnSp>
        <p:cxnSp>
          <p:nvCxnSpPr>
            <p:cNvPr id="32" name="Google Shape;159;p21">
              <a:extLst>
                <a:ext uri="{FF2B5EF4-FFF2-40B4-BE49-F238E27FC236}">
                  <a16:creationId xmlns:a16="http://schemas.microsoft.com/office/drawing/2014/main" id="{86E3AACF-B5A7-447C-9886-B974353BACE7}"/>
                </a:ext>
              </a:extLst>
            </p:cNvPr>
            <p:cNvCxnSpPr>
              <a:cxnSpLocks/>
            </p:cNvCxnSpPr>
            <p:nvPr/>
          </p:nvCxnSpPr>
          <p:spPr>
            <a:xfrm flipV="1">
              <a:off x="5005821" y="4159454"/>
              <a:ext cx="0" cy="263798"/>
            </a:xfrm>
            <a:prstGeom prst="straightConnector1">
              <a:avLst/>
            </a:prstGeom>
            <a:noFill/>
            <a:ln w="19050" cap="flat" cmpd="sng">
              <a:solidFill>
                <a:srgbClr val="993333"/>
              </a:solidFill>
              <a:prstDash val="solid"/>
              <a:round/>
              <a:headEnd type="triangle" w="med" len="med"/>
              <a:tailEnd type="none" w="med" len="med"/>
            </a:ln>
          </p:spPr>
        </p:cxnSp>
        <p:cxnSp>
          <p:nvCxnSpPr>
            <p:cNvPr id="34" name="Google Shape;141;p21">
              <a:extLst>
                <a:ext uri="{FF2B5EF4-FFF2-40B4-BE49-F238E27FC236}">
                  <a16:creationId xmlns:a16="http://schemas.microsoft.com/office/drawing/2014/main" id="{9DC7B456-BCCE-4B0F-BEF6-DDFD5560B9DC}"/>
                </a:ext>
              </a:extLst>
            </p:cNvPr>
            <p:cNvCxnSpPr>
              <a:cxnSpLocks/>
            </p:cNvCxnSpPr>
            <p:nvPr/>
          </p:nvCxnSpPr>
          <p:spPr>
            <a:xfrm>
              <a:off x="4815706" y="4159453"/>
              <a:ext cx="3213311" cy="0"/>
            </a:xfrm>
            <a:prstGeom prst="straightConnector1">
              <a:avLst/>
            </a:prstGeom>
            <a:noFill/>
            <a:ln w="22225" cap="flat" cmpd="sng">
              <a:solidFill>
                <a:schemeClr val="bg1">
                  <a:lumMod val="50000"/>
                </a:schemeClr>
              </a:solidFill>
              <a:prstDash val="solid"/>
              <a:round/>
              <a:headEnd type="none" w="med" len="med"/>
              <a:tailEnd type="triangle" w="med" len="med"/>
            </a:ln>
          </p:spPr>
        </p:cxnSp>
        <p:cxnSp>
          <p:nvCxnSpPr>
            <p:cNvPr id="37" name="Google Shape;159;p21">
              <a:extLst>
                <a:ext uri="{FF2B5EF4-FFF2-40B4-BE49-F238E27FC236}">
                  <a16:creationId xmlns:a16="http://schemas.microsoft.com/office/drawing/2014/main" id="{5BA7E7AC-3A7B-4F52-B10E-55E649F55078}"/>
                </a:ext>
              </a:extLst>
            </p:cNvPr>
            <p:cNvCxnSpPr>
              <a:cxnSpLocks/>
            </p:cNvCxnSpPr>
            <p:nvPr/>
          </p:nvCxnSpPr>
          <p:spPr>
            <a:xfrm flipV="1">
              <a:off x="6532308" y="4185779"/>
              <a:ext cx="0" cy="386262"/>
            </a:xfrm>
            <a:prstGeom prst="straightConnector1">
              <a:avLst/>
            </a:prstGeom>
            <a:noFill/>
            <a:ln w="19050" cap="flat" cmpd="sng">
              <a:solidFill>
                <a:srgbClr val="0097A7"/>
              </a:solidFill>
              <a:prstDash val="solid"/>
              <a:round/>
              <a:headEnd type="none" w="med" len="med"/>
              <a:tailEnd type="triangle" w="med" len="med"/>
            </a:ln>
          </p:spPr>
        </p:cxnSp>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23BAE748-D30A-4268-A16C-F72D6B3BAA79}"/>
                    </a:ext>
                  </a:extLst>
                </p:cNvPr>
                <p:cNvSpPr/>
                <p:nvPr/>
              </p:nvSpPr>
              <p:spPr>
                <a:xfrm>
                  <a:off x="5102582" y="4420279"/>
                  <a:ext cx="1288599" cy="398522"/>
                </a:xfrm>
                <a:prstGeom prst="rect">
                  <a:avLst/>
                </a:prstGeom>
              </p:spPr>
              <p:txBody>
                <a:bodyPr wrap="square">
                  <a:spAutoFit/>
                </a:bodyPr>
                <a:lstStyle/>
                <a:p>
                  <a:pPr marL="211661">
                    <a:buSzPts val="1100"/>
                  </a:pPr>
                  <a:endParaRPr lang="en-US" sz="1400" dirty="0">
                    <a:solidFill>
                      <a:srgbClr val="0097A7"/>
                    </a:solidFill>
                    <a:latin typeface="Baskerville" panose="02020502070401020303" pitchFamily="18" charset="0"/>
                    <a:ea typeface="Baskerville" panose="02020502070401020303" pitchFamily="18" charset="0"/>
                  </a:endParaRPr>
                </a:p>
                <a:p>
                  <a:pPr marL="211661">
                    <a:buSzPts val="1100"/>
                  </a:pPr>
                  <a:r>
                    <a:rPr lang="en-US" altLang="zh-CN" sz="1600" dirty="0">
                      <a:solidFill>
                        <a:srgbClr val="0097A7"/>
                      </a:solidFill>
                      <a:latin typeface="Baskerville" panose="02020502070401020303" pitchFamily="18" charset="0"/>
                      <a:ea typeface="Baskerville" panose="02020502070401020303" pitchFamily="18" charset="0"/>
                    </a:rPr>
                    <a:t>Lower</a:t>
                  </a:r>
                  <a:r>
                    <a:rPr lang="zh-CN" altLang="en-US" sz="1600" dirty="0">
                      <a:solidFill>
                        <a:srgbClr val="0097A7"/>
                      </a:solidFill>
                      <a:latin typeface="Baskerville" panose="02020502070401020303" pitchFamily="18" charset="0"/>
                    </a:rPr>
                    <a:t> </a:t>
                  </a:r>
                  <a:r>
                    <a:rPr lang="en-US" altLang="zh-CN" sz="1600" dirty="0">
                      <a:solidFill>
                        <a:srgbClr val="0097A7"/>
                      </a:solidFill>
                      <a:latin typeface="Baskerville" panose="02020502070401020303" pitchFamily="18" charset="0"/>
                    </a:rPr>
                    <a:t>o</a:t>
                  </a:r>
                  <a:r>
                    <a:rPr lang="en-US" altLang="zh-CN" sz="1600" dirty="0">
                      <a:solidFill>
                        <a:srgbClr val="0097A7"/>
                      </a:solidFill>
                      <a:latin typeface="Baskerville" panose="02020502070401020303" pitchFamily="18" charset="0"/>
                      <a:ea typeface="Baskerville" panose="02020502070401020303" pitchFamily="18" charset="0"/>
                    </a:rPr>
                    <a:t>peration</a:t>
                  </a:r>
                  <a:r>
                    <a:rPr lang="zh-CN" altLang="en-US" sz="1600" dirty="0">
                      <a:solidFill>
                        <a:srgbClr val="0097A7"/>
                      </a:solidFill>
                      <a:latin typeface="Baskerville" panose="02020502070401020303" pitchFamily="18" charset="0"/>
                    </a:rPr>
                    <a:t> </a:t>
                  </a:r>
                  <a:r>
                    <a:rPr lang="en-US" altLang="zh-CN" sz="1600" dirty="0">
                      <a:solidFill>
                        <a:srgbClr val="0097A7"/>
                      </a:solidFill>
                      <a:latin typeface="Baskerville" panose="02020502070401020303" pitchFamily="18" charset="0"/>
                      <a:ea typeface="Baskerville" panose="02020502070401020303" pitchFamily="18" charset="0"/>
                    </a:rPr>
                    <a:t>costs</a:t>
                  </a:r>
                  <a:r>
                    <a:rPr lang="zh-CN" altLang="en-US" sz="1600" dirty="0">
                      <a:solidFill>
                        <a:srgbClr val="0097A7"/>
                      </a:solidFill>
                      <a:latin typeface="Baskerville" panose="02020502070401020303" pitchFamily="18" charset="0"/>
                    </a:rPr>
                    <a:t> </a:t>
                  </a:r>
                  <a14:m>
                    <m:oMath xmlns:m="http://schemas.openxmlformats.org/officeDocument/2006/math">
                      <m:r>
                        <a:rPr lang="zh-CN" altLang="en-US" sz="1600" i="1">
                          <a:solidFill>
                            <a:srgbClr val="0097A7"/>
                          </a:solidFill>
                          <a:latin typeface="Cambria Math" panose="02040503050406030204" pitchFamily="18" charset="0"/>
                        </a:rPr>
                        <m:t>∆</m:t>
                      </m:r>
                      <m:sSub>
                        <m:sSubPr>
                          <m:ctrlPr>
                            <a:rPr lang="en-US" altLang="zh-CN" sz="1600" i="1">
                              <a:solidFill>
                                <a:srgbClr val="0097A7"/>
                              </a:solidFill>
                              <a:latin typeface="Cambria Math" panose="02040503050406030204" pitchFamily="18" charset="0"/>
                            </a:rPr>
                          </m:ctrlPr>
                        </m:sSubPr>
                        <m:e>
                          <m:r>
                            <a:rPr lang="en-US" altLang="zh-CN" sz="1600" i="1">
                              <a:solidFill>
                                <a:srgbClr val="0097A7"/>
                              </a:solidFill>
                              <a:latin typeface="Cambria Math" panose="02040503050406030204" pitchFamily="18" charset="0"/>
                            </a:rPr>
                            <m:t>𝑂</m:t>
                          </m:r>
                        </m:e>
                        <m:sub>
                          <m:r>
                            <a:rPr lang="en-US" altLang="zh-CN" sz="1600" i="1">
                              <a:solidFill>
                                <a:srgbClr val="0097A7"/>
                              </a:solidFill>
                              <a:latin typeface="Cambria Math" panose="02040503050406030204" pitchFamily="18" charset="0"/>
                            </a:rPr>
                            <m:t>2</m:t>
                          </m:r>
                        </m:sub>
                      </m:sSub>
                    </m:oMath>
                  </a14:m>
                  <a:endParaRPr lang="en-US" sz="1600" dirty="0">
                    <a:solidFill>
                      <a:srgbClr val="0097A7"/>
                    </a:solidFill>
                    <a:latin typeface="Baskerville" panose="02020502070401020303" pitchFamily="18" charset="0"/>
                    <a:ea typeface="Baskerville" panose="02020502070401020303" pitchFamily="18" charset="0"/>
                  </a:endParaRPr>
                </a:p>
              </p:txBody>
            </p:sp>
          </mc:Choice>
          <mc:Fallback xmlns="">
            <p:sp>
              <p:nvSpPr>
                <p:cNvPr id="38" name="Rectangle 37">
                  <a:extLst>
                    <a:ext uri="{FF2B5EF4-FFF2-40B4-BE49-F238E27FC236}">
                      <a16:creationId xmlns:a16="http://schemas.microsoft.com/office/drawing/2014/main" id="{23BAE748-D30A-4268-A16C-F72D6B3BAA79}"/>
                    </a:ext>
                  </a:extLst>
                </p:cNvPr>
                <p:cNvSpPr>
                  <a:spLocks noRot="1" noChangeAspect="1" noMove="1" noResize="1" noEditPoints="1" noAdjustHandles="1" noChangeArrowheads="1" noChangeShapeType="1" noTextEdit="1"/>
                </p:cNvSpPr>
                <p:nvPr/>
              </p:nvSpPr>
              <p:spPr>
                <a:xfrm>
                  <a:off x="5102582" y="4420279"/>
                  <a:ext cx="1288599" cy="398522"/>
                </a:xfrm>
                <a:prstGeom prst="rect">
                  <a:avLst/>
                </a:prstGeom>
                <a:blipFill>
                  <a:blip r:embed="rId5"/>
                  <a:stretch>
                    <a:fillRect b="-13636"/>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155762D8-A04B-499C-BEFB-BD2CE2A71D65}"/>
                  </a:ext>
                </a:extLst>
              </p:cNvPr>
              <p:cNvSpPr/>
              <p:nvPr/>
            </p:nvSpPr>
            <p:spPr>
              <a:xfrm>
                <a:off x="2391547" y="2426294"/>
                <a:ext cx="2790577" cy="584775"/>
              </a:xfrm>
              <a:prstGeom prst="rect">
                <a:avLst/>
              </a:prstGeom>
            </p:spPr>
            <p:txBody>
              <a:bodyPr wrap="square">
                <a:spAutoFit/>
              </a:bodyPr>
              <a:lstStyle/>
              <a:p>
                <a:pPr marL="211661">
                  <a:buSzPts val="1100"/>
                </a:pPr>
                <a:r>
                  <a:rPr lang="en-US" altLang="zh-CN" sz="1600" dirty="0">
                    <a:solidFill>
                      <a:srgbClr val="0097A7"/>
                    </a:solidFill>
                    <a:latin typeface="Baskerville" panose="02020502070401020303" pitchFamily="18" charset="0"/>
                    <a:ea typeface="Baskerville" panose="02020502070401020303" pitchFamily="18" charset="0"/>
                  </a:rPr>
                  <a:t>Higher</a:t>
                </a:r>
                <a:r>
                  <a:rPr lang="zh-CN" altLang="en-US" sz="1600" dirty="0">
                    <a:solidFill>
                      <a:srgbClr val="0097A7"/>
                    </a:solidFill>
                    <a:latin typeface="Baskerville" panose="02020502070401020303" pitchFamily="18" charset="0"/>
                  </a:rPr>
                  <a:t> </a:t>
                </a:r>
                <a:r>
                  <a:rPr lang="en-US" altLang="zh-CN" sz="1600" dirty="0">
                    <a:solidFill>
                      <a:srgbClr val="0097A7"/>
                    </a:solidFill>
                    <a:latin typeface="Baskerville" panose="02020502070401020303" pitchFamily="18" charset="0"/>
                    <a:ea typeface="Baskerville" panose="02020502070401020303" pitchFamily="18" charset="0"/>
                  </a:rPr>
                  <a:t>effective rent </a:t>
                </a:r>
                <a14:m>
                  <m:oMath xmlns:m="http://schemas.openxmlformats.org/officeDocument/2006/math">
                    <m:r>
                      <a:rPr lang="zh-CN" altLang="en-US" sz="1600" i="1">
                        <a:solidFill>
                          <a:srgbClr val="0097A7"/>
                        </a:solidFill>
                        <a:latin typeface="Cambria Math" panose="02040503050406030204" pitchFamily="18" charset="0"/>
                      </a:rPr>
                      <m:t>∆</m:t>
                    </m:r>
                    <m:r>
                      <a:rPr lang="en-US" altLang="zh-CN" sz="1600" b="0" i="1" smtClean="0">
                        <a:solidFill>
                          <a:srgbClr val="0097A7"/>
                        </a:solidFill>
                        <a:latin typeface="Cambria Math" panose="02040503050406030204" pitchFamily="18" charset="0"/>
                      </a:rPr>
                      <m:t>𝑅</m:t>
                    </m:r>
                  </m:oMath>
                </a14:m>
                <a:endParaRPr lang="en-US" altLang="zh-CN" sz="1600" b="0" dirty="0">
                  <a:solidFill>
                    <a:srgbClr val="0097A7"/>
                  </a:solidFill>
                  <a:latin typeface="Baskerville" panose="02020502070401020303" pitchFamily="18" charset="0"/>
                </a:endParaRPr>
              </a:p>
              <a:p>
                <a:pPr marL="211661">
                  <a:buSzPts val="1100"/>
                </a:pPr>
                <a:r>
                  <a:rPr lang="en-US" altLang="zh-CN" sz="1600" dirty="0">
                    <a:solidFill>
                      <a:srgbClr val="0097A7"/>
                    </a:solidFill>
                    <a:latin typeface="Baskerville" panose="02020502070401020303" pitchFamily="18" charset="0"/>
                    <a:ea typeface="Baskerville" panose="02020502070401020303" pitchFamily="18" charset="0"/>
                  </a:rPr>
                  <a:t>or</a:t>
                </a:r>
                <a:r>
                  <a:rPr lang="zh-CN" altLang="en-US" sz="1600" dirty="0">
                    <a:solidFill>
                      <a:srgbClr val="0097A7"/>
                    </a:solidFill>
                    <a:latin typeface="Baskerville" panose="02020502070401020303" pitchFamily="18" charset="0"/>
                    <a:ea typeface="Baskerville" panose="02020502070401020303" pitchFamily="18" charset="0"/>
                  </a:rPr>
                  <a:t> </a:t>
                </a:r>
                <a:r>
                  <a:rPr lang="en-US" altLang="zh-CN" sz="1600" dirty="0">
                    <a:solidFill>
                      <a:srgbClr val="0097A7"/>
                    </a:solidFill>
                    <a:latin typeface="Baskerville" panose="02020502070401020303" pitchFamily="18" charset="0"/>
                    <a:ea typeface="Baskerville" panose="02020502070401020303" pitchFamily="18" charset="0"/>
                  </a:rPr>
                  <a:t>cost</a:t>
                </a:r>
                <a:r>
                  <a:rPr lang="zh-CN" altLang="en-US" sz="1600" dirty="0">
                    <a:solidFill>
                      <a:srgbClr val="0097A7"/>
                    </a:solidFill>
                    <a:latin typeface="Baskerville" panose="02020502070401020303" pitchFamily="18" charset="0"/>
                    <a:ea typeface="Baskerville" panose="02020502070401020303" pitchFamily="18" charset="0"/>
                  </a:rPr>
                  <a:t> </a:t>
                </a:r>
                <a:r>
                  <a:rPr lang="en-US" altLang="zh-CN" sz="1600" dirty="0">
                    <a:solidFill>
                      <a:srgbClr val="0097A7"/>
                    </a:solidFill>
                    <a:latin typeface="Baskerville" panose="02020502070401020303" pitchFamily="18" charset="0"/>
                    <a:ea typeface="Baskerville" panose="02020502070401020303" pitchFamily="18" charset="0"/>
                  </a:rPr>
                  <a:t>recovery</a:t>
                </a:r>
                <a:endParaRPr lang="en-US" sz="1600" dirty="0">
                  <a:solidFill>
                    <a:srgbClr val="0097A7"/>
                  </a:solidFill>
                  <a:latin typeface="Baskerville" panose="02020502070401020303" pitchFamily="18" charset="0"/>
                  <a:ea typeface="Baskerville" panose="02020502070401020303" pitchFamily="18" charset="0"/>
                </a:endParaRPr>
              </a:p>
            </p:txBody>
          </p:sp>
        </mc:Choice>
        <mc:Fallback xmlns="">
          <p:sp>
            <p:nvSpPr>
              <p:cNvPr id="42" name="Rectangle 41">
                <a:extLst>
                  <a:ext uri="{FF2B5EF4-FFF2-40B4-BE49-F238E27FC236}">
                    <a16:creationId xmlns:a16="http://schemas.microsoft.com/office/drawing/2014/main" id="{155762D8-A04B-499C-BEFB-BD2CE2A71D65}"/>
                  </a:ext>
                </a:extLst>
              </p:cNvPr>
              <p:cNvSpPr>
                <a:spLocks noRot="1" noChangeAspect="1" noMove="1" noResize="1" noEditPoints="1" noAdjustHandles="1" noChangeArrowheads="1" noChangeShapeType="1" noTextEdit="1"/>
              </p:cNvSpPr>
              <p:nvPr/>
            </p:nvSpPr>
            <p:spPr>
              <a:xfrm>
                <a:off x="2391547" y="2426294"/>
                <a:ext cx="2790577" cy="584775"/>
              </a:xfrm>
              <a:prstGeom prst="rect">
                <a:avLst/>
              </a:prstGeom>
              <a:blipFill>
                <a:blip r:embed="rId6"/>
                <a:stretch>
                  <a:fillRect t="-4255" b="-10638"/>
                </a:stretch>
              </a:blipFill>
            </p:spPr>
            <p:txBody>
              <a:bodyPr/>
              <a:lstStyle/>
              <a:p>
                <a:r>
                  <a:rPr lang="en-US">
                    <a:noFill/>
                  </a:rPr>
                  <a:t> </a:t>
                </a:r>
              </a:p>
            </p:txBody>
          </p:sp>
        </mc:Fallback>
      </mc:AlternateContent>
      <p:sp>
        <p:nvSpPr>
          <p:cNvPr id="45" name="Curved Right Arrow 45">
            <a:extLst>
              <a:ext uri="{FF2B5EF4-FFF2-40B4-BE49-F238E27FC236}">
                <a16:creationId xmlns:a16="http://schemas.microsoft.com/office/drawing/2014/main" id="{C6194A56-4EA0-4299-A494-7A2B926452D8}"/>
              </a:ext>
            </a:extLst>
          </p:cNvPr>
          <p:cNvSpPr/>
          <p:nvPr/>
        </p:nvSpPr>
        <p:spPr>
          <a:xfrm rot="9817912" flipH="1">
            <a:off x="2103746" y="3405345"/>
            <a:ext cx="801048" cy="2767739"/>
          </a:xfrm>
          <a:prstGeom prst="curvedRightArrow">
            <a:avLst/>
          </a:prstGeom>
          <a:solidFill>
            <a:srgbClr val="0069A2">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a:solidFill>
                <a:schemeClr val="tx1"/>
              </a:solidFill>
              <a:latin typeface="Baskerville" panose="02020502070401020303" pitchFamily="18" charset="0"/>
              <a:ea typeface="Baskerville" panose="02020502070401020303" pitchFamily="18" charset="0"/>
            </a:endParaRPr>
          </a:p>
        </p:txBody>
      </p:sp>
      <p:cxnSp>
        <p:nvCxnSpPr>
          <p:cNvPr id="48" name="Google Shape;159;p21">
            <a:extLst>
              <a:ext uri="{FF2B5EF4-FFF2-40B4-BE49-F238E27FC236}">
                <a16:creationId xmlns:a16="http://schemas.microsoft.com/office/drawing/2014/main" id="{976B517D-1B85-4BCD-866C-55B63D6C13C2}"/>
              </a:ext>
            </a:extLst>
          </p:cNvPr>
          <p:cNvCxnSpPr>
            <a:cxnSpLocks/>
          </p:cNvCxnSpPr>
          <p:nvPr/>
        </p:nvCxnSpPr>
        <p:spPr>
          <a:xfrm flipV="1">
            <a:off x="1674907" y="3507152"/>
            <a:ext cx="0" cy="867576"/>
          </a:xfrm>
          <a:prstGeom prst="straightConnector1">
            <a:avLst/>
          </a:prstGeom>
          <a:noFill/>
          <a:ln w="19050" cap="flat" cmpd="sng">
            <a:solidFill>
              <a:srgbClr val="993333"/>
            </a:solidFill>
            <a:prstDash val="solid"/>
            <a:round/>
            <a:headEnd type="triangle" w="med" len="med"/>
            <a:tailEnd type="none" w="med" len="med"/>
          </a:ln>
        </p:spPr>
      </p:cxnSp>
      <mc:AlternateContent xmlns:mc="http://schemas.openxmlformats.org/markup-compatibility/2006" xmlns:a14="http://schemas.microsoft.com/office/drawing/2010/main">
        <mc:Choice Requires="a14">
          <p:sp>
            <p:nvSpPr>
              <p:cNvPr id="49" name="Rectangle 48">
                <a:extLst>
                  <a:ext uri="{FF2B5EF4-FFF2-40B4-BE49-F238E27FC236}">
                    <a16:creationId xmlns:a16="http://schemas.microsoft.com/office/drawing/2014/main" id="{A43D398B-5379-4C6A-AD0E-153DD085DA21}"/>
                  </a:ext>
                </a:extLst>
              </p:cNvPr>
              <p:cNvSpPr/>
              <p:nvPr/>
            </p:nvSpPr>
            <p:spPr>
              <a:xfrm>
                <a:off x="234994" y="4310898"/>
                <a:ext cx="1778737" cy="584775"/>
              </a:xfrm>
              <a:prstGeom prst="rect">
                <a:avLst/>
              </a:prstGeom>
            </p:spPr>
            <p:txBody>
              <a:bodyPr wrap="square">
                <a:spAutoFit/>
              </a:bodyPr>
              <a:lstStyle/>
              <a:p>
                <a:pPr marL="211661">
                  <a:buSzPts val="1100"/>
                </a:pPr>
                <a14:m>
                  <m:oMathPara xmlns:m="http://schemas.openxmlformats.org/officeDocument/2006/math">
                    <m:oMathParaPr>
                      <m:jc m:val="centerGroup"/>
                    </m:oMathParaPr>
                    <m:oMath xmlns:m="http://schemas.openxmlformats.org/officeDocument/2006/math">
                      <m:r>
                        <m:rPr>
                          <m:sty m:val="p"/>
                        </m:rPr>
                        <a:rPr lang="en-US" altLang="zh-CN" sz="1600" b="0" i="0" smtClean="0">
                          <a:solidFill>
                            <a:srgbClr val="980000"/>
                          </a:solidFill>
                          <a:latin typeface="Cambria Math" panose="02040503050406030204" pitchFamily="18" charset="0"/>
                        </a:rPr>
                        <m:t>Energy</m:t>
                      </m:r>
                      <m:r>
                        <a:rPr lang="en-US" altLang="zh-CN" sz="1600" b="0" i="0" smtClean="0">
                          <a:solidFill>
                            <a:srgbClr val="980000"/>
                          </a:solidFill>
                          <a:latin typeface="Cambria Math" panose="02040503050406030204" pitchFamily="18" charset="0"/>
                        </a:rPr>
                        <m:t> </m:t>
                      </m:r>
                      <m:r>
                        <m:rPr>
                          <m:sty m:val="p"/>
                        </m:rPr>
                        <a:rPr lang="en-US" altLang="zh-CN" sz="1600" b="0" i="0" smtClean="0">
                          <a:solidFill>
                            <a:srgbClr val="980000"/>
                          </a:solidFill>
                          <a:latin typeface="Cambria Math" panose="02040503050406030204" pitchFamily="18" charset="0"/>
                        </a:rPr>
                        <m:t>efficiency</m:t>
                      </m:r>
                    </m:oMath>
                  </m:oMathPara>
                </a14:m>
                <a:endParaRPr lang="en-US" altLang="zh-CN" sz="1600" b="0" i="0" dirty="0">
                  <a:solidFill>
                    <a:srgbClr val="980000"/>
                  </a:solidFill>
                  <a:latin typeface="Cambria Math" panose="02040503050406030204" pitchFamily="18" charset="0"/>
                </a:endParaRPr>
              </a:p>
              <a:p>
                <a:pPr marL="211661">
                  <a:buSzPts val="1100"/>
                </a:pPr>
                <a14:m>
                  <m:oMathPara xmlns:m="http://schemas.openxmlformats.org/officeDocument/2006/math">
                    <m:oMathParaPr>
                      <m:jc m:val="centerGroup"/>
                    </m:oMathParaPr>
                    <m:oMath xmlns:m="http://schemas.openxmlformats.org/officeDocument/2006/math">
                      <m:r>
                        <a:rPr lang="en-US" altLang="zh-CN" sz="1600" b="0" i="0" smtClean="0">
                          <a:solidFill>
                            <a:srgbClr val="980000"/>
                          </a:solidFill>
                          <a:latin typeface="Cambria Math" panose="02040503050406030204" pitchFamily="18" charset="0"/>
                        </a:rPr>
                        <m:t> </m:t>
                      </m:r>
                      <m:r>
                        <m:rPr>
                          <m:sty m:val="p"/>
                        </m:rPr>
                        <a:rPr lang="en-US" altLang="zh-CN" sz="1600" b="0" i="0" smtClean="0">
                          <a:solidFill>
                            <a:srgbClr val="980000"/>
                          </a:solidFill>
                          <a:latin typeface="Cambria Math" panose="02040503050406030204" pitchFamily="18" charset="0"/>
                        </a:rPr>
                        <m:t>investment</m:t>
                      </m:r>
                      <m:r>
                        <a:rPr lang="en-US" altLang="zh-CN" sz="1600" b="0" i="1" smtClean="0">
                          <a:solidFill>
                            <a:srgbClr val="980000"/>
                          </a:solidFill>
                          <a:latin typeface="Cambria Math" panose="02040503050406030204" pitchFamily="18" charset="0"/>
                        </a:rPr>
                        <m:t> </m:t>
                      </m:r>
                      <m:r>
                        <a:rPr lang="zh-CN" altLang="en-US" sz="1600" i="1">
                          <a:solidFill>
                            <a:srgbClr val="980000"/>
                          </a:solidFill>
                          <a:latin typeface="Cambria Math" panose="02040503050406030204" pitchFamily="18" charset="0"/>
                        </a:rPr>
                        <m:t>∆</m:t>
                      </m:r>
                      <m:r>
                        <a:rPr lang="en-US" altLang="zh-CN" sz="1600" b="0" i="1" smtClean="0">
                          <a:solidFill>
                            <a:srgbClr val="980000"/>
                          </a:solidFill>
                          <a:latin typeface="Cambria Math" panose="02040503050406030204" pitchFamily="18" charset="0"/>
                        </a:rPr>
                        <m:t>𝑉</m:t>
                      </m:r>
                    </m:oMath>
                  </m:oMathPara>
                </a14:m>
                <a:endParaRPr lang="en-US" sz="1600" dirty="0">
                  <a:solidFill>
                    <a:srgbClr val="980000"/>
                  </a:solidFill>
                  <a:latin typeface="Baskerville" panose="02020502070401020303" pitchFamily="18" charset="0"/>
                  <a:ea typeface="Baskerville" panose="02020502070401020303" pitchFamily="18" charset="0"/>
                </a:endParaRPr>
              </a:p>
            </p:txBody>
          </p:sp>
        </mc:Choice>
        <mc:Fallback xmlns="">
          <p:sp>
            <p:nvSpPr>
              <p:cNvPr id="49" name="Rectangle 48">
                <a:extLst>
                  <a:ext uri="{FF2B5EF4-FFF2-40B4-BE49-F238E27FC236}">
                    <a16:creationId xmlns:a16="http://schemas.microsoft.com/office/drawing/2014/main" id="{A43D398B-5379-4C6A-AD0E-153DD085DA21}"/>
                  </a:ext>
                </a:extLst>
              </p:cNvPr>
              <p:cNvSpPr>
                <a:spLocks noRot="1" noChangeAspect="1" noMove="1" noResize="1" noEditPoints="1" noAdjustHandles="1" noChangeArrowheads="1" noChangeShapeType="1" noTextEdit="1"/>
              </p:cNvSpPr>
              <p:nvPr/>
            </p:nvSpPr>
            <p:spPr>
              <a:xfrm>
                <a:off x="234994" y="4310898"/>
                <a:ext cx="1778737" cy="584775"/>
              </a:xfrm>
              <a:prstGeom prst="rect">
                <a:avLst/>
              </a:prstGeom>
              <a:blipFill>
                <a:blip r:embed="rId7"/>
                <a:stretch>
                  <a:fillRect r="-584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7" name="Rectangle 56">
                <a:extLst>
                  <a:ext uri="{FF2B5EF4-FFF2-40B4-BE49-F238E27FC236}">
                    <a16:creationId xmlns:a16="http://schemas.microsoft.com/office/drawing/2014/main" id="{72F928E6-9700-483A-A5E6-23127EC5BD54}"/>
                  </a:ext>
                </a:extLst>
              </p:cNvPr>
              <p:cNvSpPr/>
              <p:nvPr/>
            </p:nvSpPr>
            <p:spPr>
              <a:xfrm>
                <a:off x="3786836" y="3512368"/>
                <a:ext cx="840677" cy="369332"/>
              </a:xfrm>
              <a:prstGeom prst="rect">
                <a:avLst/>
              </a:prstGeom>
              <a:ln>
                <a:noFill/>
                <a:prstDash val="solid"/>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𝑦𝑒𝑎𝑟</m:t>
                      </m:r>
                      <m:r>
                        <a:rPr lang="zh-CN" altLang="en-US" i="1">
                          <a:latin typeface="Cambria Math" panose="02040503050406030204" pitchFamily="18" charset="0"/>
                        </a:rPr>
                        <m:t> </m:t>
                      </m:r>
                      <m:r>
                        <a:rPr lang="en-US" altLang="zh-CN" b="0" i="1" smtClean="0">
                          <a:latin typeface="Cambria Math" panose="02040503050406030204" pitchFamily="18" charset="0"/>
                        </a:rPr>
                        <m:t>𝑇</m:t>
                      </m:r>
                    </m:oMath>
                  </m:oMathPara>
                </a14:m>
                <a:endParaRPr lang="en-US" sz="2800" dirty="0">
                  <a:latin typeface="Baskerville" panose="02020502070401020303" pitchFamily="18" charset="0"/>
                  <a:ea typeface="Baskerville" panose="02020502070401020303" pitchFamily="18" charset="0"/>
                </a:endParaRPr>
              </a:p>
            </p:txBody>
          </p:sp>
        </mc:Choice>
        <mc:Fallback xmlns="">
          <p:sp>
            <p:nvSpPr>
              <p:cNvPr id="57" name="Rectangle 56">
                <a:extLst>
                  <a:ext uri="{FF2B5EF4-FFF2-40B4-BE49-F238E27FC236}">
                    <a16:creationId xmlns:a16="http://schemas.microsoft.com/office/drawing/2014/main" id="{72F928E6-9700-483A-A5E6-23127EC5BD54}"/>
                  </a:ext>
                </a:extLst>
              </p:cNvPr>
              <p:cNvSpPr>
                <a:spLocks noRot="1" noChangeAspect="1" noMove="1" noResize="1" noEditPoints="1" noAdjustHandles="1" noChangeArrowheads="1" noChangeShapeType="1" noTextEdit="1"/>
              </p:cNvSpPr>
              <p:nvPr/>
            </p:nvSpPr>
            <p:spPr>
              <a:xfrm>
                <a:off x="3786836" y="3512368"/>
                <a:ext cx="840677" cy="369332"/>
              </a:xfrm>
              <a:prstGeom prst="rect">
                <a:avLst/>
              </a:prstGeom>
              <a:blipFill>
                <a:blip r:embed="rId8"/>
                <a:stretch>
                  <a:fillRect r="-725" b="-6557"/>
                </a:stretch>
              </a:blipFill>
              <a:ln>
                <a:noFill/>
                <a:prstDash val="soli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681F5B63-C0A4-4CE8-BCC4-3CCA8456BBC3}"/>
                  </a:ext>
                </a:extLst>
              </p:cNvPr>
              <p:cNvSpPr/>
              <p:nvPr/>
            </p:nvSpPr>
            <p:spPr>
              <a:xfrm>
                <a:off x="3044435" y="3537333"/>
                <a:ext cx="840677" cy="369332"/>
              </a:xfrm>
              <a:prstGeom prst="rect">
                <a:avLst/>
              </a:prstGeom>
              <a:ln>
                <a:noFill/>
                <a:prstDash val="solid"/>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m:t>
                      </m:r>
                    </m:oMath>
                  </m:oMathPara>
                </a14:m>
                <a:endParaRPr lang="en-US" sz="2800" dirty="0">
                  <a:latin typeface="Baskerville" panose="02020502070401020303" pitchFamily="18" charset="0"/>
                  <a:ea typeface="Baskerville" panose="02020502070401020303" pitchFamily="18" charset="0"/>
                </a:endParaRPr>
              </a:p>
            </p:txBody>
          </p:sp>
        </mc:Choice>
        <mc:Fallback xmlns="">
          <p:sp>
            <p:nvSpPr>
              <p:cNvPr id="58" name="Rectangle 57">
                <a:extLst>
                  <a:ext uri="{FF2B5EF4-FFF2-40B4-BE49-F238E27FC236}">
                    <a16:creationId xmlns:a16="http://schemas.microsoft.com/office/drawing/2014/main" id="{681F5B63-C0A4-4CE8-BCC4-3CCA8456BBC3}"/>
                  </a:ext>
                </a:extLst>
              </p:cNvPr>
              <p:cNvSpPr>
                <a:spLocks noRot="1" noChangeAspect="1" noMove="1" noResize="1" noEditPoints="1" noAdjustHandles="1" noChangeArrowheads="1" noChangeShapeType="1" noTextEdit="1"/>
              </p:cNvSpPr>
              <p:nvPr/>
            </p:nvSpPr>
            <p:spPr>
              <a:xfrm>
                <a:off x="3044435" y="3537333"/>
                <a:ext cx="840677" cy="369332"/>
              </a:xfrm>
              <a:prstGeom prst="rect">
                <a:avLst/>
              </a:prstGeom>
              <a:blipFill>
                <a:blip r:embed="rId9"/>
                <a:stretch>
                  <a:fillRect/>
                </a:stretch>
              </a:blipFill>
              <a:ln>
                <a:noFill/>
                <a:prstDash val="soli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9" name="Rectangle 58">
                <a:extLst>
                  <a:ext uri="{FF2B5EF4-FFF2-40B4-BE49-F238E27FC236}">
                    <a16:creationId xmlns:a16="http://schemas.microsoft.com/office/drawing/2014/main" id="{9EF6EF33-39FD-4B7A-B309-F875575ECEBD}"/>
                  </a:ext>
                </a:extLst>
              </p:cNvPr>
              <p:cNvSpPr/>
              <p:nvPr/>
            </p:nvSpPr>
            <p:spPr>
              <a:xfrm>
                <a:off x="4820451" y="3524303"/>
                <a:ext cx="1316556" cy="369332"/>
              </a:xfrm>
              <a:prstGeom prst="rect">
                <a:avLst/>
              </a:prstGeom>
              <a:ln>
                <a:noFill/>
                <a:prstDash val="solid"/>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𝑦𝑒𝑎𝑟</m:t>
                      </m:r>
                      <m:r>
                        <a:rPr lang="zh-CN" altLang="en-US" i="1">
                          <a:latin typeface="Cambria Math" panose="02040503050406030204" pitchFamily="18" charset="0"/>
                        </a:rPr>
                        <m:t> </m:t>
                      </m:r>
                      <m:r>
                        <a:rPr lang="en-US" altLang="zh-CN" b="0" i="1" smtClean="0">
                          <a:latin typeface="Cambria Math" panose="02040503050406030204" pitchFamily="18" charset="0"/>
                        </a:rPr>
                        <m:t>𝑇</m:t>
                      </m:r>
                      <m:r>
                        <a:rPr lang="en-US" altLang="zh-CN" b="0" i="1" smtClean="0">
                          <a:latin typeface="Cambria Math" panose="02040503050406030204" pitchFamily="18" charset="0"/>
                        </a:rPr>
                        <m:t>+1</m:t>
                      </m:r>
                    </m:oMath>
                  </m:oMathPara>
                </a14:m>
                <a:endParaRPr lang="en-US" sz="2800" dirty="0">
                  <a:latin typeface="Baskerville" panose="02020502070401020303" pitchFamily="18" charset="0"/>
                  <a:ea typeface="Baskerville" panose="02020502070401020303" pitchFamily="18" charset="0"/>
                </a:endParaRPr>
              </a:p>
            </p:txBody>
          </p:sp>
        </mc:Choice>
        <mc:Fallback xmlns="">
          <p:sp>
            <p:nvSpPr>
              <p:cNvPr id="59" name="Rectangle 58">
                <a:extLst>
                  <a:ext uri="{FF2B5EF4-FFF2-40B4-BE49-F238E27FC236}">
                    <a16:creationId xmlns:a16="http://schemas.microsoft.com/office/drawing/2014/main" id="{9EF6EF33-39FD-4B7A-B309-F875575ECEBD}"/>
                  </a:ext>
                </a:extLst>
              </p:cNvPr>
              <p:cNvSpPr>
                <a:spLocks noRot="1" noChangeAspect="1" noMove="1" noResize="1" noEditPoints="1" noAdjustHandles="1" noChangeArrowheads="1" noChangeShapeType="1" noTextEdit="1"/>
              </p:cNvSpPr>
              <p:nvPr/>
            </p:nvSpPr>
            <p:spPr>
              <a:xfrm>
                <a:off x="4820451" y="3524303"/>
                <a:ext cx="1316556" cy="369332"/>
              </a:xfrm>
              <a:prstGeom prst="rect">
                <a:avLst/>
              </a:prstGeom>
              <a:blipFill>
                <a:blip r:embed="rId10"/>
                <a:stretch>
                  <a:fillRect b="-6557"/>
                </a:stretch>
              </a:blipFill>
              <a:ln>
                <a:noFill/>
                <a:prstDash val="soli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88E0B222-C101-4581-AD77-29020DD5BC49}"/>
                  </a:ext>
                </a:extLst>
              </p:cNvPr>
              <p:cNvSpPr/>
              <p:nvPr/>
            </p:nvSpPr>
            <p:spPr>
              <a:xfrm>
                <a:off x="6178850" y="3538317"/>
                <a:ext cx="840677" cy="369332"/>
              </a:xfrm>
              <a:prstGeom prst="rect">
                <a:avLst/>
              </a:prstGeom>
              <a:ln>
                <a:noFill/>
                <a:prstDash val="solid"/>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m:t>
                      </m:r>
                    </m:oMath>
                  </m:oMathPara>
                </a14:m>
                <a:endParaRPr lang="en-US" sz="2800" dirty="0">
                  <a:latin typeface="Baskerville" panose="02020502070401020303" pitchFamily="18" charset="0"/>
                  <a:ea typeface="Baskerville" panose="02020502070401020303" pitchFamily="18" charset="0"/>
                </a:endParaRPr>
              </a:p>
            </p:txBody>
          </p:sp>
        </mc:Choice>
        <mc:Fallback xmlns="">
          <p:sp>
            <p:nvSpPr>
              <p:cNvPr id="60" name="Rectangle 59">
                <a:extLst>
                  <a:ext uri="{FF2B5EF4-FFF2-40B4-BE49-F238E27FC236}">
                    <a16:creationId xmlns:a16="http://schemas.microsoft.com/office/drawing/2014/main" id="{88E0B222-C101-4581-AD77-29020DD5BC49}"/>
                  </a:ext>
                </a:extLst>
              </p:cNvPr>
              <p:cNvSpPr>
                <a:spLocks noRot="1" noChangeAspect="1" noMove="1" noResize="1" noEditPoints="1" noAdjustHandles="1" noChangeArrowheads="1" noChangeShapeType="1" noTextEdit="1"/>
              </p:cNvSpPr>
              <p:nvPr/>
            </p:nvSpPr>
            <p:spPr>
              <a:xfrm>
                <a:off x="6178850" y="3538317"/>
                <a:ext cx="840677" cy="369332"/>
              </a:xfrm>
              <a:prstGeom prst="rect">
                <a:avLst/>
              </a:prstGeom>
              <a:blipFill>
                <a:blip r:embed="rId11"/>
                <a:stretch>
                  <a:fillRect/>
                </a:stretch>
              </a:blipFill>
              <a:ln>
                <a:noFill/>
                <a:prstDash val="solid"/>
              </a:ln>
            </p:spPr>
            <p:txBody>
              <a:bodyPr/>
              <a:lstStyle/>
              <a:p>
                <a:r>
                  <a:rPr lang="zh-CN" altLang="en-US">
                    <a:noFill/>
                  </a:rPr>
                  <a:t> </a:t>
                </a:r>
              </a:p>
            </p:txBody>
          </p:sp>
        </mc:Fallback>
      </mc:AlternateContent>
      <p:cxnSp>
        <p:nvCxnSpPr>
          <p:cNvPr id="61" name="Google Shape;159;p21">
            <a:extLst>
              <a:ext uri="{FF2B5EF4-FFF2-40B4-BE49-F238E27FC236}">
                <a16:creationId xmlns:a16="http://schemas.microsoft.com/office/drawing/2014/main" id="{641A2C38-9F37-4C93-BA72-34E64139D9B7}"/>
              </a:ext>
            </a:extLst>
          </p:cNvPr>
          <p:cNvCxnSpPr>
            <a:cxnSpLocks/>
          </p:cNvCxnSpPr>
          <p:nvPr/>
        </p:nvCxnSpPr>
        <p:spPr>
          <a:xfrm flipV="1">
            <a:off x="3454833" y="3094111"/>
            <a:ext cx="0" cy="379711"/>
          </a:xfrm>
          <a:prstGeom prst="straightConnector1">
            <a:avLst/>
          </a:prstGeom>
          <a:noFill/>
          <a:ln w="19050" cap="flat" cmpd="sng">
            <a:solidFill>
              <a:srgbClr val="0097A7"/>
            </a:solidFill>
            <a:prstDash val="solid"/>
            <a:round/>
            <a:headEnd type="none" w="med" len="med"/>
            <a:tailEnd type="triangle" w="med" len="med"/>
          </a:ln>
        </p:spPr>
      </p:cxnSp>
      <p:cxnSp>
        <p:nvCxnSpPr>
          <p:cNvPr id="62" name="Google Shape;159;p21">
            <a:extLst>
              <a:ext uri="{FF2B5EF4-FFF2-40B4-BE49-F238E27FC236}">
                <a16:creationId xmlns:a16="http://schemas.microsoft.com/office/drawing/2014/main" id="{88FDE6B8-A5B1-43B0-88D8-7340AD70FD32}"/>
              </a:ext>
            </a:extLst>
          </p:cNvPr>
          <p:cNvCxnSpPr>
            <a:cxnSpLocks/>
          </p:cNvCxnSpPr>
          <p:nvPr/>
        </p:nvCxnSpPr>
        <p:spPr>
          <a:xfrm flipV="1">
            <a:off x="4134671" y="3094111"/>
            <a:ext cx="0" cy="405444"/>
          </a:xfrm>
          <a:prstGeom prst="straightConnector1">
            <a:avLst/>
          </a:prstGeom>
          <a:noFill/>
          <a:ln w="19050" cap="flat" cmpd="sng">
            <a:solidFill>
              <a:srgbClr val="0097A7"/>
            </a:solidFill>
            <a:prstDash val="solid"/>
            <a:round/>
            <a:headEnd type="none" w="med" len="med"/>
            <a:tailEnd type="triangle" w="med" len="med"/>
          </a:ln>
        </p:spPr>
      </p:cxnSp>
      <p:sp>
        <p:nvSpPr>
          <p:cNvPr id="66" name="Left Brace 65">
            <a:extLst>
              <a:ext uri="{FF2B5EF4-FFF2-40B4-BE49-F238E27FC236}">
                <a16:creationId xmlns:a16="http://schemas.microsoft.com/office/drawing/2014/main" id="{C659A144-2F68-49B6-AE64-163EFCBF6781}"/>
              </a:ext>
            </a:extLst>
          </p:cNvPr>
          <p:cNvSpPr/>
          <p:nvPr/>
        </p:nvSpPr>
        <p:spPr>
          <a:xfrm rot="16200000">
            <a:off x="3332495" y="3290224"/>
            <a:ext cx="151460" cy="1452893"/>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67" name="Rectangle 66">
            <a:extLst>
              <a:ext uri="{FF2B5EF4-FFF2-40B4-BE49-F238E27FC236}">
                <a16:creationId xmlns:a16="http://schemas.microsoft.com/office/drawing/2014/main" id="{A6986071-20E9-456E-8F96-269DC54411F5}"/>
              </a:ext>
            </a:extLst>
          </p:cNvPr>
          <p:cNvSpPr/>
          <p:nvPr/>
        </p:nvSpPr>
        <p:spPr>
          <a:xfrm>
            <a:off x="2571414" y="4117658"/>
            <a:ext cx="2134296" cy="307777"/>
          </a:xfrm>
          <a:prstGeom prst="rect">
            <a:avLst/>
          </a:prstGeom>
        </p:spPr>
        <p:txBody>
          <a:bodyPr wrap="square">
            <a:spAutoFit/>
          </a:bodyPr>
          <a:lstStyle/>
          <a:p>
            <a:pPr marL="211661">
              <a:buSzPts val="1100"/>
            </a:pPr>
            <a:r>
              <a:rPr lang="en-US" sz="1400" dirty="0">
                <a:latin typeface="Baskerville" panose="02020502070401020303" pitchFamily="18" charset="0"/>
                <a:ea typeface="Baskerville" panose="02020502070401020303" pitchFamily="18" charset="0"/>
              </a:rPr>
              <a:t>Payback period</a:t>
            </a:r>
          </a:p>
        </p:txBody>
      </p:sp>
      <mc:AlternateContent xmlns:mc="http://schemas.openxmlformats.org/markup-compatibility/2006" xmlns:a14="http://schemas.microsoft.com/office/drawing/2010/main">
        <mc:Choice Requires="a14">
          <p:sp>
            <p:nvSpPr>
              <p:cNvPr id="68" name="Rectangle 67">
                <a:extLst>
                  <a:ext uri="{FF2B5EF4-FFF2-40B4-BE49-F238E27FC236}">
                    <a16:creationId xmlns:a16="http://schemas.microsoft.com/office/drawing/2014/main" id="{F5B6B27D-C5AF-4722-9485-51E3A5E6FFDC}"/>
                  </a:ext>
                </a:extLst>
              </p:cNvPr>
              <p:cNvSpPr/>
              <p:nvPr/>
            </p:nvSpPr>
            <p:spPr>
              <a:xfrm>
                <a:off x="3351096" y="5552683"/>
                <a:ext cx="689395" cy="369332"/>
              </a:xfrm>
              <a:prstGeom prst="rect">
                <a:avLst/>
              </a:prstGeom>
              <a:ln>
                <a:noFill/>
                <a:prstDash val="solid"/>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𝑦𝑒𝑎𝑟</m:t>
                      </m:r>
                      <m:r>
                        <a:rPr lang="zh-CN" altLang="en-US" i="1">
                          <a:latin typeface="Cambria Math" panose="02040503050406030204" pitchFamily="18" charset="0"/>
                        </a:rPr>
                        <m:t> </m:t>
                      </m:r>
                      <m:r>
                        <a:rPr lang="en-US" altLang="zh-CN" b="0" i="1" smtClean="0">
                          <a:latin typeface="Cambria Math" panose="02040503050406030204" pitchFamily="18" charset="0"/>
                        </a:rPr>
                        <m:t>1</m:t>
                      </m:r>
                    </m:oMath>
                  </m:oMathPara>
                </a14:m>
                <a:endParaRPr lang="en-US" sz="2800" dirty="0">
                  <a:latin typeface="Baskerville" panose="02020502070401020303" pitchFamily="18" charset="0"/>
                  <a:ea typeface="Baskerville" panose="02020502070401020303" pitchFamily="18" charset="0"/>
                </a:endParaRPr>
              </a:p>
            </p:txBody>
          </p:sp>
        </mc:Choice>
        <mc:Fallback xmlns="">
          <p:sp>
            <p:nvSpPr>
              <p:cNvPr id="68" name="Rectangle 67">
                <a:extLst>
                  <a:ext uri="{FF2B5EF4-FFF2-40B4-BE49-F238E27FC236}">
                    <a16:creationId xmlns:a16="http://schemas.microsoft.com/office/drawing/2014/main" id="{F5B6B27D-C5AF-4722-9485-51E3A5E6FFDC}"/>
                  </a:ext>
                </a:extLst>
              </p:cNvPr>
              <p:cNvSpPr>
                <a:spLocks noRot="1" noChangeAspect="1" noMove="1" noResize="1" noEditPoints="1" noAdjustHandles="1" noChangeArrowheads="1" noChangeShapeType="1" noTextEdit="1"/>
              </p:cNvSpPr>
              <p:nvPr/>
            </p:nvSpPr>
            <p:spPr>
              <a:xfrm>
                <a:off x="3351096" y="5552683"/>
                <a:ext cx="689395" cy="369332"/>
              </a:xfrm>
              <a:prstGeom prst="rect">
                <a:avLst/>
              </a:prstGeom>
              <a:blipFill>
                <a:blip r:embed="rId12"/>
                <a:stretch>
                  <a:fillRect r="-20354" b="-6667"/>
                </a:stretch>
              </a:blipFill>
              <a:ln>
                <a:noFill/>
                <a:prstDash val="soli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9" name="Rectangle 68">
                <a:extLst>
                  <a:ext uri="{FF2B5EF4-FFF2-40B4-BE49-F238E27FC236}">
                    <a16:creationId xmlns:a16="http://schemas.microsoft.com/office/drawing/2014/main" id="{D531A600-9C0C-406B-BA70-066DBC1F0221}"/>
                  </a:ext>
                </a:extLst>
              </p:cNvPr>
              <p:cNvSpPr/>
              <p:nvPr/>
            </p:nvSpPr>
            <p:spPr>
              <a:xfrm>
                <a:off x="5017392" y="5366898"/>
                <a:ext cx="840677" cy="369332"/>
              </a:xfrm>
              <a:prstGeom prst="rect">
                <a:avLst/>
              </a:prstGeom>
              <a:ln>
                <a:noFill/>
                <a:prstDash val="solid"/>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m:t>
                      </m:r>
                    </m:oMath>
                  </m:oMathPara>
                </a14:m>
                <a:endParaRPr lang="en-US" sz="2800" dirty="0">
                  <a:latin typeface="Baskerville" panose="02020502070401020303" pitchFamily="18" charset="0"/>
                  <a:ea typeface="Baskerville" panose="02020502070401020303" pitchFamily="18" charset="0"/>
                </a:endParaRPr>
              </a:p>
            </p:txBody>
          </p:sp>
        </mc:Choice>
        <mc:Fallback xmlns="">
          <p:sp>
            <p:nvSpPr>
              <p:cNvPr id="69" name="Rectangle 68">
                <a:extLst>
                  <a:ext uri="{FF2B5EF4-FFF2-40B4-BE49-F238E27FC236}">
                    <a16:creationId xmlns:a16="http://schemas.microsoft.com/office/drawing/2014/main" id="{D531A600-9C0C-406B-BA70-066DBC1F0221}"/>
                  </a:ext>
                </a:extLst>
              </p:cNvPr>
              <p:cNvSpPr>
                <a:spLocks noRot="1" noChangeAspect="1" noMove="1" noResize="1" noEditPoints="1" noAdjustHandles="1" noChangeArrowheads="1" noChangeShapeType="1" noTextEdit="1"/>
              </p:cNvSpPr>
              <p:nvPr/>
            </p:nvSpPr>
            <p:spPr>
              <a:xfrm>
                <a:off x="5017392" y="5366898"/>
                <a:ext cx="840677" cy="369332"/>
              </a:xfrm>
              <a:prstGeom prst="rect">
                <a:avLst/>
              </a:prstGeom>
              <a:blipFill>
                <a:blip r:embed="rId13"/>
                <a:stretch>
                  <a:fillRect/>
                </a:stretch>
              </a:blipFill>
              <a:ln>
                <a:noFill/>
                <a:prstDash val="soli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0" name="Rectangle 69">
                <a:extLst>
                  <a:ext uri="{FF2B5EF4-FFF2-40B4-BE49-F238E27FC236}">
                    <a16:creationId xmlns:a16="http://schemas.microsoft.com/office/drawing/2014/main" id="{12D39E9E-671B-4D7E-87CB-EB01D8DCF324}"/>
                  </a:ext>
                </a:extLst>
              </p:cNvPr>
              <p:cNvSpPr/>
              <p:nvPr/>
            </p:nvSpPr>
            <p:spPr>
              <a:xfrm>
                <a:off x="6046163" y="5456183"/>
                <a:ext cx="840677" cy="369332"/>
              </a:xfrm>
              <a:prstGeom prst="rect">
                <a:avLst/>
              </a:prstGeom>
              <a:ln>
                <a:noFill/>
                <a:prstDash val="solid"/>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𝑦𝑒𝑎𝑟</m:t>
                      </m:r>
                      <m:r>
                        <a:rPr lang="zh-CN" altLang="en-US" i="1">
                          <a:latin typeface="Cambria Math" panose="02040503050406030204" pitchFamily="18" charset="0"/>
                        </a:rPr>
                        <m:t> </m:t>
                      </m:r>
                      <m:r>
                        <a:rPr lang="en-US" altLang="zh-CN" b="0" i="1" smtClean="0">
                          <a:latin typeface="Cambria Math" panose="02040503050406030204" pitchFamily="18" charset="0"/>
                        </a:rPr>
                        <m:t>𝑇</m:t>
                      </m:r>
                    </m:oMath>
                  </m:oMathPara>
                </a14:m>
                <a:endParaRPr lang="en-US" sz="2800" dirty="0">
                  <a:latin typeface="Baskerville" panose="02020502070401020303" pitchFamily="18" charset="0"/>
                  <a:ea typeface="Baskerville" panose="02020502070401020303" pitchFamily="18" charset="0"/>
                </a:endParaRPr>
              </a:p>
            </p:txBody>
          </p:sp>
        </mc:Choice>
        <mc:Fallback xmlns="">
          <p:sp>
            <p:nvSpPr>
              <p:cNvPr id="70" name="Rectangle 69">
                <a:extLst>
                  <a:ext uri="{FF2B5EF4-FFF2-40B4-BE49-F238E27FC236}">
                    <a16:creationId xmlns:a16="http://schemas.microsoft.com/office/drawing/2014/main" id="{12D39E9E-671B-4D7E-87CB-EB01D8DCF324}"/>
                  </a:ext>
                </a:extLst>
              </p:cNvPr>
              <p:cNvSpPr>
                <a:spLocks noRot="1" noChangeAspect="1" noMove="1" noResize="1" noEditPoints="1" noAdjustHandles="1" noChangeArrowheads="1" noChangeShapeType="1" noTextEdit="1"/>
              </p:cNvSpPr>
              <p:nvPr/>
            </p:nvSpPr>
            <p:spPr>
              <a:xfrm>
                <a:off x="6046163" y="5456183"/>
                <a:ext cx="840677" cy="369332"/>
              </a:xfrm>
              <a:prstGeom prst="rect">
                <a:avLst/>
              </a:prstGeom>
              <a:blipFill>
                <a:blip r:embed="rId14"/>
                <a:stretch>
                  <a:fillRect b="-6557"/>
                </a:stretch>
              </a:blipFill>
              <a:ln>
                <a:noFill/>
                <a:prstDash val="solid"/>
              </a:ln>
            </p:spPr>
            <p:txBody>
              <a:bodyPr/>
              <a:lstStyle/>
              <a:p>
                <a:r>
                  <a:rPr lang="zh-CN" altLang="en-US">
                    <a:noFill/>
                  </a:rPr>
                  <a:t> </a:t>
                </a:r>
              </a:p>
            </p:txBody>
          </p:sp>
        </mc:Fallback>
      </mc:AlternateContent>
      <p:cxnSp>
        <p:nvCxnSpPr>
          <p:cNvPr id="71" name="Google Shape;159;p21">
            <a:extLst>
              <a:ext uri="{FF2B5EF4-FFF2-40B4-BE49-F238E27FC236}">
                <a16:creationId xmlns:a16="http://schemas.microsoft.com/office/drawing/2014/main" id="{BC262790-1C7B-4714-9F61-A44314069EFA}"/>
              </a:ext>
            </a:extLst>
          </p:cNvPr>
          <p:cNvCxnSpPr>
            <a:cxnSpLocks/>
          </p:cNvCxnSpPr>
          <p:nvPr/>
        </p:nvCxnSpPr>
        <p:spPr>
          <a:xfrm flipV="1">
            <a:off x="5017392" y="5461636"/>
            <a:ext cx="0" cy="369332"/>
          </a:xfrm>
          <a:prstGeom prst="straightConnector1">
            <a:avLst/>
          </a:prstGeom>
          <a:noFill/>
          <a:ln w="19050" cap="flat" cmpd="sng">
            <a:solidFill>
              <a:srgbClr val="993333"/>
            </a:solidFill>
            <a:prstDash val="solid"/>
            <a:round/>
            <a:headEnd type="triangle" w="med" len="med"/>
            <a:tailEnd type="none" w="med" len="med"/>
          </a:ln>
        </p:spPr>
      </p:cxnSp>
      <mc:AlternateContent xmlns:mc="http://schemas.openxmlformats.org/markup-compatibility/2006" xmlns:a14="http://schemas.microsoft.com/office/drawing/2010/main">
        <mc:Choice Requires="a14">
          <p:sp>
            <p:nvSpPr>
              <p:cNvPr id="73" name="Rectangle 72">
                <a:extLst>
                  <a:ext uri="{FF2B5EF4-FFF2-40B4-BE49-F238E27FC236}">
                    <a16:creationId xmlns:a16="http://schemas.microsoft.com/office/drawing/2014/main" id="{16B21843-74DF-4636-BC4A-D3769FA697E7}"/>
                  </a:ext>
                </a:extLst>
              </p:cNvPr>
              <p:cNvSpPr/>
              <p:nvPr/>
            </p:nvSpPr>
            <p:spPr>
              <a:xfrm>
                <a:off x="6660781" y="5123231"/>
                <a:ext cx="1316556" cy="369332"/>
              </a:xfrm>
              <a:prstGeom prst="rect">
                <a:avLst/>
              </a:prstGeom>
              <a:ln>
                <a:noFill/>
                <a:prstDash val="solid"/>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𝑦𝑒𝑎𝑟</m:t>
                      </m:r>
                      <m:r>
                        <a:rPr lang="zh-CN" altLang="en-US" i="1">
                          <a:latin typeface="Cambria Math" panose="02040503050406030204" pitchFamily="18" charset="0"/>
                        </a:rPr>
                        <m:t> </m:t>
                      </m:r>
                      <m:r>
                        <a:rPr lang="en-US" altLang="zh-CN" b="0" i="1" smtClean="0">
                          <a:latin typeface="Cambria Math" panose="02040503050406030204" pitchFamily="18" charset="0"/>
                        </a:rPr>
                        <m:t>𝑇</m:t>
                      </m:r>
                      <m:r>
                        <a:rPr lang="en-US" altLang="zh-CN" b="0" i="1" smtClean="0">
                          <a:latin typeface="Cambria Math" panose="02040503050406030204" pitchFamily="18" charset="0"/>
                        </a:rPr>
                        <m:t>+1</m:t>
                      </m:r>
                    </m:oMath>
                  </m:oMathPara>
                </a14:m>
                <a:endParaRPr lang="en-US" sz="2800" dirty="0">
                  <a:latin typeface="Baskerville" panose="02020502070401020303" pitchFamily="18" charset="0"/>
                  <a:ea typeface="Baskerville" panose="02020502070401020303" pitchFamily="18" charset="0"/>
                </a:endParaRPr>
              </a:p>
            </p:txBody>
          </p:sp>
        </mc:Choice>
        <mc:Fallback xmlns="">
          <p:sp>
            <p:nvSpPr>
              <p:cNvPr id="73" name="Rectangle 72">
                <a:extLst>
                  <a:ext uri="{FF2B5EF4-FFF2-40B4-BE49-F238E27FC236}">
                    <a16:creationId xmlns:a16="http://schemas.microsoft.com/office/drawing/2014/main" id="{16B21843-74DF-4636-BC4A-D3769FA697E7}"/>
                  </a:ext>
                </a:extLst>
              </p:cNvPr>
              <p:cNvSpPr>
                <a:spLocks noRot="1" noChangeAspect="1" noMove="1" noResize="1" noEditPoints="1" noAdjustHandles="1" noChangeArrowheads="1" noChangeShapeType="1" noTextEdit="1"/>
              </p:cNvSpPr>
              <p:nvPr/>
            </p:nvSpPr>
            <p:spPr>
              <a:xfrm>
                <a:off x="6660781" y="5123231"/>
                <a:ext cx="1316556" cy="369332"/>
              </a:xfrm>
              <a:prstGeom prst="rect">
                <a:avLst/>
              </a:prstGeom>
              <a:blipFill>
                <a:blip r:embed="rId15"/>
                <a:stretch>
                  <a:fillRect b="-6557"/>
                </a:stretch>
              </a:blipFill>
              <a:ln>
                <a:noFill/>
                <a:prstDash val="soli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4" name="Rectangle 73">
                <a:extLst>
                  <a:ext uri="{FF2B5EF4-FFF2-40B4-BE49-F238E27FC236}">
                    <a16:creationId xmlns:a16="http://schemas.microsoft.com/office/drawing/2014/main" id="{FF02E06B-1682-43E4-A912-7787BA41F58A}"/>
                  </a:ext>
                </a:extLst>
              </p:cNvPr>
              <p:cNvSpPr/>
              <p:nvPr/>
            </p:nvSpPr>
            <p:spPr>
              <a:xfrm>
                <a:off x="8462774" y="5377797"/>
                <a:ext cx="840677" cy="369332"/>
              </a:xfrm>
              <a:prstGeom prst="rect">
                <a:avLst/>
              </a:prstGeom>
              <a:ln>
                <a:noFill/>
                <a:prstDash val="solid"/>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m:t>
                      </m:r>
                    </m:oMath>
                  </m:oMathPara>
                </a14:m>
                <a:endParaRPr lang="en-US" sz="2800" dirty="0">
                  <a:latin typeface="Baskerville" panose="02020502070401020303" pitchFamily="18" charset="0"/>
                  <a:ea typeface="Baskerville" panose="02020502070401020303" pitchFamily="18" charset="0"/>
                </a:endParaRPr>
              </a:p>
            </p:txBody>
          </p:sp>
        </mc:Choice>
        <mc:Fallback xmlns="">
          <p:sp>
            <p:nvSpPr>
              <p:cNvPr id="74" name="Rectangle 73">
                <a:extLst>
                  <a:ext uri="{FF2B5EF4-FFF2-40B4-BE49-F238E27FC236}">
                    <a16:creationId xmlns:a16="http://schemas.microsoft.com/office/drawing/2014/main" id="{FF02E06B-1682-43E4-A912-7787BA41F58A}"/>
                  </a:ext>
                </a:extLst>
              </p:cNvPr>
              <p:cNvSpPr>
                <a:spLocks noRot="1" noChangeAspect="1" noMove="1" noResize="1" noEditPoints="1" noAdjustHandles="1" noChangeArrowheads="1" noChangeShapeType="1" noTextEdit="1"/>
              </p:cNvSpPr>
              <p:nvPr/>
            </p:nvSpPr>
            <p:spPr>
              <a:xfrm>
                <a:off x="8462774" y="5377797"/>
                <a:ext cx="840677" cy="369332"/>
              </a:xfrm>
              <a:prstGeom prst="rect">
                <a:avLst/>
              </a:prstGeom>
              <a:blipFill>
                <a:blip r:embed="rId16"/>
                <a:stretch>
                  <a:fillRect/>
                </a:stretch>
              </a:blipFill>
              <a:ln>
                <a:noFill/>
                <a:prstDash val="solid"/>
              </a:ln>
            </p:spPr>
            <p:txBody>
              <a:bodyPr/>
              <a:lstStyle/>
              <a:p>
                <a:r>
                  <a:rPr lang="zh-CN" altLang="en-US">
                    <a:noFill/>
                  </a:rPr>
                  <a:t> </a:t>
                </a:r>
              </a:p>
            </p:txBody>
          </p:sp>
        </mc:Fallback>
      </mc:AlternateContent>
      <p:cxnSp>
        <p:nvCxnSpPr>
          <p:cNvPr id="77" name="Google Shape;159;p21">
            <a:extLst>
              <a:ext uri="{FF2B5EF4-FFF2-40B4-BE49-F238E27FC236}">
                <a16:creationId xmlns:a16="http://schemas.microsoft.com/office/drawing/2014/main" id="{391B74EB-CA5F-4DDA-BED3-587D9FC1D264}"/>
              </a:ext>
            </a:extLst>
          </p:cNvPr>
          <p:cNvCxnSpPr>
            <a:cxnSpLocks/>
          </p:cNvCxnSpPr>
          <p:nvPr/>
        </p:nvCxnSpPr>
        <p:spPr>
          <a:xfrm flipV="1">
            <a:off x="6041481" y="5478637"/>
            <a:ext cx="0" cy="562660"/>
          </a:xfrm>
          <a:prstGeom prst="straightConnector1">
            <a:avLst/>
          </a:prstGeom>
          <a:noFill/>
          <a:ln w="19050" cap="flat" cmpd="sng">
            <a:solidFill>
              <a:srgbClr val="0097A7"/>
            </a:solidFill>
            <a:prstDash val="solid"/>
            <a:round/>
            <a:headEnd type="none" w="med" len="med"/>
            <a:tailEnd type="triangle" w="med" len="med"/>
          </a:ln>
        </p:spPr>
      </p:cxnSp>
      <p:cxnSp>
        <p:nvCxnSpPr>
          <p:cNvPr id="78" name="Google Shape;159;p21">
            <a:extLst>
              <a:ext uri="{FF2B5EF4-FFF2-40B4-BE49-F238E27FC236}">
                <a16:creationId xmlns:a16="http://schemas.microsoft.com/office/drawing/2014/main" id="{00541280-D1F1-4007-AF5B-55C11828C73C}"/>
              </a:ext>
            </a:extLst>
          </p:cNvPr>
          <p:cNvCxnSpPr>
            <a:cxnSpLocks/>
          </p:cNvCxnSpPr>
          <p:nvPr/>
        </p:nvCxnSpPr>
        <p:spPr>
          <a:xfrm flipV="1">
            <a:off x="9174083" y="5454900"/>
            <a:ext cx="0" cy="562660"/>
          </a:xfrm>
          <a:prstGeom prst="straightConnector1">
            <a:avLst/>
          </a:prstGeom>
          <a:noFill/>
          <a:ln w="19050" cap="flat" cmpd="sng">
            <a:solidFill>
              <a:srgbClr val="0097A7"/>
            </a:solidFill>
            <a:prstDash val="solid"/>
            <a:round/>
            <a:headEnd type="none" w="med" len="med"/>
            <a:tailEnd type="triangle" w="med" len="med"/>
          </a:ln>
        </p:spPr>
      </p:cxnSp>
      <mc:AlternateContent xmlns:mc="http://schemas.openxmlformats.org/markup-compatibility/2006" xmlns:a14="http://schemas.microsoft.com/office/drawing/2010/main">
        <mc:Choice Requires="a14">
          <p:sp>
            <p:nvSpPr>
              <p:cNvPr id="79" name="Rectangle 78">
                <a:extLst>
                  <a:ext uri="{FF2B5EF4-FFF2-40B4-BE49-F238E27FC236}">
                    <a16:creationId xmlns:a16="http://schemas.microsoft.com/office/drawing/2014/main" id="{B16AC0A1-E555-4FC9-9F7D-4E0626708A52}"/>
                  </a:ext>
                </a:extLst>
              </p:cNvPr>
              <p:cNvSpPr/>
              <p:nvPr/>
            </p:nvSpPr>
            <p:spPr>
              <a:xfrm>
                <a:off x="2856670" y="6033377"/>
                <a:ext cx="2595017" cy="830997"/>
              </a:xfrm>
              <a:prstGeom prst="rect">
                <a:avLst/>
              </a:prstGeom>
            </p:spPr>
            <p:txBody>
              <a:bodyPr wrap="square">
                <a:spAutoFit/>
              </a:bodyPr>
              <a:lstStyle/>
              <a:p>
                <a:pPr marL="211661">
                  <a:buSzPts val="1100"/>
                </a:pPr>
                <a:r>
                  <a:rPr lang="en-US" sz="1600" dirty="0">
                    <a:solidFill>
                      <a:srgbClr val="980000"/>
                    </a:solidFill>
                    <a:latin typeface="Baskerville" panose="02020502070401020303" pitchFamily="18" charset="0"/>
                    <a:ea typeface="Baskerville" panose="02020502070401020303" pitchFamily="18" charset="0"/>
                  </a:rPr>
                  <a:t>Higher</a:t>
                </a:r>
                <a:r>
                  <a:rPr lang="zh-CN" altLang="en-US" sz="1600" dirty="0">
                    <a:solidFill>
                      <a:srgbClr val="980000"/>
                    </a:solidFill>
                    <a:latin typeface="Baskerville" panose="02020502070401020303" pitchFamily="18" charset="0"/>
                  </a:rPr>
                  <a:t> </a:t>
                </a:r>
                <a:r>
                  <a:rPr lang="en-US" altLang="zh-CN" sz="1600" dirty="0">
                    <a:solidFill>
                      <a:srgbClr val="980000"/>
                    </a:solidFill>
                    <a:latin typeface="Baskerville" panose="02020502070401020303" pitchFamily="18" charset="0"/>
                    <a:ea typeface="Baskerville" panose="02020502070401020303" pitchFamily="18" charset="0"/>
                  </a:rPr>
                  <a:t>rent</a:t>
                </a:r>
                <a14:m>
                  <m:oMath xmlns:m="http://schemas.openxmlformats.org/officeDocument/2006/math">
                    <m:r>
                      <a:rPr lang="zh-CN" altLang="en-US" sz="1600">
                        <a:solidFill>
                          <a:srgbClr val="980000"/>
                        </a:solidFill>
                        <a:latin typeface="Cambria Math" panose="02040503050406030204" pitchFamily="18" charset="0"/>
                      </a:rPr>
                      <m:t> </m:t>
                    </m:r>
                    <m:r>
                      <a:rPr lang="zh-CN" altLang="en-US" sz="1600" i="1">
                        <a:solidFill>
                          <a:srgbClr val="980000"/>
                        </a:solidFill>
                        <a:latin typeface="Cambria Math" panose="02040503050406030204" pitchFamily="18" charset="0"/>
                      </a:rPr>
                      <m:t>∆</m:t>
                    </m:r>
                    <m:r>
                      <a:rPr lang="en-US" altLang="zh-CN" sz="1600" i="1">
                        <a:solidFill>
                          <a:srgbClr val="980000"/>
                        </a:solidFill>
                        <a:latin typeface="Cambria Math" panose="02040503050406030204" pitchFamily="18" charset="0"/>
                      </a:rPr>
                      <m:t>𝑅</m:t>
                    </m:r>
                  </m:oMath>
                </a14:m>
                <a:endParaRPr lang="en-US" altLang="zh-CN" sz="1600" dirty="0">
                  <a:solidFill>
                    <a:srgbClr val="980000"/>
                  </a:solidFill>
                  <a:latin typeface="Baskerville" panose="02020502070401020303" pitchFamily="18" charset="0"/>
                </a:endParaRPr>
              </a:p>
              <a:p>
                <a:pPr marL="211661">
                  <a:buSzPts val="1100"/>
                </a:pPr>
                <a:r>
                  <a:rPr lang="en-US" altLang="zh-CN" sz="1600" dirty="0">
                    <a:solidFill>
                      <a:srgbClr val="980000"/>
                    </a:solidFill>
                    <a:latin typeface="Baskerville" panose="02020502070401020303" pitchFamily="18" charset="0"/>
                    <a:ea typeface="Baskerville" panose="02020502070401020303" pitchFamily="18" charset="0"/>
                  </a:rPr>
                  <a:t>or</a:t>
                </a:r>
                <a:r>
                  <a:rPr lang="zh-CN" altLang="en-US" sz="1600" dirty="0">
                    <a:solidFill>
                      <a:srgbClr val="980000"/>
                    </a:solidFill>
                    <a:latin typeface="Baskerville" panose="02020502070401020303" pitchFamily="18" charset="0"/>
                    <a:ea typeface="Baskerville" panose="02020502070401020303" pitchFamily="18" charset="0"/>
                  </a:rPr>
                  <a:t> </a:t>
                </a:r>
                <a:r>
                  <a:rPr lang="en-US" altLang="zh-CN" sz="1600" dirty="0">
                    <a:solidFill>
                      <a:srgbClr val="980000"/>
                    </a:solidFill>
                    <a:latin typeface="Baskerville" panose="02020502070401020303" pitchFamily="18" charset="0"/>
                    <a:ea typeface="Baskerville" panose="02020502070401020303" pitchFamily="18" charset="0"/>
                  </a:rPr>
                  <a:t>cost</a:t>
                </a:r>
                <a:r>
                  <a:rPr lang="zh-CN" altLang="en-US" sz="1600" dirty="0">
                    <a:solidFill>
                      <a:srgbClr val="980000"/>
                    </a:solidFill>
                    <a:latin typeface="Baskerville" panose="02020502070401020303" pitchFamily="18" charset="0"/>
                    <a:ea typeface="Baskerville" panose="02020502070401020303" pitchFamily="18" charset="0"/>
                  </a:rPr>
                  <a:t> </a:t>
                </a:r>
                <a:r>
                  <a:rPr lang="en-US" altLang="zh-CN" sz="1600" dirty="0">
                    <a:solidFill>
                      <a:srgbClr val="980000"/>
                    </a:solidFill>
                    <a:latin typeface="Baskerville" panose="02020502070401020303" pitchFamily="18" charset="0"/>
                    <a:ea typeface="Baskerville" panose="02020502070401020303" pitchFamily="18" charset="0"/>
                  </a:rPr>
                  <a:t>pass-through</a:t>
                </a:r>
                <a:r>
                  <a:rPr lang="zh-CN" altLang="en-US" sz="1600" dirty="0">
                    <a:solidFill>
                      <a:srgbClr val="980000"/>
                    </a:solidFill>
                    <a:latin typeface="Baskerville" panose="02020502070401020303" pitchFamily="18" charset="0"/>
                    <a:ea typeface="Baskerville" panose="02020502070401020303" pitchFamily="18" charset="0"/>
                  </a:rPr>
                  <a:t> </a:t>
                </a:r>
                <a:r>
                  <a:rPr lang="en-US" altLang="zh-CN" sz="1600" dirty="0">
                    <a:solidFill>
                      <a:srgbClr val="980000"/>
                    </a:solidFill>
                    <a:latin typeface="Baskerville" panose="02020502070401020303" pitchFamily="18" charset="0"/>
                    <a:ea typeface="Baskerville" panose="02020502070401020303" pitchFamily="18" charset="0"/>
                  </a:rPr>
                  <a:t>(as</a:t>
                </a:r>
                <a:r>
                  <a:rPr lang="zh-CN" altLang="en-US" sz="1600" dirty="0">
                    <a:solidFill>
                      <a:srgbClr val="980000"/>
                    </a:solidFill>
                    <a:latin typeface="Baskerville" panose="02020502070401020303" pitchFamily="18" charset="0"/>
                    <a:ea typeface="Baskerville" panose="02020502070401020303" pitchFamily="18" charset="0"/>
                  </a:rPr>
                  <a:t> </a:t>
                </a:r>
                <a:r>
                  <a:rPr lang="en-US" altLang="zh-CN" sz="1600" dirty="0">
                    <a:solidFill>
                      <a:srgbClr val="980000"/>
                    </a:solidFill>
                    <a:latin typeface="Baskerville" panose="02020502070401020303" pitchFamily="18" charset="0"/>
                    <a:ea typeface="Baskerville" panose="02020502070401020303" pitchFamily="18" charset="0"/>
                  </a:rPr>
                  <a:t>operating</a:t>
                </a:r>
                <a:r>
                  <a:rPr lang="zh-CN" altLang="en-US" sz="1600" dirty="0">
                    <a:solidFill>
                      <a:srgbClr val="980000"/>
                    </a:solidFill>
                    <a:latin typeface="Baskerville" panose="02020502070401020303" pitchFamily="18" charset="0"/>
                    <a:ea typeface="Baskerville" panose="02020502070401020303" pitchFamily="18" charset="0"/>
                  </a:rPr>
                  <a:t> </a:t>
                </a:r>
                <a:r>
                  <a:rPr lang="en-US" altLang="zh-CN" sz="1600" dirty="0">
                    <a:solidFill>
                      <a:srgbClr val="980000"/>
                    </a:solidFill>
                    <a:latin typeface="Baskerville" panose="02020502070401020303" pitchFamily="18" charset="0"/>
                    <a:ea typeface="Baskerville" panose="02020502070401020303" pitchFamily="18" charset="0"/>
                  </a:rPr>
                  <a:t>expenses)</a:t>
                </a:r>
                <a:endParaRPr lang="en-US" sz="1600" dirty="0">
                  <a:solidFill>
                    <a:srgbClr val="980000"/>
                  </a:solidFill>
                  <a:latin typeface="Baskerville" panose="02020502070401020303" pitchFamily="18" charset="0"/>
                  <a:ea typeface="Baskerville" panose="02020502070401020303" pitchFamily="18" charset="0"/>
                </a:endParaRPr>
              </a:p>
            </p:txBody>
          </p:sp>
        </mc:Choice>
        <mc:Fallback xmlns="">
          <p:sp>
            <p:nvSpPr>
              <p:cNvPr id="79" name="Rectangle 78">
                <a:extLst>
                  <a:ext uri="{FF2B5EF4-FFF2-40B4-BE49-F238E27FC236}">
                    <a16:creationId xmlns:a16="http://schemas.microsoft.com/office/drawing/2014/main" id="{B16AC0A1-E555-4FC9-9F7D-4E0626708A52}"/>
                  </a:ext>
                </a:extLst>
              </p:cNvPr>
              <p:cNvSpPr>
                <a:spLocks noRot="1" noChangeAspect="1" noMove="1" noResize="1" noEditPoints="1" noAdjustHandles="1" noChangeArrowheads="1" noChangeShapeType="1" noTextEdit="1"/>
              </p:cNvSpPr>
              <p:nvPr/>
            </p:nvSpPr>
            <p:spPr>
              <a:xfrm>
                <a:off x="2856670" y="6033377"/>
                <a:ext cx="2595017" cy="830997"/>
              </a:xfrm>
              <a:prstGeom prst="rect">
                <a:avLst/>
              </a:prstGeom>
              <a:blipFill>
                <a:blip r:embed="rId17"/>
                <a:stretch>
                  <a:fillRect t="-3030" b="-7576"/>
                </a:stretch>
              </a:blipFill>
            </p:spPr>
            <p:txBody>
              <a:bodyPr/>
              <a:lstStyle/>
              <a:p>
                <a:r>
                  <a:rPr lang="en-US">
                    <a:noFill/>
                  </a:rPr>
                  <a:t> </a:t>
                </a:r>
              </a:p>
            </p:txBody>
          </p:sp>
        </mc:Fallback>
      </mc:AlternateContent>
      <p:sp>
        <p:nvSpPr>
          <p:cNvPr id="80" name="Left Brace 79">
            <a:extLst>
              <a:ext uri="{FF2B5EF4-FFF2-40B4-BE49-F238E27FC236}">
                <a16:creationId xmlns:a16="http://schemas.microsoft.com/office/drawing/2014/main" id="{18B0290C-CBDD-4A4B-8289-905311F81039}"/>
              </a:ext>
            </a:extLst>
          </p:cNvPr>
          <p:cNvSpPr/>
          <p:nvPr/>
        </p:nvSpPr>
        <p:spPr>
          <a:xfrm rot="5400000">
            <a:off x="8362836" y="4384153"/>
            <a:ext cx="151460" cy="1452893"/>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81" name="Rectangle 80">
            <a:extLst>
              <a:ext uri="{FF2B5EF4-FFF2-40B4-BE49-F238E27FC236}">
                <a16:creationId xmlns:a16="http://schemas.microsoft.com/office/drawing/2014/main" id="{A1B1FE0E-1633-4DE0-B18B-9F80BEEC6901}"/>
              </a:ext>
            </a:extLst>
          </p:cNvPr>
          <p:cNvSpPr/>
          <p:nvPr/>
        </p:nvSpPr>
        <p:spPr>
          <a:xfrm>
            <a:off x="7290316" y="4436289"/>
            <a:ext cx="2996683" cy="523220"/>
          </a:xfrm>
          <a:prstGeom prst="rect">
            <a:avLst/>
          </a:prstGeom>
        </p:spPr>
        <p:txBody>
          <a:bodyPr wrap="square">
            <a:spAutoFit/>
          </a:bodyPr>
          <a:lstStyle/>
          <a:p>
            <a:pPr marL="211661">
              <a:buSzPts val="1100"/>
            </a:pPr>
            <a:r>
              <a:rPr lang="en-US" sz="1400" dirty="0">
                <a:latin typeface="Baskerville" panose="02020502070401020303" pitchFamily="18" charset="0"/>
                <a:ea typeface="Baskerville" panose="02020502070401020303" pitchFamily="18" charset="0"/>
              </a:rPr>
              <a:t>Tenant enjoys full benefit of energy saving after payback</a:t>
            </a:r>
          </a:p>
        </p:txBody>
      </p:sp>
      <p:cxnSp>
        <p:nvCxnSpPr>
          <p:cNvPr id="46" name="Google Shape;159;p21">
            <a:extLst>
              <a:ext uri="{FF2B5EF4-FFF2-40B4-BE49-F238E27FC236}">
                <a16:creationId xmlns:a16="http://schemas.microsoft.com/office/drawing/2014/main" id="{8DEE9616-9B2E-40D9-961A-30DDA93218CA}"/>
              </a:ext>
            </a:extLst>
          </p:cNvPr>
          <p:cNvCxnSpPr>
            <a:cxnSpLocks/>
          </p:cNvCxnSpPr>
          <p:nvPr/>
        </p:nvCxnSpPr>
        <p:spPr>
          <a:xfrm flipV="1">
            <a:off x="5152264" y="5444008"/>
            <a:ext cx="0" cy="562660"/>
          </a:xfrm>
          <a:prstGeom prst="straightConnector1">
            <a:avLst/>
          </a:prstGeom>
          <a:noFill/>
          <a:ln w="19050" cap="flat" cmpd="sng">
            <a:solidFill>
              <a:srgbClr val="0097A7"/>
            </a:solidFill>
            <a:prstDash val="solid"/>
            <a:round/>
            <a:headEnd type="none" w="med" len="med"/>
            <a:tailEnd type="triangle" w="med" len="med"/>
          </a:ln>
        </p:spPr>
      </p:cxnSp>
      <p:cxnSp>
        <p:nvCxnSpPr>
          <p:cNvPr id="50" name="Google Shape;159;p21">
            <a:extLst>
              <a:ext uri="{FF2B5EF4-FFF2-40B4-BE49-F238E27FC236}">
                <a16:creationId xmlns:a16="http://schemas.microsoft.com/office/drawing/2014/main" id="{A6D57218-B027-43F0-9ACF-5C16BB651034}"/>
              </a:ext>
            </a:extLst>
          </p:cNvPr>
          <p:cNvCxnSpPr>
            <a:cxnSpLocks/>
          </p:cNvCxnSpPr>
          <p:nvPr/>
        </p:nvCxnSpPr>
        <p:spPr>
          <a:xfrm flipV="1">
            <a:off x="5877780" y="5470420"/>
            <a:ext cx="0" cy="369332"/>
          </a:xfrm>
          <a:prstGeom prst="straightConnector1">
            <a:avLst/>
          </a:prstGeom>
          <a:noFill/>
          <a:ln w="19050" cap="flat" cmpd="sng">
            <a:solidFill>
              <a:srgbClr val="993333"/>
            </a:solidFill>
            <a:prstDash val="solid"/>
            <a:round/>
            <a:headEnd type="triangle" w="med" len="med"/>
            <a:tailEnd type="none" w="med" len="med"/>
          </a:ln>
        </p:spPr>
      </p:cxnSp>
      <p:sp>
        <p:nvSpPr>
          <p:cNvPr id="7" name="TextBox 6">
            <a:extLst>
              <a:ext uri="{FF2B5EF4-FFF2-40B4-BE49-F238E27FC236}">
                <a16:creationId xmlns:a16="http://schemas.microsoft.com/office/drawing/2014/main" id="{AACD6A89-AD14-445D-8792-F74596B5915B}"/>
              </a:ext>
            </a:extLst>
          </p:cNvPr>
          <p:cNvSpPr txBox="1"/>
          <p:nvPr/>
        </p:nvSpPr>
        <p:spPr>
          <a:xfrm>
            <a:off x="6932580" y="2361195"/>
            <a:ext cx="1031051" cy="461665"/>
          </a:xfrm>
          <a:prstGeom prst="rect">
            <a:avLst/>
          </a:prstGeom>
          <a:noFill/>
        </p:spPr>
        <p:txBody>
          <a:bodyPr wrap="none" rtlCol="0">
            <a:spAutoFit/>
          </a:bodyPr>
          <a:lstStyle/>
          <a:p>
            <a:r>
              <a:rPr lang="en-US" altLang="zh-CN" sz="2400" b="1" dirty="0">
                <a:latin typeface="Baskerville" panose="02020502070401020303"/>
              </a:rPr>
              <a:t>Owner</a:t>
            </a:r>
            <a:endParaRPr lang="zh-CN" altLang="en-US" sz="2400" b="1" dirty="0">
              <a:latin typeface="Baskerville" panose="02020502070401020303"/>
            </a:endParaRPr>
          </a:p>
        </p:txBody>
      </p:sp>
      <p:sp>
        <p:nvSpPr>
          <p:cNvPr id="51" name="TextBox 50">
            <a:extLst>
              <a:ext uri="{FF2B5EF4-FFF2-40B4-BE49-F238E27FC236}">
                <a16:creationId xmlns:a16="http://schemas.microsoft.com/office/drawing/2014/main" id="{76E18AB5-3E30-44C9-8B50-25A45D4239DB}"/>
              </a:ext>
            </a:extLst>
          </p:cNvPr>
          <p:cNvSpPr txBox="1"/>
          <p:nvPr/>
        </p:nvSpPr>
        <p:spPr>
          <a:xfrm>
            <a:off x="10001567" y="3913063"/>
            <a:ext cx="1067921" cy="461665"/>
          </a:xfrm>
          <a:prstGeom prst="rect">
            <a:avLst/>
          </a:prstGeom>
          <a:noFill/>
        </p:spPr>
        <p:txBody>
          <a:bodyPr wrap="none" rtlCol="0">
            <a:spAutoFit/>
          </a:bodyPr>
          <a:lstStyle/>
          <a:p>
            <a:r>
              <a:rPr lang="en-US" altLang="zh-CN" sz="2400" b="1" dirty="0">
                <a:latin typeface="Baskerville" panose="02020502070401020303"/>
              </a:rPr>
              <a:t>Tenant</a:t>
            </a:r>
            <a:endParaRPr lang="zh-CN" altLang="en-US" sz="2400" b="1" dirty="0">
              <a:latin typeface="Baskerville" panose="02020502070401020303"/>
            </a:endParaRPr>
          </a:p>
        </p:txBody>
      </p:sp>
    </p:spTree>
    <p:extLst>
      <p:ext uri="{BB962C8B-B14F-4D97-AF65-F5344CB8AC3E}">
        <p14:creationId xmlns:p14="http://schemas.microsoft.com/office/powerpoint/2010/main" val="8661618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13" name="Google Shape;137;p21">
            <a:extLst>
              <a:ext uri="{FF2B5EF4-FFF2-40B4-BE49-F238E27FC236}">
                <a16:creationId xmlns:a16="http://schemas.microsoft.com/office/drawing/2014/main" id="{1CA7C306-B372-474E-9409-3F1EA0389EBC}"/>
              </a:ext>
            </a:extLst>
          </p:cNvPr>
          <p:cNvSpPr txBox="1">
            <a:spLocks/>
          </p:cNvSpPr>
          <p:nvPr/>
        </p:nvSpPr>
        <p:spPr>
          <a:xfrm>
            <a:off x="161565" y="126464"/>
            <a:ext cx="11623004" cy="1240400"/>
          </a:xfrm>
          <a:prstGeom prst="rect">
            <a:avLst/>
          </a:prstGeom>
          <a:noFill/>
          <a:ln>
            <a:noFill/>
          </a:ln>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SzPts val="2800"/>
            </a:pPr>
            <a:r>
              <a:rPr lang="en-US" altLang="zh-CN" sz="4000" dirty="0">
                <a:solidFill>
                  <a:srgbClr val="1B4453"/>
                </a:solidFill>
                <a:latin typeface="Eurostile" panose="020B0504020202050204" pitchFamily="34" charset="77"/>
              </a:rPr>
              <a:t>Pro</a:t>
            </a:r>
            <a:r>
              <a:rPr lang="zh-CN" altLang="en-US" sz="4000" dirty="0">
                <a:solidFill>
                  <a:srgbClr val="1B4453"/>
                </a:solidFill>
                <a:latin typeface="Eurostile" panose="020B0504020202050204" pitchFamily="34" charset="77"/>
              </a:rPr>
              <a:t> </a:t>
            </a:r>
            <a:r>
              <a:rPr lang="en-US" altLang="zh-CN" sz="4000" dirty="0">
                <a:solidFill>
                  <a:srgbClr val="1B4453"/>
                </a:solidFill>
                <a:latin typeface="Eurostile" panose="020B0504020202050204" pitchFamily="34" charset="77"/>
              </a:rPr>
              <a:t>Forma</a:t>
            </a:r>
            <a:r>
              <a:rPr lang="zh-CN" altLang="en-US" sz="4000" dirty="0">
                <a:solidFill>
                  <a:srgbClr val="1B4453"/>
                </a:solidFill>
                <a:latin typeface="Eurostile" panose="020B0504020202050204" pitchFamily="34" charset="77"/>
              </a:rPr>
              <a:t> </a:t>
            </a:r>
            <a:r>
              <a:rPr lang="en-US" altLang="zh-CN" sz="4000" dirty="0">
                <a:solidFill>
                  <a:srgbClr val="1B4453"/>
                </a:solidFill>
                <a:latin typeface="Eurostile" panose="020B0504020202050204" pitchFamily="34" charset="77"/>
              </a:rPr>
              <a:t>–</a:t>
            </a:r>
            <a:r>
              <a:rPr lang="zh-CN" altLang="en-US" sz="4000" dirty="0">
                <a:solidFill>
                  <a:srgbClr val="1B4453"/>
                </a:solidFill>
                <a:latin typeface="Eurostile" panose="020B0504020202050204" pitchFamily="34" charset="77"/>
              </a:rPr>
              <a:t> </a:t>
            </a:r>
            <a:r>
              <a:rPr lang="en-US" altLang="zh-CN" sz="4000" dirty="0">
                <a:solidFill>
                  <a:srgbClr val="1B4453"/>
                </a:solidFill>
                <a:latin typeface="Eurostile" panose="020B0504020202050204" pitchFamily="34" charset="77"/>
              </a:rPr>
              <a:t>Retrofit</a:t>
            </a:r>
            <a:r>
              <a:rPr lang="zh-CN" altLang="en-US" sz="4000" dirty="0">
                <a:solidFill>
                  <a:srgbClr val="1B4453"/>
                </a:solidFill>
                <a:latin typeface="Eurostile" panose="020B0504020202050204" pitchFamily="34" charset="77"/>
              </a:rPr>
              <a:t> </a:t>
            </a:r>
            <a:r>
              <a:rPr lang="en-US" altLang="zh-CN" sz="4000" dirty="0">
                <a:solidFill>
                  <a:srgbClr val="1B4453"/>
                </a:solidFill>
                <a:latin typeface="Eurostile" panose="020B0504020202050204" pitchFamily="34" charset="77"/>
              </a:rPr>
              <a:t>Impact</a:t>
            </a:r>
            <a:r>
              <a:rPr lang="zh-CN" altLang="en-US" sz="4000" dirty="0">
                <a:solidFill>
                  <a:srgbClr val="1B4453"/>
                </a:solidFill>
                <a:latin typeface="Eurostile" panose="020B0504020202050204" pitchFamily="34" charset="77"/>
              </a:rPr>
              <a:t> </a:t>
            </a:r>
            <a:r>
              <a:rPr lang="en-US" altLang="zh-CN" sz="4000" dirty="0">
                <a:solidFill>
                  <a:srgbClr val="1B4453"/>
                </a:solidFill>
                <a:latin typeface="Eurostile" panose="020B0504020202050204" pitchFamily="34" charset="77"/>
              </a:rPr>
              <a:t>(After</a:t>
            </a:r>
            <a:r>
              <a:rPr lang="zh-CN" altLang="en-US" sz="4000" dirty="0">
                <a:solidFill>
                  <a:srgbClr val="1B4453"/>
                </a:solidFill>
                <a:latin typeface="Eurostile" panose="020B0504020202050204" pitchFamily="34" charset="77"/>
              </a:rPr>
              <a:t> </a:t>
            </a:r>
            <a:r>
              <a:rPr lang="en-US" altLang="zh-CN" sz="4000" dirty="0">
                <a:solidFill>
                  <a:srgbClr val="1B4453"/>
                </a:solidFill>
                <a:latin typeface="Eurostile" panose="020B0504020202050204" pitchFamily="34" charset="77"/>
              </a:rPr>
              <a:t>Cost</a:t>
            </a:r>
            <a:r>
              <a:rPr lang="zh-CN" altLang="en-US" sz="4000" dirty="0">
                <a:solidFill>
                  <a:srgbClr val="1B4453"/>
                </a:solidFill>
                <a:latin typeface="Eurostile" panose="020B0504020202050204" pitchFamily="34" charset="77"/>
              </a:rPr>
              <a:t> </a:t>
            </a:r>
            <a:r>
              <a:rPr lang="en-US" altLang="zh-CN" sz="4000" dirty="0">
                <a:solidFill>
                  <a:srgbClr val="1B4453"/>
                </a:solidFill>
                <a:latin typeface="Eurostile" panose="020B0504020202050204" pitchFamily="34" charset="77"/>
              </a:rPr>
              <a:t>Pass-through)</a:t>
            </a:r>
            <a:endParaRPr lang="en-US" sz="4000" dirty="0">
              <a:solidFill>
                <a:srgbClr val="1B4453"/>
              </a:solidFill>
              <a:latin typeface="Baskerville" panose="02020502070401020303"/>
            </a:endParaRPr>
          </a:p>
        </p:txBody>
      </p:sp>
      <p:sp>
        <p:nvSpPr>
          <p:cNvPr id="28" name="Text Placeholder 2">
            <a:extLst>
              <a:ext uri="{FF2B5EF4-FFF2-40B4-BE49-F238E27FC236}">
                <a16:creationId xmlns:a16="http://schemas.microsoft.com/office/drawing/2014/main" id="{EDF630E8-92C6-4B0D-AAE8-126BB07150BD}"/>
              </a:ext>
            </a:extLst>
          </p:cNvPr>
          <p:cNvSpPr txBox="1">
            <a:spLocks/>
          </p:cNvSpPr>
          <p:nvPr/>
        </p:nvSpPr>
        <p:spPr>
          <a:xfrm>
            <a:off x="292667" y="1069106"/>
            <a:ext cx="11360800" cy="47197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latin typeface="Baskerville" panose="02020502070401020303" pitchFamily="18" charset="0"/>
                <a:ea typeface="Baskerville" panose="02020502070401020303" pitchFamily="18" charset="0"/>
              </a:rPr>
              <a:t>The owner can increase rent</a:t>
            </a:r>
          </a:p>
          <a:p>
            <a:pPr lvl="1"/>
            <a:r>
              <a:rPr lang="en-US" altLang="zh-CN" sz="2000" dirty="0">
                <a:latin typeface="Baskerville" panose="02020502070401020303" pitchFamily="18" charset="0"/>
                <a:ea typeface="Baskerville" panose="02020502070401020303" pitchFamily="18" charset="0"/>
              </a:rPr>
              <a:t>Not too high so that for tenants: Rent increase &lt; Energy saving benefit</a:t>
            </a:r>
          </a:p>
          <a:p>
            <a:pPr marL="0" indent="0">
              <a:buNone/>
            </a:pPr>
            <a:endParaRPr lang="en-US" altLang="zh-CN" sz="3600" dirty="0">
              <a:latin typeface="Baskerville" panose="02020502070401020303" pitchFamily="18" charset="0"/>
              <a:ea typeface="Baskerville" panose="02020502070401020303" pitchFamily="18" charset="0"/>
            </a:endParaRPr>
          </a:p>
        </p:txBody>
      </p:sp>
      <p:graphicFrame>
        <p:nvGraphicFramePr>
          <p:cNvPr id="3" name="Table 2">
            <a:extLst>
              <a:ext uri="{FF2B5EF4-FFF2-40B4-BE49-F238E27FC236}">
                <a16:creationId xmlns:a16="http://schemas.microsoft.com/office/drawing/2014/main" id="{ECEB3F09-44D6-41DD-A24B-1C543FA83216}"/>
              </a:ext>
            </a:extLst>
          </p:cNvPr>
          <p:cNvGraphicFramePr>
            <a:graphicFrameLocks noGrp="1"/>
          </p:cNvGraphicFramePr>
          <p:nvPr>
            <p:extLst>
              <p:ext uri="{D42A27DB-BD31-4B8C-83A1-F6EECF244321}">
                <p14:modId xmlns:p14="http://schemas.microsoft.com/office/powerpoint/2010/main" val="2281379386"/>
              </p:ext>
            </p:extLst>
          </p:nvPr>
        </p:nvGraphicFramePr>
        <p:xfrm>
          <a:off x="1877540" y="1841455"/>
          <a:ext cx="8191054" cy="4572000"/>
        </p:xfrm>
        <a:graphic>
          <a:graphicData uri="http://schemas.openxmlformats.org/drawingml/2006/table">
            <a:tbl>
              <a:tblPr>
                <a:tableStyleId>{6E25E649-3F16-4E02-A733-19D2CDBF48F0}</a:tableStyleId>
              </a:tblPr>
              <a:tblGrid>
                <a:gridCol w="2213949">
                  <a:extLst>
                    <a:ext uri="{9D8B030D-6E8A-4147-A177-3AD203B41FA5}">
                      <a16:colId xmlns:a16="http://schemas.microsoft.com/office/drawing/2014/main" val="2085302615"/>
                    </a:ext>
                  </a:extLst>
                </a:gridCol>
                <a:gridCol w="950068">
                  <a:extLst>
                    <a:ext uri="{9D8B030D-6E8A-4147-A177-3AD203B41FA5}">
                      <a16:colId xmlns:a16="http://schemas.microsoft.com/office/drawing/2014/main" val="1406898158"/>
                    </a:ext>
                  </a:extLst>
                </a:gridCol>
                <a:gridCol w="510138">
                  <a:extLst>
                    <a:ext uri="{9D8B030D-6E8A-4147-A177-3AD203B41FA5}">
                      <a16:colId xmlns:a16="http://schemas.microsoft.com/office/drawing/2014/main" val="2155710161"/>
                    </a:ext>
                  </a:extLst>
                </a:gridCol>
                <a:gridCol w="1780059">
                  <a:extLst>
                    <a:ext uri="{9D8B030D-6E8A-4147-A177-3AD203B41FA5}">
                      <a16:colId xmlns:a16="http://schemas.microsoft.com/office/drawing/2014/main" val="4219888761"/>
                    </a:ext>
                  </a:extLst>
                </a:gridCol>
                <a:gridCol w="897846">
                  <a:extLst>
                    <a:ext uri="{9D8B030D-6E8A-4147-A177-3AD203B41FA5}">
                      <a16:colId xmlns:a16="http://schemas.microsoft.com/office/drawing/2014/main" val="2261340623"/>
                    </a:ext>
                  </a:extLst>
                </a:gridCol>
                <a:gridCol w="926714">
                  <a:extLst>
                    <a:ext uri="{9D8B030D-6E8A-4147-A177-3AD203B41FA5}">
                      <a16:colId xmlns:a16="http://schemas.microsoft.com/office/drawing/2014/main" val="3927465129"/>
                    </a:ext>
                  </a:extLst>
                </a:gridCol>
                <a:gridCol w="912280">
                  <a:extLst>
                    <a:ext uri="{9D8B030D-6E8A-4147-A177-3AD203B41FA5}">
                      <a16:colId xmlns:a16="http://schemas.microsoft.com/office/drawing/2014/main" val="4070093735"/>
                    </a:ext>
                  </a:extLst>
                </a:gridCol>
              </a:tblGrid>
              <a:tr h="174402">
                <a:tc>
                  <a:txBody>
                    <a:bodyPr/>
                    <a:lstStyle/>
                    <a:p>
                      <a:pPr algn="l" fontAlgn="b"/>
                      <a:r>
                        <a:rPr lang="en-US" sz="1200" u="none" strike="noStrike" dirty="0">
                          <a:effectLst/>
                          <a:latin typeface="Baskerville" panose="02020502070401020303"/>
                        </a:rPr>
                        <a:t>EE RETROFIT IMPACT</a:t>
                      </a:r>
                      <a:endParaRPr lang="en-US" sz="12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r>
                        <a:rPr lang="en-US" sz="1200" u="none" strike="noStrike">
                          <a:effectLst/>
                          <a:latin typeface="Baskerville" panose="02020502070401020303"/>
                        </a:rPr>
                        <a:t>DIY Equity</a:t>
                      </a:r>
                      <a:endParaRPr 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r>
                        <a:rPr lang="en-US" sz="1200" u="none" strike="noStrike">
                          <a:effectLst/>
                          <a:latin typeface="Baskerville" panose="02020502070401020303"/>
                        </a:rPr>
                        <a:t>Year</a:t>
                      </a:r>
                      <a:endParaRPr 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200" u="none" strike="noStrike">
                          <a:effectLst/>
                          <a:latin typeface="Baskerville" panose="02020502070401020303"/>
                        </a:rPr>
                        <a:t>0</a:t>
                      </a:r>
                      <a:endParaRPr lang="en-US" altLang="zh-CN"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200" u="none" strike="noStrike" dirty="0">
                          <a:effectLst/>
                          <a:latin typeface="Baskerville" panose="02020502070401020303"/>
                        </a:rPr>
                        <a:t>1</a:t>
                      </a:r>
                      <a:endParaRPr lang="en-US" altLang="zh-CN" sz="12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200" u="none" strike="noStrike" dirty="0">
                          <a:effectLst/>
                          <a:latin typeface="Baskerville" panose="02020502070401020303"/>
                        </a:rPr>
                        <a:t>…</a:t>
                      </a:r>
                      <a:endParaRPr lang="en-US" altLang="zh-CN" sz="12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200" u="none" strike="noStrike" dirty="0">
                          <a:effectLst/>
                          <a:latin typeface="Baskerville" panose="02020502070401020303"/>
                        </a:rPr>
                        <a:t>10</a:t>
                      </a:r>
                      <a:endParaRPr lang="en-US" altLang="zh-CN" sz="1200" b="0" i="0" u="none" strike="noStrike" dirty="0">
                        <a:solidFill>
                          <a:srgbClr val="000000"/>
                        </a:solidFill>
                        <a:effectLst/>
                        <a:latin typeface="Baskerville" panose="02020502070401020303"/>
                        <a:ea typeface="等线" panose="02010600030101010101" pitchFamily="2" charset="-122"/>
                      </a:endParaRPr>
                    </a:p>
                  </a:txBody>
                  <a:tcPr marL="0" marR="0" marT="0" marB="0" anchor="b"/>
                </a:tc>
                <a:extLst>
                  <a:ext uri="{0D108BD9-81ED-4DB2-BD59-A6C34878D82A}">
                    <a16:rowId xmlns:a16="http://schemas.microsoft.com/office/drawing/2014/main" val="2437383237"/>
                  </a:ext>
                </a:extLst>
              </a:tr>
              <a:tr h="174402">
                <a:tc>
                  <a:txBody>
                    <a:bodyPr/>
                    <a:lstStyle/>
                    <a:p>
                      <a:pPr algn="l" fontAlgn="b"/>
                      <a:endParaRPr lang="zh-CN" altLang="en-US" sz="12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extLst>
                  <a:ext uri="{0D108BD9-81ED-4DB2-BD59-A6C34878D82A}">
                    <a16:rowId xmlns:a16="http://schemas.microsoft.com/office/drawing/2014/main" val="3840633108"/>
                  </a:ext>
                </a:extLst>
              </a:tr>
              <a:tr h="174402">
                <a:tc>
                  <a:txBody>
                    <a:bodyPr/>
                    <a:lstStyle/>
                    <a:p>
                      <a:pPr algn="l" fontAlgn="b"/>
                      <a:r>
                        <a:rPr lang="en-US" sz="1200" u="sng" strike="noStrike" dirty="0">
                          <a:effectLst/>
                          <a:latin typeface="Baskerville" panose="02020502070401020303"/>
                        </a:rPr>
                        <a:t>OWNER</a:t>
                      </a:r>
                      <a:endParaRPr lang="en-US" sz="1200" b="1" i="0" u="sng"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extLst>
                  <a:ext uri="{0D108BD9-81ED-4DB2-BD59-A6C34878D82A}">
                    <a16:rowId xmlns:a16="http://schemas.microsoft.com/office/drawing/2014/main" val="3790910308"/>
                  </a:ext>
                </a:extLst>
              </a:tr>
              <a:tr h="174402">
                <a:tc>
                  <a:txBody>
                    <a:bodyPr/>
                    <a:lstStyle/>
                    <a:p>
                      <a:pPr algn="l" fontAlgn="b"/>
                      <a:r>
                        <a:rPr lang="en-US" sz="1200" u="none" strike="noStrike" dirty="0">
                          <a:effectLst/>
                          <a:latin typeface="Baskerville" panose="02020502070401020303"/>
                        </a:rPr>
                        <a:t>Revenue improvement</a:t>
                      </a:r>
                      <a:endParaRPr lang="en-US" sz="1200" b="1"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extLst>
                  <a:ext uri="{0D108BD9-81ED-4DB2-BD59-A6C34878D82A}">
                    <a16:rowId xmlns:a16="http://schemas.microsoft.com/office/drawing/2014/main" val="1929538727"/>
                  </a:ext>
                </a:extLst>
              </a:tr>
              <a:tr h="174402">
                <a:tc>
                  <a:txBody>
                    <a:bodyPr/>
                    <a:lstStyle/>
                    <a:p>
                      <a:pPr algn="l" fontAlgn="b"/>
                      <a:r>
                        <a:rPr lang="en-US" sz="1200" u="none" strike="noStrike" dirty="0">
                          <a:effectLst/>
                          <a:latin typeface="Baskerville" panose="02020502070401020303"/>
                        </a:rPr>
                        <a:t>  Incremental rent, $/SF</a:t>
                      </a:r>
                      <a:endParaRPr lang="en-US" sz="12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r>
                        <a:rPr lang="en-US" sz="1200" b="1" u="none" strike="noStrike" dirty="0">
                          <a:solidFill>
                            <a:schemeClr val="tx1"/>
                          </a:solidFill>
                          <a:effectLst/>
                          <a:latin typeface="Baskerville" panose="02020502070401020303"/>
                        </a:rPr>
                        <a:t>rent increase</a:t>
                      </a:r>
                      <a:endParaRPr lang="en-US" sz="1200" b="1" i="0" u="none" strike="noStrike" dirty="0">
                        <a:solidFill>
                          <a:schemeClr val="tx1"/>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200" b="1" u="none" strike="noStrike" dirty="0">
                          <a:solidFill>
                            <a:schemeClr val="tx1"/>
                          </a:solidFill>
                          <a:effectLst/>
                          <a:latin typeface="Baskerville" panose="02020502070401020303"/>
                        </a:rPr>
                        <a:t>2.7%</a:t>
                      </a:r>
                      <a:endParaRPr lang="en-US" altLang="zh-CN" sz="1200" b="1" i="0" u="none" strike="noStrike" dirty="0">
                        <a:solidFill>
                          <a:schemeClr val="tx1"/>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200" b="0" i="0" u="none" strike="noStrike" dirty="0">
                          <a:solidFill>
                            <a:srgbClr val="000000"/>
                          </a:solidFill>
                          <a:effectLst/>
                          <a:latin typeface="Baskerville" panose="02020502070401020303"/>
                          <a:ea typeface="等线" panose="02010600030101010101" pitchFamily="2" charset="-122"/>
                        </a:rPr>
                        <a:t>-</a:t>
                      </a:r>
                    </a:p>
                  </a:txBody>
                  <a:tcPr marL="0" marR="0" marT="0" marB="0" anchor="b"/>
                </a:tc>
                <a:tc>
                  <a:txBody>
                    <a:bodyPr/>
                    <a:lstStyle/>
                    <a:p>
                      <a:pPr algn="r" fontAlgn="b"/>
                      <a:r>
                        <a:rPr lang="en-US" altLang="zh-CN" sz="1200" b="0" i="0" u="none" strike="noStrike">
                          <a:solidFill>
                            <a:srgbClr val="000000"/>
                          </a:solidFill>
                          <a:effectLst/>
                          <a:latin typeface="Baskerville" panose="02020502070401020303"/>
                          <a:ea typeface="等线" panose="02010600030101010101" pitchFamily="2" charset="-122"/>
                        </a:rPr>
                        <a:t>$1.15</a:t>
                      </a:r>
                    </a:p>
                  </a:txBody>
                  <a:tcPr marL="0" marR="0" marT="0" marB="0" anchor="b"/>
                </a:tc>
                <a:tc>
                  <a:txBody>
                    <a:bodyPr/>
                    <a:lstStyle/>
                    <a:p>
                      <a:pPr algn="r" fontAlgn="b"/>
                      <a:endParaRPr lang="en-US" altLang="zh-CN"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200" b="0" i="0" u="none" strike="noStrike">
                          <a:solidFill>
                            <a:srgbClr val="000000"/>
                          </a:solidFill>
                          <a:effectLst/>
                          <a:latin typeface="Baskerville" panose="02020502070401020303"/>
                          <a:ea typeface="等线" panose="02010600030101010101" pitchFamily="2" charset="-122"/>
                        </a:rPr>
                        <a:t>$1.50</a:t>
                      </a:r>
                    </a:p>
                  </a:txBody>
                  <a:tcPr marL="0" marR="0" marT="0" marB="0" anchor="b"/>
                </a:tc>
                <a:extLst>
                  <a:ext uri="{0D108BD9-81ED-4DB2-BD59-A6C34878D82A}">
                    <a16:rowId xmlns:a16="http://schemas.microsoft.com/office/drawing/2014/main" val="3200181307"/>
                  </a:ext>
                </a:extLst>
              </a:tr>
              <a:tr h="174402">
                <a:tc>
                  <a:txBody>
                    <a:bodyPr/>
                    <a:lstStyle/>
                    <a:p>
                      <a:pPr algn="l" fontAlgn="b"/>
                      <a:r>
                        <a:rPr lang="en-US" sz="1200" u="none" strike="noStrike">
                          <a:effectLst/>
                          <a:latin typeface="Baskerville" panose="02020502070401020303"/>
                        </a:rPr>
                        <a:t>  Improvement in gross rent</a:t>
                      </a:r>
                      <a:endParaRPr 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200" b="0" i="0" u="none" strike="noStrike" dirty="0">
                          <a:solidFill>
                            <a:srgbClr val="000000"/>
                          </a:solidFill>
                          <a:effectLst/>
                          <a:latin typeface="Baskerville" panose="02020502070401020303"/>
                          <a:ea typeface="等线" panose="02010600030101010101" pitchFamily="2" charset="-122"/>
                        </a:rPr>
                        <a:t>-</a:t>
                      </a:r>
                    </a:p>
                  </a:txBody>
                  <a:tcPr marL="0" marR="0" marT="0" marB="0" anchor="b"/>
                </a:tc>
                <a:tc>
                  <a:txBody>
                    <a:bodyPr/>
                    <a:lstStyle/>
                    <a:p>
                      <a:pPr algn="r" fontAlgn="b"/>
                      <a:r>
                        <a:rPr lang="en-US" altLang="zh-CN" sz="1200" b="0" i="0" u="none" strike="noStrike" dirty="0">
                          <a:solidFill>
                            <a:srgbClr val="000000"/>
                          </a:solidFill>
                          <a:effectLst/>
                          <a:latin typeface="Baskerville" panose="02020502070401020303"/>
                          <a:ea typeface="等线" panose="02010600030101010101" pitchFamily="2" charset="-122"/>
                        </a:rPr>
                        <a:t>$230,566 </a:t>
                      </a:r>
                    </a:p>
                  </a:txBody>
                  <a:tcPr marL="0" marR="0" marT="0" marB="0" anchor="b"/>
                </a:tc>
                <a:tc>
                  <a:txBody>
                    <a:bodyPr/>
                    <a:lstStyle/>
                    <a:p>
                      <a:pPr algn="r" fontAlgn="b"/>
                      <a:endParaRPr lang="en-US" altLang="zh-CN"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200" b="0" i="0" u="none" strike="noStrike">
                          <a:solidFill>
                            <a:srgbClr val="000000"/>
                          </a:solidFill>
                          <a:effectLst/>
                          <a:latin typeface="Baskerville" panose="02020502070401020303"/>
                          <a:ea typeface="等线" panose="02010600030101010101" pitchFamily="2" charset="-122"/>
                        </a:rPr>
                        <a:t>$300,836 </a:t>
                      </a:r>
                    </a:p>
                  </a:txBody>
                  <a:tcPr marL="0" marR="0" marT="0" marB="0" anchor="b"/>
                </a:tc>
                <a:extLst>
                  <a:ext uri="{0D108BD9-81ED-4DB2-BD59-A6C34878D82A}">
                    <a16:rowId xmlns:a16="http://schemas.microsoft.com/office/drawing/2014/main" val="4191910054"/>
                  </a:ext>
                </a:extLst>
              </a:tr>
              <a:tr h="174402">
                <a:tc>
                  <a:txBody>
                    <a:bodyPr/>
                    <a:lstStyle/>
                    <a:p>
                      <a:pPr algn="l" fontAlgn="b"/>
                      <a:r>
                        <a:rPr lang="en-US" sz="1200" u="none" strike="noStrike">
                          <a:effectLst/>
                          <a:latin typeface="Baskerville" panose="02020502070401020303"/>
                        </a:rPr>
                        <a:t>  Vacancy allowance</a:t>
                      </a:r>
                      <a:endParaRPr 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200" b="0" i="0" u="none" strike="noStrike">
                          <a:solidFill>
                            <a:srgbClr val="000000"/>
                          </a:solidFill>
                          <a:effectLst/>
                          <a:latin typeface="Baskerville" panose="02020502070401020303"/>
                          <a:ea typeface="等线" panose="02010600030101010101" pitchFamily="2" charset="-122"/>
                        </a:rPr>
                        <a:t>-</a:t>
                      </a:r>
                    </a:p>
                  </a:txBody>
                  <a:tcPr marL="0" marR="0" marT="0" marB="0" anchor="b"/>
                </a:tc>
                <a:tc>
                  <a:txBody>
                    <a:bodyPr/>
                    <a:lstStyle/>
                    <a:p>
                      <a:pPr algn="r" fontAlgn="b"/>
                      <a:r>
                        <a:rPr lang="en-US" altLang="zh-CN" sz="1200" b="0" i="0" u="none" strike="noStrike" dirty="0">
                          <a:solidFill>
                            <a:srgbClr val="000000"/>
                          </a:solidFill>
                          <a:effectLst/>
                          <a:latin typeface="Baskerville" panose="02020502070401020303"/>
                          <a:ea typeface="等线" panose="02010600030101010101" pitchFamily="2" charset="-122"/>
                        </a:rPr>
                        <a:t>-</a:t>
                      </a:r>
                      <a:r>
                        <a:rPr lang="zh-CN" altLang="en-US" sz="1200" b="0" i="0" u="none" strike="noStrike" dirty="0">
                          <a:solidFill>
                            <a:srgbClr val="000000"/>
                          </a:solidFill>
                          <a:effectLst/>
                          <a:latin typeface="Baskerville" panose="02020502070401020303"/>
                          <a:ea typeface="等线" panose="02010600030101010101" pitchFamily="2" charset="-122"/>
                        </a:rPr>
                        <a:t> </a:t>
                      </a:r>
                      <a:r>
                        <a:rPr lang="en-US" altLang="zh-CN" sz="1200" b="0" i="0" u="none" strike="noStrike" dirty="0">
                          <a:solidFill>
                            <a:srgbClr val="000000"/>
                          </a:solidFill>
                          <a:effectLst/>
                          <a:latin typeface="Baskerville" panose="02020502070401020303"/>
                          <a:ea typeface="等线" panose="02010600030101010101" pitchFamily="2" charset="-122"/>
                        </a:rPr>
                        <a:t>$34,585</a:t>
                      </a:r>
                    </a:p>
                  </a:txBody>
                  <a:tcPr marL="0" marR="0" marT="0" marB="0" anchor="b"/>
                </a:tc>
                <a:tc>
                  <a:txBody>
                    <a:bodyPr/>
                    <a:lstStyle/>
                    <a:p>
                      <a:pPr algn="r" fontAlgn="b"/>
                      <a:endParaRPr lang="en-US" altLang="zh-CN" sz="1200" b="0" i="0" u="none" strike="noStrike" dirty="0">
                        <a:solidFill>
                          <a:schemeClr val="tx1"/>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200" b="0" i="0" u="none" strike="noStrike" dirty="0">
                          <a:solidFill>
                            <a:srgbClr val="000000"/>
                          </a:solidFill>
                          <a:effectLst/>
                          <a:latin typeface="Baskerville" panose="02020502070401020303"/>
                          <a:ea typeface="等线" panose="02010600030101010101" pitchFamily="2" charset="-122"/>
                        </a:rPr>
                        <a:t>-$45,125</a:t>
                      </a:r>
                    </a:p>
                  </a:txBody>
                  <a:tcPr marL="0" marR="0" marT="0" marB="0" anchor="b"/>
                </a:tc>
                <a:extLst>
                  <a:ext uri="{0D108BD9-81ED-4DB2-BD59-A6C34878D82A}">
                    <a16:rowId xmlns:a16="http://schemas.microsoft.com/office/drawing/2014/main" val="2718682143"/>
                  </a:ext>
                </a:extLst>
              </a:tr>
              <a:tr h="174402">
                <a:tc>
                  <a:txBody>
                    <a:bodyPr/>
                    <a:lstStyle/>
                    <a:p>
                      <a:pPr algn="l" fontAlgn="b"/>
                      <a:r>
                        <a:rPr lang="en-US" sz="1200" u="none" strike="noStrike">
                          <a:effectLst/>
                          <a:latin typeface="Baskerville" panose="02020502070401020303"/>
                        </a:rPr>
                        <a:t>Increase in effective rent revenue</a:t>
                      </a:r>
                      <a:endParaRPr lang="en-US" sz="1200" b="1"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200" b="0" i="0" u="none" strike="noStrike">
                          <a:solidFill>
                            <a:srgbClr val="000000"/>
                          </a:solidFill>
                          <a:effectLst/>
                          <a:latin typeface="Baskerville" panose="02020502070401020303"/>
                          <a:ea typeface="等线" panose="02010600030101010101" pitchFamily="2" charset="-122"/>
                        </a:rPr>
                        <a:t>-</a:t>
                      </a:r>
                    </a:p>
                  </a:txBody>
                  <a:tcPr marL="0" marR="0" marT="0" marB="0" anchor="b"/>
                </a:tc>
                <a:tc>
                  <a:txBody>
                    <a:bodyPr/>
                    <a:lstStyle/>
                    <a:p>
                      <a:pPr algn="r" fontAlgn="b"/>
                      <a:r>
                        <a:rPr lang="en-US" altLang="zh-CN" sz="1200" b="0" i="0" u="none" strike="noStrike" dirty="0">
                          <a:solidFill>
                            <a:srgbClr val="000000"/>
                          </a:solidFill>
                          <a:effectLst/>
                          <a:latin typeface="Baskerville" panose="02020502070401020303"/>
                          <a:ea typeface="等线" panose="02010600030101010101" pitchFamily="2" charset="-122"/>
                        </a:rPr>
                        <a:t>$195,981 </a:t>
                      </a:r>
                    </a:p>
                  </a:txBody>
                  <a:tcPr marL="0" marR="0" marT="0" marB="0" anchor="b"/>
                </a:tc>
                <a:tc>
                  <a:txBody>
                    <a:bodyPr/>
                    <a:lstStyle/>
                    <a:p>
                      <a:pPr algn="r" fontAlgn="b"/>
                      <a:endParaRPr lang="en-US" altLang="zh-CN" sz="12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200" b="0" i="0" u="none" strike="noStrike">
                          <a:solidFill>
                            <a:srgbClr val="000000"/>
                          </a:solidFill>
                          <a:effectLst/>
                          <a:latin typeface="Baskerville" panose="02020502070401020303"/>
                          <a:ea typeface="等线" panose="02010600030101010101" pitchFamily="2" charset="-122"/>
                        </a:rPr>
                        <a:t>$255,711 </a:t>
                      </a:r>
                    </a:p>
                  </a:txBody>
                  <a:tcPr marL="0" marR="0" marT="0" marB="0" anchor="b"/>
                </a:tc>
                <a:extLst>
                  <a:ext uri="{0D108BD9-81ED-4DB2-BD59-A6C34878D82A}">
                    <a16:rowId xmlns:a16="http://schemas.microsoft.com/office/drawing/2014/main" val="1532504814"/>
                  </a:ext>
                </a:extLst>
              </a:tr>
              <a:tr h="174402">
                <a:tc>
                  <a:txBody>
                    <a:bodyPr/>
                    <a:lstStyle/>
                    <a:p>
                      <a:pPr algn="l" fontAlgn="b"/>
                      <a:endParaRPr lang="zh-CN" altLang="en-US" sz="1200" b="1"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extLst>
                  <a:ext uri="{0D108BD9-81ED-4DB2-BD59-A6C34878D82A}">
                    <a16:rowId xmlns:a16="http://schemas.microsoft.com/office/drawing/2014/main" val="3872097484"/>
                  </a:ext>
                </a:extLst>
              </a:tr>
              <a:tr h="174402">
                <a:tc>
                  <a:txBody>
                    <a:bodyPr/>
                    <a:lstStyle/>
                    <a:p>
                      <a:pPr algn="l" fontAlgn="b"/>
                      <a:r>
                        <a:rPr lang="en-US" sz="1200" u="none" strike="noStrike">
                          <a:effectLst/>
                          <a:latin typeface="Baskerville" panose="02020502070401020303"/>
                        </a:rPr>
                        <a:t>Cost savings</a:t>
                      </a:r>
                      <a:endParaRPr lang="en-US" sz="1200" b="1"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extLst>
                  <a:ext uri="{0D108BD9-81ED-4DB2-BD59-A6C34878D82A}">
                    <a16:rowId xmlns:a16="http://schemas.microsoft.com/office/drawing/2014/main" val="1293063973"/>
                  </a:ext>
                </a:extLst>
              </a:tr>
              <a:tr h="174402">
                <a:tc>
                  <a:txBody>
                    <a:bodyPr/>
                    <a:lstStyle/>
                    <a:p>
                      <a:pPr algn="l" fontAlgn="b"/>
                      <a:r>
                        <a:rPr lang="en-US" sz="1200" u="none" strike="noStrike">
                          <a:effectLst/>
                          <a:latin typeface="Baskerville" panose="02020502070401020303"/>
                        </a:rPr>
                        <a:t>  Energy cost savings</a:t>
                      </a:r>
                      <a:endParaRPr 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r>
                        <a:rPr lang="en-US" sz="1200" u="none" strike="noStrike">
                          <a:effectLst/>
                          <a:latin typeface="Baskerville" panose="02020502070401020303"/>
                        </a:rPr>
                        <a:t>owner's share</a:t>
                      </a:r>
                      <a:endParaRPr 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200" u="none" strike="noStrike">
                          <a:effectLst/>
                          <a:latin typeface="Baskerville" panose="02020502070401020303"/>
                        </a:rPr>
                        <a:t>10%</a:t>
                      </a:r>
                      <a:endParaRPr lang="en-US" altLang="zh-CN"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200" b="0" i="0" u="none" strike="noStrike">
                          <a:solidFill>
                            <a:srgbClr val="000000"/>
                          </a:solidFill>
                          <a:effectLst/>
                          <a:latin typeface="Baskerville" panose="02020502070401020303"/>
                          <a:ea typeface="等线" panose="02010600030101010101" pitchFamily="2" charset="-122"/>
                        </a:rPr>
                        <a:t>$20,844 </a:t>
                      </a:r>
                    </a:p>
                  </a:txBody>
                  <a:tcPr marL="0" marR="0" marT="0" marB="0" anchor="b"/>
                </a:tc>
                <a:tc>
                  <a:txBody>
                    <a:bodyPr/>
                    <a:lstStyle/>
                    <a:p>
                      <a:pPr algn="r" fontAlgn="b"/>
                      <a:endParaRPr lang="en-US" altLang="zh-CN"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200" b="0" i="0" u="none" strike="noStrike">
                          <a:solidFill>
                            <a:srgbClr val="000000"/>
                          </a:solidFill>
                          <a:effectLst/>
                          <a:latin typeface="Baskerville" panose="02020502070401020303"/>
                          <a:ea typeface="等线" panose="02010600030101010101" pitchFamily="2" charset="-122"/>
                        </a:rPr>
                        <a:t>$32,503 </a:t>
                      </a:r>
                    </a:p>
                  </a:txBody>
                  <a:tcPr marL="0" marR="0" marT="0" marB="0" anchor="b"/>
                </a:tc>
                <a:extLst>
                  <a:ext uri="{0D108BD9-81ED-4DB2-BD59-A6C34878D82A}">
                    <a16:rowId xmlns:a16="http://schemas.microsoft.com/office/drawing/2014/main" val="2437154170"/>
                  </a:ext>
                </a:extLst>
              </a:tr>
              <a:tr h="174402">
                <a:tc>
                  <a:txBody>
                    <a:bodyPr/>
                    <a:lstStyle/>
                    <a:p>
                      <a:pPr algn="l" fontAlgn="b"/>
                      <a:r>
                        <a:rPr lang="en-US" sz="1200" u="none" strike="noStrike">
                          <a:effectLst/>
                          <a:latin typeface="Baskerville" panose="02020502070401020303"/>
                        </a:rPr>
                        <a:t>Total CF from Ops improvement</a:t>
                      </a:r>
                      <a:endParaRPr lang="en-US" sz="1200" b="1"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200" b="0" i="0" u="none" strike="noStrike">
                          <a:solidFill>
                            <a:srgbClr val="000000"/>
                          </a:solidFill>
                          <a:effectLst/>
                          <a:latin typeface="Baskerville" panose="02020502070401020303"/>
                          <a:ea typeface="等线" panose="02010600030101010101" pitchFamily="2" charset="-122"/>
                        </a:rPr>
                        <a:t>$0 </a:t>
                      </a:r>
                    </a:p>
                  </a:txBody>
                  <a:tcPr marL="0" marR="0" marT="0" marB="0" anchor="b"/>
                </a:tc>
                <a:tc>
                  <a:txBody>
                    <a:bodyPr/>
                    <a:lstStyle/>
                    <a:p>
                      <a:pPr algn="r" fontAlgn="b"/>
                      <a:r>
                        <a:rPr lang="en-US" altLang="zh-CN" sz="1200" b="0" i="0" u="none" strike="noStrike">
                          <a:solidFill>
                            <a:srgbClr val="000000"/>
                          </a:solidFill>
                          <a:effectLst/>
                          <a:latin typeface="Baskerville" panose="02020502070401020303"/>
                          <a:ea typeface="等线" panose="02010600030101010101" pitchFamily="2" charset="-122"/>
                        </a:rPr>
                        <a:t>$216,825 </a:t>
                      </a:r>
                    </a:p>
                  </a:txBody>
                  <a:tcPr marL="0" marR="0" marT="0" marB="0" anchor="b"/>
                </a:tc>
                <a:tc>
                  <a:txBody>
                    <a:bodyPr/>
                    <a:lstStyle/>
                    <a:p>
                      <a:pPr algn="r" fontAlgn="b"/>
                      <a:endParaRPr lang="en-US" altLang="zh-CN" sz="12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200" b="0" i="0" u="none" strike="noStrike">
                          <a:solidFill>
                            <a:srgbClr val="000000"/>
                          </a:solidFill>
                          <a:effectLst/>
                          <a:latin typeface="Baskerville" panose="02020502070401020303"/>
                          <a:ea typeface="等线" panose="02010600030101010101" pitchFamily="2" charset="-122"/>
                        </a:rPr>
                        <a:t>$288,213 </a:t>
                      </a:r>
                    </a:p>
                  </a:txBody>
                  <a:tcPr marL="0" marR="0" marT="0" marB="0" anchor="b"/>
                </a:tc>
                <a:extLst>
                  <a:ext uri="{0D108BD9-81ED-4DB2-BD59-A6C34878D82A}">
                    <a16:rowId xmlns:a16="http://schemas.microsoft.com/office/drawing/2014/main" val="996149424"/>
                  </a:ext>
                </a:extLst>
              </a:tr>
              <a:tr h="174402">
                <a:tc>
                  <a:txBody>
                    <a:bodyPr/>
                    <a:lstStyle/>
                    <a:p>
                      <a:pPr algn="l" fontAlgn="b"/>
                      <a:r>
                        <a:rPr lang="en-US" sz="1200" u="none" strike="noStrike">
                          <a:effectLst/>
                          <a:latin typeface="Baskerville" panose="02020502070401020303"/>
                        </a:rPr>
                        <a:t>Upfront capital costs</a:t>
                      </a:r>
                      <a:endParaRPr 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r>
                        <a:rPr lang="en-US" sz="1200" u="none" strike="noStrike">
                          <a:effectLst/>
                          <a:latin typeface="Baskerville" panose="02020502070401020303"/>
                        </a:rPr>
                        <a:t>owner's share</a:t>
                      </a:r>
                      <a:endParaRPr 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200" u="none" strike="noStrike">
                          <a:effectLst/>
                          <a:latin typeface="Baskerville" panose="02020502070401020303"/>
                        </a:rPr>
                        <a:t>100%</a:t>
                      </a:r>
                      <a:endParaRPr lang="en-US" altLang="zh-CN"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200" b="0" i="0" u="none" strike="noStrike" dirty="0">
                          <a:solidFill>
                            <a:srgbClr val="000000"/>
                          </a:solidFill>
                          <a:effectLst/>
                          <a:latin typeface="Baskerville" panose="02020502070401020303"/>
                          <a:ea typeface="等线" panose="02010600030101010101" pitchFamily="2" charset="-122"/>
                        </a:rPr>
                        <a:t>-$1,202,430</a:t>
                      </a: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extLst>
                  <a:ext uri="{0D108BD9-81ED-4DB2-BD59-A6C34878D82A}">
                    <a16:rowId xmlns:a16="http://schemas.microsoft.com/office/drawing/2014/main" val="1547619100"/>
                  </a:ext>
                </a:extLst>
              </a:tr>
              <a:tr h="174402">
                <a:tc>
                  <a:txBody>
                    <a:bodyPr/>
                    <a:lstStyle/>
                    <a:p>
                      <a:pPr algn="l" fontAlgn="b"/>
                      <a:r>
                        <a:rPr lang="en-US" sz="1200" u="none" strike="noStrike">
                          <a:effectLst/>
                          <a:latin typeface="Baskerville" panose="02020502070401020303"/>
                        </a:rPr>
                        <a:t>Cash Flow impact, Owner</a:t>
                      </a:r>
                      <a:endParaRPr lang="en-US" sz="1200" b="1"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200" b="0" i="0" u="none" strike="noStrike" dirty="0">
                          <a:solidFill>
                            <a:srgbClr val="000000"/>
                          </a:solidFill>
                          <a:effectLst/>
                          <a:latin typeface="Baskerville" panose="02020502070401020303"/>
                          <a:ea typeface="等线" panose="02010600030101010101" pitchFamily="2" charset="-122"/>
                        </a:rPr>
                        <a:t>-</a:t>
                      </a:r>
                      <a:r>
                        <a:rPr lang="zh-CN" altLang="en-US" sz="1200" b="0" i="0" u="none" strike="noStrike" dirty="0">
                          <a:solidFill>
                            <a:srgbClr val="000000"/>
                          </a:solidFill>
                          <a:effectLst/>
                          <a:latin typeface="Baskerville" panose="02020502070401020303"/>
                          <a:ea typeface="等线" panose="02010600030101010101" pitchFamily="2" charset="-122"/>
                        </a:rPr>
                        <a:t> </a:t>
                      </a:r>
                      <a:r>
                        <a:rPr lang="en-US" altLang="zh-CN" sz="1200" b="0" i="0" u="none" strike="noStrike" dirty="0">
                          <a:solidFill>
                            <a:srgbClr val="000000"/>
                          </a:solidFill>
                          <a:effectLst/>
                          <a:latin typeface="Baskerville" panose="02020502070401020303"/>
                          <a:ea typeface="等线" panose="02010600030101010101" pitchFamily="2" charset="-122"/>
                        </a:rPr>
                        <a:t>$1,202,430</a:t>
                      </a:r>
                    </a:p>
                  </a:txBody>
                  <a:tcPr marL="0" marR="0" marT="0" marB="0" anchor="b"/>
                </a:tc>
                <a:tc>
                  <a:txBody>
                    <a:bodyPr/>
                    <a:lstStyle/>
                    <a:p>
                      <a:pPr algn="r" fontAlgn="b"/>
                      <a:r>
                        <a:rPr lang="en-US" altLang="zh-CN" sz="1200" b="0" i="0" u="none" strike="noStrike">
                          <a:solidFill>
                            <a:srgbClr val="000000"/>
                          </a:solidFill>
                          <a:effectLst/>
                          <a:latin typeface="Baskerville" panose="02020502070401020303"/>
                          <a:ea typeface="等线" panose="02010600030101010101" pitchFamily="2" charset="-122"/>
                        </a:rPr>
                        <a:t>$216,825 </a:t>
                      </a:r>
                    </a:p>
                  </a:txBody>
                  <a:tcPr marL="0" marR="0" marT="0" marB="0" anchor="b"/>
                </a:tc>
                <a:tc>
                  <a:txBody>
                    <a:bodyPr/>
                    <a:lstStyle/>
                    <a:p>
                      <a:pPr algn="r" fontAlgn="b"/>
                      <a:endParaRPr lang="en-US" altLang="zh-CN"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200" b="0" i="0" u="none" strike="noStrike" dirty="0">
                          <a:solidFill>
                            <a:srgbClr val="000000"/>
                          </a:solidFill>
                          <a:effectLst/>
                          <a:latin typeface="Baskerville" panose="02020502070401020303"/>
                          <a:ea typeface="等线" panose="02010600030101010101" pitchFamily="2" charset="-122"/>
                        </a:rPr>
                        <a:t>$288,213 </a:t>
                      </a:r>
                    </a:p>
                  </a:txBody>
                  <a:tcPr marL="0" marR="0" marT="0" marB="0" anchor="b"/>
                </a:tc>
                <a:extLst>
                  <a:ext uri="{0D108BD9-81ED-4DB2-BD59-A6C34878D82A}">
                    <a16:rowId xmlns:a16="http://schemas.microsoft.com/office/drawing/2014/main" val="3997212357"/>
                  </a:ext>
                </a:extLst>
              </a:tr>
              <a:tr h="174402">
                <a:tc>
                  <a:txBody>
                    <a:bodyPr/>
                    <a:lstStyle/>
                    <a:p>
                      <a:pPr algn="l" fontAlgn="b"/>
                      <a:r>
                        <a:rPr lang="en-US" sz="1200" u="none" strike="noStrike">
                          <a:effectLst/>
                          <a:latin typeface="Baskerville" panose="02020502070401020303"/>
                        </a:rPr>
                        <a:t>NPV</a:t>
                      </a:r>
                      <a:endParaRPr lang="en-US" sz="1200" b="1"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200" b="1" i="0" u="none" strike="noStrike" dirty="0">
                          <a:solidFill>
                            <a:schemeClr val="accent6">
                              <a:lumMod val="75000"/>
                            </a:schemeClr>
                          </a:solidFill>
                          <a:effectLst/>
                          <a:latin typeface="Baskerville" panose="02020502070401020303"/>
                          <a:ea typeface="等线" panose="02010600030101010101" pitchFamily="2" charset="-122"/>
                        </a:rPr>
                        <a:t>$11,299 </a:t>
                      </a:r>
                    </a:p>
                  </a:txBody>
                  <a:tcPr marL="0" marR="0" marT="0" marB="0" anchor="b"/>
                </a:tc>
                <a:tc>
                  <a:txBody>
                    <a:bodyPr/>
                    <a:lstStyle/>
                    <a:p>
                      <a:pPr algn="l" fontAlgn="b"/>
                      <a:endParaRPr lang="zh-CN" altLang="en-US" sz="1200" b="0" i="0" u="none" strike="noStrike" dirty="0">
                        <a:solidFill>
                          <a:schemeClr val="accent6">
                            <a:lumMod val="75000"/>
                          </a:schemeClr>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extLst>
                  <a:ext uri="{0D108BD9-81ED-4DB2-BD59-A6C34878D82A}">
                    <a16:rowId xmlns:a16="http://schemas.microsoft.com/office/drawing/2014/main" val="4088107281"/>
                  </a:ext>
                </a:extLst>
              </a:tr>
              <a:tr h="174402">
                <a:tc>
                  <a:txBody>
                    <a:bodyPr/>
                    <a:lstStyle/>
                    <a:p>
                      <a:pPr algn="l" fontAlgn="b"/>
                      <a:r>
                        <a:rPr lang="en-US" sz="1200" u="none" strike="noStrike">
                          <a:effectLst/>
                          <a:latin typeface="Baskerville" panose="02020502070401020303"/>
                        </a:rPr>
                        <a:t>  Cost of capital, owner</a:t>
                      </a:r>
                      <a:endParaRPr 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200" b="0" i="0" u="none" strike="noStrike">
                          <a:solidFill>
                            <a:srgbClr val="000000"/>
                          </a:solidFill>
                          <a:effectLst/>
                          <a:latin typeface="Baskerville" panose="02020502070401020303"/>
                          <a:ea typeface="等线" panose="02010600030101010101" pitchFamily="2" charset="-122"/>
                        </a:rPr>
                        <a:t>15%</a:t>
                      </a: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dirty="0">
                        <a:solidFill>
                          <a:srgbClr val="000000"/>
                        </a:solidFill>
                        <a:effectLst/>
                        <a:latin typeface="Baskerville" panose="02020502070401020303"/>
                        <a:ea typeface="等线" panose="02010600030101010101" pitchFamily="2" charset="-122"/>
                      </a:endParaRPr>
                    </a:p>
                  </a:txBody>
                  <a:tcPr marL="0" marR="0" marT="0" marB="0" anchor="b"/>
                </a:tc>
                <a:extLst>
                  <a:ext uri="{0D108BD9-81ED-4DB2-BD59-A6C34878D82A}">
                    <a16:rowId xmlns:a16="http://schemas.microsoft.com/office/drawing/2014/main" val="4223128713"/>
                  </a:ext>
                </a:extLst>
              </a:tr>
              <a:tr h="174402">
                <a:tc>
                  <a:txBody>
                    <a:bodyPr/>
                    <a:lstStyle/>
                    <a:p>
                      <a:pPr algn="l" fontAlgn="b"/>
                      <a:r>
                        <a:rPr lang="en-US" sz="1200" u="none" strike="noStrike">
                          <a:effectLst/>
                          <a:latin typeface="Baskerville" panose="02020502070401020303"/>
                        </a:rPr>
                        <a:t>PV of property value improvement*</a:t>
                      </a:r>
                      <a:endParaRPr 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200" b="0" i="0" u="none" strike="noStrike" dirty="0">
                          <a:solidFill>
                            <a:srgbClr val="000000"/>
                          </a:solidFill>
                          <a:effectLst/>
                          <a:latin typeface="Baskerville" panose="02020502070401020303"/>
                          <a:ea typeface="等线" panose="02010600030101010101" pitchFamily="2" charset="-122"/>
                        </a:rPr>
                        <a:t>$890,524 </a:t>
                      </a: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dirty="0">
                        <a:solidFill>
                          <a:srgbClr val="000000"/>
                        </a:solidFill>
                        <a:effectLst/>
                        <a:latin typeface="Baskerville" panose="02020502070401020303"/>
                        <a:ea typeface="等线" panose="02010600030101010101" pitchFamily="2" charset="-122"/>
                      </a:endParaRPr>
                    </a:p>
                  </a:txBody>
                  <a:tcPr marL="0" marR="0" marT="0" marB="0" anchor="b"/>
                </a:tc>
                <a:extLst>
                  <a:ext uri="{0D108BD9-81ED-4DB2-BD59-A6C34878D82A}">
                    <a16:rowId xmlns:a16="http://schemas.microsoft.com/office/drawing/2014/main" val="219164571"/>
                  </a:ext>
                </a:extLst>
              </a:tr>
              <a:tr h="174402">
                <a:tc>
                  <a:txBody>
                    <a:bodyPr/>
                    <a:lstStyle/>
                    <a:p>
                      <a:pPr algn="l" fontAlgn="b"/>
                      <a:r>
                        <a:rPr lang="en-US" sz="1200" u="none" strike="noStrike">
                          <a:effectLst/>
                          <a:latin typeface="Baskerville" panose="02020502070401020303"/>
                        </a:rPr>
                        <a:t>  * Assuming sale in year 10</a:t>
                      </a:r>
                      <a:endParaRPr 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endParaRPr lang="en-US" altLang="zh-CN" sz="12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200" b="0" i="0" u="none" strike="noStrike" dirty="0">
                          <a:solidFill>
                            <a:srgbClr val="000000"/>
                          </a:solidFill>
                          <a:effectLst/>
                          <a:latin typeface="Baskerville" panose="02020502070401020303"/>
                          <a:ea typeface="等线" panose="02010600030101010101" pitchFamily="2" charset="-122"/>
                        </a:rPr>
                        <a:t>$3,602,667 </a:t>
                      </a:r>
                    </a:p>
                  </a:txBody>
                  <a:tcPr marL="0" marR="0" marT="0" marB="0" anchor="b"/>
                </a:tc>
                <a:extLst>
                  <a:ext uri="{0D108BD9-81ED-4DB2-BD59-A6C34878D82A}">
                    <a16:rowId xmlns:a16="http://schemas.microsoft.com/office/drawing/2014/main" val="2824783195"/>
                  </a:ext>
                </a:extLst>
              </a:tr>
              <a:tr h="165682">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dirty="0">
                        <a:solidFill>
                          <a:srgbClr val="000000"/>
                        </a:solidFill>
                        <a:effectLst/>
                        <a:latin typeface="Baskerville" panose="02020502070401020303"/>
                        <a:ea typeface="等线" panose="02010600030101010101" pitchFamily="2" charset="-122"/>
                      </a:endParaRPr>
                    </a:p>
                  </a:txBody>
                  <a:tcPr marL="0" marR="0" marT="0" marB="0" anchor="b"/>
                </a:tc>
                <a:extLst>
                  <a:ext uri="{0D108BD9-81ED-4DB2-BD59-A6C34878D82A}">
                    <a16:rowId xmlns:a16="http://schemas.microsoft.com/office/drawing/2014/main" val="2768809597"/>
                  </a:ext>
                </a:extLst>
              </a:tr>
              <a:tr h="174402">
                <a:tc>
                  <a:txBody>
                    <a:bodyPr/>
                    <a:lstStyle/>
                    <a:p>
                      <a:pPr algn="l" fontAlgn="b"/>
                      <a:r>
                        <a:rPr lang="en-US" sz="1200" u="sng" strike="noStrike">
                          <a:effectLst/>
                          <a:latin typeface="Baskerville" panose="02020502070401020303"/>
                        </a:rPr>
                        <a:t>TENANTS</a:t>
                      </a:r>
                      <a:endParaRPr lang="en-US" sz="1200" b="1" i="0" u="sng"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dirty="0">
                        <a:solidFill>
                          <a:srgbClr val="000000"/>
                        </a:solidFill>
                        <a:effectLst/>
                        <a:latin typeface="Baskerville" panose="02020502070401020303"/>
                        <a:ea typeface="等线" panose="02010600030101010101" pitchFamily="2" charset="-122"/>
                      </a:endParaRPr>
                    </a:p>
                  </a:txBody>
                  <a:tcPr marL="0" marR="0" marT="0" marB="0" anchor="b"/>
                </a:tc>
                <a:extLst>
                  <a:ext uri="{0D108BD9-81ED-4DB2-BD59-A6C34878D82A}">
                    <a16:rowId xmlns:a16="http://schemas.microsoft.com/office/drawing/2014/main" val="2088495020"/>
                  </a:ext>
                </a:extLst>
              </a:tr>
              <a:tr h="174402">
                <a:tc>
                  <a:txBody>
                    <a:bodyPr/>
                    <a:lstStyle/>
                    <a:p>
                      <a:pPr algn="l" fontAlgn="b"/>
                      <a:r>
                        <a:rPr lang="en-US" sz="1200" u="none" strike="noStrike">
                          <a:effectLst/>
                          <a:latin typeface="Baskerville" panose="02020502070401020303"/>
                        </a:rPr>
                        <a:t>Rent increase, tenants</a:t>
                      </a:r>
                      <a:endParaRPr 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200" b="0" i="0" u="none" strike="noStrike">
                          <a:solidFill>
                            <a:srgbClr val="000000"/>
                          </a:solidFill>
                          <a:effectLst/>
                          <a:latin typeface="Baskerville" panose="02020502070401020303"/>
                          <a:ea typeface="等线" panose="02010600030101010101" pitchFamily="2" charset="-122"/>
                        </a:rPr>
                        <a:t>-</a:t>
                      </a:r>
                    </a:p>
                  </a:txBody>
                  <a:tcPr marL="0" marR="0" marT="0" marB="0" anchor="b"/>
                </a:tc>
                <a:tc>
                  <a:txBody>
                    <a:bodyPr/>
                    <a:lstStyle/>
                    <a:p>
                      <a:pPr algn="r" fontAlgn="b"/>
                      <a:r>
                        <a:rPr lang="en-US" altLang="zh-CN" sz="1200" b="0" i="0" u="none" strike="noStrike" dirty="0">
                          <a:solidFill>
                            <a:srgbClr val="000000"/>
                          </a:solidFill>
                          <a:effectLst/>
                          <a:latin typeface="Baskerville" panose="02020502070401020303"/>
                          <a:ea typeface="等线" panose="02010600030101010101" pitchFamily="2" charset="-122"/>
                        </a:rPr>
                        <a:t>-</a:t>
                      </a:r>
                      <a:r>
                        <a:rPr lang="zh-CN" altLang="en-US" sz="1200" b="0" i="0" u="none" strike="noStrike" dirty="0">
                          <a:solidFill>
                            <a:srgbClr val="000000"/>
                          </a:solidFill>
                          <a:effectLst/>
                          <a:latin typeface="Baskerville" panose="02020502070401020303"/>
                          <a:ea typeface="等线" panose="02010600030101010101" pitchFamily="2" charset="-122"/>
                        </a:rPr>
                        <a:t> </a:t>
                      </a:r>
                      <a:r>
                        <a:rPr lang="en-US" altLang="zh-CN" sz="1200" b="0" i="0" u="none" strike="noStrike" dirty="0">
                          <a:solidFill>
                            <a:srgbClr val="000000"/>
                          </a:solidFill>
                          <a:effectLst/>
                          <a:latin typeface="Baskerville" panose="02020502070401020303"/>
                          <a:ea typeface="等线" panose="02010600030101010101" pitchFamily="2" charset="-122"/>
                        </a:rPr>
                        <a:t>$195,981</a:t>
                      </a:r>
                    </a:p>
                  </a:txBody>
                  <a:tcPr marL="0" marR="0" marT="0" marB="0" anchor="b"/>
                </a:tc>
                <a:tc>
                  <a:txBody>
                    <a:bodyPr/>
                    <a:lstStyle/>
                    <a:p>
                      <a:pPr algn="r" fontAlgn="b"/>
                      <a:endParaRPr lang="en-US" altLang="zh-CN" sz="12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200" b="0" i="0" u="none" strike="noStrike" dirty="0">
                          <a:solidFill>
                            <a:srgbClr val="000000"/>
                          </a:solidFill>
                          <a:effectLst/>
                          <a:latin typeface="Baskerville" panose="02020502070401020303"/>
                          <a:ea typeface="等线" panose="02010600030101010101" pitchFamily="2" charset="-122"/>
                        </a:rPr>
                        <a:t>-</a:t>
                      </a:r>
                      <a:r>
                        <a:rPr lang="zh-CN" altLang="en-US" sz="1200" b="0" i="0" u="none" strike="noStrike" dirty="0">
                          <a:solidFill>
                            <a:srgbClr val="000000"/>
                          </a:solidFill>
                          <a:effectLst/>
                          <a:latin typeface="Baskerville" panose="02020502070401020303"/>
                          <a:ea typeface="等线" panose="02010600030101010101" pitchFamily="2" charset="-122"/>
                        </a:rPr>
                        <a:t> </a:t>
                      </a:r>
                      <a:r>
                        <a:rPr lang="en-US" altLang="zh-CN" sz="1200" b="0" i="0" u="none" strike="noStrike" dirty="0">
                          <a:solidFill>
                            <a:srgbClr val="000000"/>
                          </a:solidFill>
                          <a:effectLst/>
                          <a:latin typeface="Baskerville" panose="02020502070401020303"/>
                          <a:ea typeface="等线" panose="02010600030101010101" pitchFamily="2" charset="-122"/>
                        </a:rPr>
                        <a:t>$255,711</a:t>
                      </a:r>
                    </a:p>
                  </a:txBody>
                  <a:tcPr marL="0" marR="0" marT="0" marB="0" anchor="b"/>
                </a:tc>
                <a:extLst>
                  <a:ext uri="{0D108BD9-81ED-4DB2-BD59-A6C34878D82A}">
                    <a16:rowId xmlns:a16="http://schemas.microsoft.com/office/drawing/2014/main" val="47956918"/>
                  </a:ext>
                </a:extLst>
              </a:tr>
              <a:tr h="174402">
                <a:tc>
                  <a:txBody>
                    <a:bodyPr/>
                    <a:lstStyle/>
                    <a:p>
                      <a:pPr algn="l" fontAlgn="b"/>
                      <a:r>
                        <a:rPr lang="en-US" sz="1200" u="none" strike="noStrike">
                          <a:effectLst/>
                          <a:latin typeface="Baskerville" panose="02020502070401020303"/>
                        </a:rPr>
                        <a:t>Energy cost savings, tenants</a:t>
                      </a:r>
                      <a:endParaRPr 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r>
                        <a:rPr lang="en-US" sz="1200" u="none" strike="noStrike">
                          <a:effectLst/>
                          <a:latin typeface="Baskerville" panose="02020502070401020303"/>
                        </a:rPr>
                        <a:t>tenant's share</a:t>
                      </a:r>
                      <a:endParaRPr 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200" u="none" strike="noStrike">
                          <a:effectLst/>
                          <a:latin typeface="Baskerville" panose="02020502070401020303"/>
                        </a:rPr>
                        <a:t>90%</a:t>
                      </a:r>
                      <a:endParaRPr lang="en-US" altLang="zh-CN"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200" b="0" i="0" u="none" strike="noStrike">
                          <a:solidFill>
                            <a:srgbClr val="000000"/>
                          </a:solidFill>
                          <a:effectLst/>
                          <a:latin typeface="Baskerville" panose="02020502070401020303"/>
                          <a:ea typeface="等线" panose="02010600030101010101" pitchFamily="2" charset="-122"/>
                        </a:rPr>
                        <a:t>$187,596 </a:t>
                      </a:r>
                    </a:p>
                  </a:txBody>
                  <a:tcPr marL="0" marR="0" marT="0" marB="0" anchor="b"/>
                </a:tc>
                <a:tc>
                  <a:txBody>
                    <a:bodyPr/>
                    <a:lstStyle/>
                    <a:p>
                      <a:pPr algn="r" fontAlgn="b"/>
                      <a:endParaRPr lang="en-US" altLang="zh-CN" sz="12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200" b="0" i="0" u="none" strike="noStrike" dirty="0">
                          <a:solidFill>
                            <a:srgbClr val="000000"/>
                          </a:solidFill>
                          <a:effectLst/>
                          <a:latin typeface="Baskerville" panose="02020502070401020303"/>
                          <a:ea typeface="等线" panose="02010600030101010101" pitchFamily="2" charset="-122"/>
                        </a:rPr>
                        <a:t>$292,523 </a:t>
                      </a:r>
                    </a:p>
                  </a:txBody>
                  <a:tcPr marL="0" marR="0" marT="0" marB="0" anchor="b"/>
                </a:tc>
                <a:extLst>
                  <a:ext uri="{0D108BD9-81ED-4DB2-BD59-A6C34878D82A}">
                    <a16:rowId xmlns:a16="http://schemas.microsoft.com/office/drawing/2014/main" val="2039697650"/>
                  </a:ext>
                </a:extLst>
              </a:tr>
              <a:tr h="174402">
                <a:tc>
                  <a:txBody>
                    <a:bodyPr/>
                    <a:lstStyle/>
                    <a:p>
                      <a:pPr algn="l" fontAlgn="b"/>
                      <a:r>
                        <a:rPr lang="en-US" sz="1200" u="none" strike="noStrike">
                          <a:effectLst/>
                          <a:latin typeface="Baskerville" panose="02020502070401020303"/>
                        </a:rPr>
                        <a:t>CF impacts, Tenants</a:t>
                      </a:r>
                      <a:endParaRPr 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200" b="0" i="0" u="none" strike="noStrike">
                          <a:solidFill>
                            <a:srgbClr val="000000"/>
                          </a:solidFill>
                          <a:effectLst/>
                          <a:latin typeface="Baskerville" panose="02020502070401020303"/>
                          <a:ea typeface="等线" panose="02010600030101010101" pitchFamily="2" charset="-122"/>
                        </a:rPr>
                        <a:t>-</a:t>
                      </a:r>
                    </a:p>
                  </a:txBody>
                  <a:tcPr marL="0" marR="0" marT="0" marB="0" anchor="b"/>
                </a:tc>
                <a:tc>
                  <a:txBody>
                    <a:bodyPr/>
                    <a:lstStyle/>
                    <a:p>
                      <a:pPr algn="r" fontAlgn="b"/>
                      <a:r>
                        <a:rPr lang="en-US" altLang="zh-CN" sz="1200" b="0" i="0" u="none" strike="noStrike" dirty="0">
                          <a:solidFill>
                            <a:srgbClr val="000000"/>
                          </a:solidFill>
                          <a:effectLst/>
                          <a:latin typeface="Baskerville" panose="02020502070401020303"/>
                          <a:ea typeface="等线" panose="02010600030101010101" pitchFamily="2" charset="-122"/>
                        </a:rPr>
                        <a:t>-</a:t>
                      </a:r>
                      <a:r>
                        <a:rPr lang="zh-CN" altLang="en-US" sz="1200" b="0" i="0" u="none" strike="noStrike" dirty="0">
                          <a:solidFill>
                            <a:srgbClr val="000000"/>
                          </a:solidFill>
                          <a:effectLst/>
                          <a:latin typeface="Baskerville" panose="02020502070401020303"/>
                          <a:ea typeface="等线" panose="02010600030101010101" pitchFamily="2" charset="-122"/>
                        </a:rPr>
                        <a:t> </a:t>
                      </a:r>
                      <a:r>
                        <a:rPr lang="en-US" altLang="zh-CN" sz="1200" b="0" i="0" u="none" strike="noStrike" dirty="0">
                          <a:solidFill>
                            <a:srgbClr val="000000"/>
                          </a:solidFill>
                          <a:effectLst/>
                          <a:latin typeface="Baskerville" panose="02020502070401020303"/>
                          <a:ea typeface="等线" panose="02010600030101010101" pitchFamily="2" charset="-122"/>
                        </a:rPr>
                        <a:t>$8,385</a:t>
                      </a:r>
                    </a:p>
                  </a:txBody>
                  <a:tcPr marL="0" marR="0" marT="0" marB="0" anchor="b"/>
                </a:tc>
                <a:tc>
                  <a:txBody>
                    <a:bodyPr/>
                    <a:lstStyle/>
                    <a:p>
                      <a:pPr algn="r" fontAlgn="b"/>
                      <a:endParaRPr lang="en-US" altLang="zh-CN" sz="12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200" b="0" i="0" u="none" strike="noStrike" dirty="0">
                          <a:solidFill>
                            <a:srgbClr val="000000"/>
                          </a:solidFill>
                          <a:effectLst/>
                          <a:latin typeface="Baskerville" panose="02020502070401020303"/>
                          <a:ea typeface="等线" panose="02010600030101010101" pitchFamily="2" charset="-122"/>
                        </a:rPr>
                        <a:t>$36,812 </a:t>
                      </a:r>
                    </a:p>
                  </a:txBody>
                  <a:tcPr marL="0" marR="0" marT="0" marB="0" anchor="b"/>
                </a:tc>
                <a:extLst>
                  <a:ext uri="{0D108BD9-81ED-4DB2-BD59-A6C34878D82A}">
                    <a16:rowId xmlns:a16="http://schemas.microsoft.com/office/drawing/2014/main" val="4061936908"/>
                  </a:ext>
                </a:extLst>
              </a:tr>
              <a:tr h="174402">
                <a:tc>
                  <a:txBody>
                    <a:bodyPr/>
                    <a:lstStyle/>
                    <a:p>
                      <a:pPr algn="l" fontAlgn="b"/>
                      <a:r>
                        <a:rPr lang="en-US" sz="1200" u="none" strike="noStrike">
                          <a:effectLst/>
                          <a:latin typeface="Baskerville" panose="02020502070401020303"/>
                        </a:rPr>
                        <a:t>NPV</a:t>
                      </a:r>
                      <a:endParaRPr 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200" b="1" i="0" u="none" strike="noStrike" dirty="0">
                          <a:solidFill>
                            <a:schemeClr val="accent6">
                              <a:lumMod val="75000"/>
                            </a:schemeClr>
                          </a:solidFill>
                          <a:effectLst/>
                          <a:latin typeface="Baskerville" panose="02020502070401020303"/>
                          <a:ea typeface="等线" panose="02010600030101010101" pitchFamily="2" charset="-122"/>
                        </a:rPr>
                        <a:t>$49,885</a:t>
                      </a:r>
                      <a:r>
                        <a:rPr lang="en-US" altLang="zh-CN" sz="1200" b="1" i="0" u="none" strike="noStrike" dirty="0">
                          <a:solidFill>
                            <a:srgbClr val="000000"/>
                          </a:solidFill>
                          <a:effectLst/>
                          <a:latin typeface="Baskerville" panose="02020502070401020303"/>
                          <a:ea typeface="等线" panose="02010600030101010101" pitchFamily="2" charset="-122"/>
                        </a:rPr>
                        <a:t> </a:t>
                      </a:r>
                    </a:p>
                  </a:txBody>
                  <a:tcPr marL="0" marR="0" marT="0" marB="0" anchor="b"/>
                </a:tc>
                <a:tc>
                  <a:txBody>
                    <a:bodyPr/>
                    <a:lstStyle/>
                    <a:p>
                      <a:pPr algn="l" fontAlgn="b"/>
                      <a:endParaRPr lang="zh-CN" altLang="en-US" sz="12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dirty="0">
                        <a:solidFill>
                          <a:srgbClr val="000000"/>
                        </a:solidFill>
                        <a:effectLst/>
                        <a:latin typeface="Baskerville" panose="02020502070401020303"/>
                        <a:ea typeface="等线" panose="02010600030101010101" pitchFamily="2" charset="-122"/>
                      </a:endParaRPr>
                    </a:p>
                  </a:txBody>
                  <a:tcPr marL="0" marR="0" marT="0" marB="0" anchor="b"/>
                </a:tc>
                <a:extLst>
                  <a:ext uri="{0D108BD9-81ED-4DB2-BD59-A6C34878D82A}">
                    <a16:rowId xmlns:a16="http://schemas.microsoft.com/office/drawing/2014/main" val="3189214669"/>
                  </a:ext>
                </a:extLst>
              </a:tr>
              <a:tr h="174402">
                <a:tc>
                  <a:txBody>
                    <a:bodyPr/>
                    <a:lstStyle/>
                    <a:p>
                      <a:pPr algn="l" fontAlgn="b"/>
                      <a:r>
                        <a:rPr lang="en-US" sz="1200" u="none" strike="noStrike" dirty="0">
                          <a:effectLst/>
                          <a:latin typeface="Baskerville" panose="02020502070401020303"/>
                        </a:rPr>
                        <a:t> cost of capital, tenants</a:t>
                      </a:r>
                      <a:endParaRPr lang="en-US" sz="12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r" fontAlgn="b"/>
                      <a:r>
                        <a:rPr lang="en-US" altLang="zh-CN" sz="1200" b="0" i="0" u="none" strike="noStrike" dirty="0">
                          <a:solidFill>
                            <a:srgbClr val="000000"/>
                          </a:solidFill>
                          <a:effectLst/>
                          <a:latin typeface="Baskerville" panose="02020502070401020303"/>
                          <a:ea typeface="等线" panose="02010600030101010101" pitchFamily="2" charset="-122"/>
                        </a:rPr>
                        <a:t>10%</a:t>
                      </a:r>
                    </a:p>
                  </a:txBody>
                  <a:tcPr marL="0" marR="0" marT="0" marB="0" anchor="b"/>
                </a:tc>
                <a:tc>
                  <a:txBody>
                    <a:bodyPr/>
                    <a:lstStyle/>
                    <a:p>
                      <a:pPr algn="l" fontAlgn="b"/>
                      <a:endParaRPr lang="zh-CN" altLang="en-US" sz="12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dirty="0">
                        <a:solidFill>
                          <a:srgbClr val="000000"/>
                        </a:solidFill>
                        <a:effectLst/>
                        <a:latin typeface="Baskerville" panose="02020502070401020303"/>
                        <a:ea typeface="等线" panose="02010600030101010101" pitchFamily="2" charset="-122"/>
                      </a:endParaRPr>
                    </a:p>
                  </a:txBody>
                  <a:tcPr marL="0" marR="0" marT="0" marB="0" anchor="b"/>
                </a:tc>
                <a:tc>
                  <a:txBody>
                    <a:bodyPr/>
                    <a:lstStyle/>
                    <a:p>
                      <a:pPr algn="l" fontAlgn="b"/>
                      <a:endParaRPr lang="zh-CN" altLang="en-US" sz="1200" b="0" i="0" u="none" strike="noStrike" dirty="0">
                        <a:solidFill>
                          <a:srgbClr val="000000"/>
                        </a:solidFill>
                        <a:effectLst/>
                        <a:latin typeface="Baskerville" panose="02020502070401020303"/>
                        <a:ea typeface="等线" panose="02010600030101010101" pitchFamily="2" charset="-122"/>
                      </a:endParaRPr>
                    </a:p>
                  </a:txBody>
                  <a:tcPr marL="0" marR="0" marT="0" marB="0" anchor="b"/>
                </a:tc>
                <a:extLst>
                  <a:ext uri="{0D108BD9-81ED-4DB2-BD59-A6C34878D82A}">
                    <a16:rowId xmlns:a16="http://schemas.microsoft.com/office/drawing/2014/main" val="3236543197"/>
                  </a:ext>
                </a:extLst>
              </a:tr>
            </a:tbl>
          </a:graphicData>
        </a:graphic>
      </p:graphicFrame>
      <p:sp>
        <p:nvSpPr>
          <p:cNvPr id="4" name="Rectangle 3">
            <a:extLst>
              <a:ext uri="{FF2B5EF4-FFF2-40B4-BE49-F238E27FC236}">
                <a16:creationId xmlns:a16="http://schemas.microsoft.com/office/drawing/2014/main" id="{4D13B0BF-B737-4E21-8C0D-94D541F5287C}"/>
              </a:ext>
            </a:extLst>
          </p:cNvPr>
          <p:cNvSpPr/>
          <p:nvPr/>
        </p:nvSpPr>
        <p:spPr>
          <a:xfrm>
            <a:off x="4274545" y="4275561"/>
            <a:ext cx="848298" cy="50218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a:extLst>
              <a:ext uri="{FF2B5EF4-FFF2-40B4-BE49-F238E27FC236}">
                <a16:creationId xmlns:a16="http://schemas.microsoft.com/office/drawing/2014/main" id="{BFEA866D-1C67-40FE-ADEA-17F82D54058A}"/>
              </a:ext>
            </a:extLst>
          </p:cNvPr>
          <p:cNvSpPr/>
          <p:nvPr/>
        </p:nvSpPr>
        <p:spPr>
          <a:xfrm>
            <a:off x="4276748" y="5956255"/>
            <a:ext cx="848298" cy="4572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6650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13" name="Google Shape;137;p21">
            <a:extLst>
              <a:ext uri="{FF2B5EF4-FFF2-40B4-BE49-F238E27FC236}">
                <a16:creationId xmlns:a16="http://schemas.microsoft.com/office/drawing/2014/main" id="{1CA7C306-B372-474E-9409-3F1EA0389EBC}"/>
              </a:ext>
            </a:extLst>
          </p:cNvPr>
          <p:cNvSpPr txBox="1">
            <a:spLocks/>
          </p:cNvSpPr>
          <p:nvPr/>
        </p:nvSpPr>
        <p:spPr>
          <a:xfrm>
            <a:off x="161565" y="185094"/>
            <a:ext cx="11623004" cy="1240400"/>
          </a:xfrm>
          <a:prstGeom prst="rect">
            <a:avLst/>
          </a:prstGeom>
          <a:noFill/>
          <a:ln>
            <a:noFill/>
          </a:ln>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SzPts val="2800"/>
            </a:pPr>
            <a:r>
              <a:rPr lang="en-US" altLang="zh-CN" sz="4267" dirty="0">
                <a:solidFill>
                  <a:srgbClr val="1B4453"/>
                </a:solidFill>
                <a:latin typeface="Baskerville" panose="02020502070401020303"/>
              </a:rPr>
              <a:t>Win-Win</a:t>
            </a:r>
            <a:endParaRPr lang="en-US" sz="4267" dirty="0">
              <a:solidFill>
                <a:srgbClr val="1B4453"/>
              </a:solidFill>
              <a:latin typeface="Baskerville" panose="02020502070401020303"/>
            </a:endParaRPr>
          </a:p>
        </p:txBody>
      </p:sp>
      <p:sp>
        <p:nvSpPr>
          <p:cNvPr id="94" name="Rectangle 93">
            <a:extLst>
              <a:ext uri="{FF2B5EF4-FFF2-40B4-BE49-F238E27FC236}">
                <a16:creationId xmlns:a16="http://schemas.microsoft.com/office/drawing/2014/main" id="{33B27E0B-5D41-D34F-B4E6-2D11ADDAE77B}"/>
              </a:ext>
            </a:extLst>
          </p:cNvPr>
          <p:cNvSpPr/>
          <p:nvPr/>
        </p:nvSpPr>
        <p:spPr>
          <a:xfrm>
            <a:off x="2014202" y="1991586"/>
            <a:ext cx="7216196" cy="175792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Baskerville" panose="02020502070401020303" pitchFamily="18" charset="0"/>
              <a:ea typeface="Baskerville" panose="02020502070401020303" pitchFamily="18" charset="0"/>
            </a:endParaRPr>
          </a:p>
        </p:txBody>
      </p:sp>
      <p:sp>
        <p:nvSpPr>
          <p:cNvPr id="95" name="Text Placeholder 2">
            <a:extLst>
              <a:ext uri="{FF2B5EF4-FFF2-40B4-BE49-F238E27FC236}">
                <a16:creationId xmlns:a16="http://schemas.microsoft.com/office/drawing/2014/main" id="{9186B271-7A0D-9548-B032-AE96CB151F39}"/>
              </a:ext>
            </a:extLst>
          </p:cNvPr>
          <p:cNvSpPr txBox="1">
            <a:spLocks/>
          </p:cNvSpPr>
          <p:nvPr/>
        </p:nvSpPr>
        <p:spPr>
          <a:xfrm>
            <a:off x="2629397" y="1140366"/>
            <a:ext cx="5071867" cy="7106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3195" indent="0">
              <a:buFont typeface="Arial" panose="020B0604020202020204" pitchFamily="34" charset="0"/>
              <a:buNone/>
              <a:defRPr/>
            </a:pPr>
            <a:r>
              <a:rPr lang="en-US" altLang="zh-CN" sz="3200" dirty="0">
                <a:solidFill>
                  <a:schemeClr val="dk1"/>
                </a:solidFill>
                <a:latin typeface="Baskerville" panose="02020502070401020303" pitchFamily="18" charset="0"/>
                <a:ea typeface="Baskerville" panose="02020502070401020303" pitchFamily="18" charset="0"/>
              </a:rPr>
              <a:t>Owner’s</a:t>
            </a:r>
            <a:r>
              <a:rPr lang="zh-CN" altLang="en-US" sz="3200" dirty="0">
                <a:solidFill>
                  <a:schemeClr val="dk1"/>
                </a:solidFill>
                <a:latin typeface="Baskerville" panose="02020502070401020303" pitchFamily="18" charset="0"/>
              </a:rPr>
              <a:t> </a:t>
            </a:r>
            <a:r>
              <a:rPr lang="en-US" altLang="zh-CN" sz="3200" dirty="0">
                <a:solidFill>
                  <a:schemeClr val="dk1"/>
                </a:solidFill>
                <a:latin typeface="Baskerville" panose="02020502070401020303" pitchFamily="18" charset="0"/>
                <a:ea typeface="Baskerville" panose="02020502070401020303" pitchFamily="18" charset="0"/>
              </a:rPr>
              <a:t>analytical</a:t>
            </a:r>
            <a:r>
              <a:rPr lang="zh-CN" altLang="en-US" sz="3200" dirty="0">
                <a:solidFill>
                  <a:schemeClr val="dk1"/>
                </a:solidFill>
                <a:latin typeface="Baskerville" panose="02020502070401020303" pitchFamily="18" charset="0"/>
              </a:rPr>
              <a:t> </a:t>
            </a:r>
            <a:r>
              <a:rPr lang="en" sz="3200" dirty="0">
                <a:solidFill>
                  <a:schemeClr val="dk1"/>
                </a:solidFill>
                <a:latin typeface="Baskerville" panose="02020502070401020303" pitchFamily="18" charset="0"/>
                <a:ea typeface="Baskerville" panose="02020502070401020303" pitchFamily="18" charset="0"/>
              </a:rPr>
              <a:t>horizon</a:t>
            </a:r>
            <a:endParaRPr lang="en-US" altLang="zh-CN" sz="3200" dirty="0">
              <a:solidFill>
                <a:schemeClr val="dk1"/>
              </a:solidFill>
              <a:latin typeface="Baskerville" panose="02020502070401020303" pitchFamily="18" charset="0"/>
              <a:ea typeface="Baskerville" panose="02020502070401020303" pitchFamily="18" charset="0"/>
            </a:endParaRPr>
          </a:p>
        </p:txBody>
      </p:sp>
      <p:sp>
        <p:nvSpPr>
          <p:cNvPr id="96" name="Google Shape;142;p21">
            <a:extLst>
              <a:ext uri="{FF2B5EF4-FFF2-40B4-BE49-F238E27FC236}">
                <a16:creationId xmlns:a16="http://schemas.microsoft.com/office/drawing/2014/main" id="{A6972E8E-15E1-164D-8CB9-910DC8442A75}"/>
              </a:ext>
            </a:extLst>
          </p:cNvPr>
          <p:cNvSpPr txBox="1"/>
          <p:nvPr/>
        </p:nvSpPr>
        <p:spPr>
          <a:xfrm>
            <a:off x="1325053" y="2403487"/>
            <a:ext cx="1145033" cy="409775"/>
          </a:xfrm>
          <a:prstGeom prst="rect">
            <a:avLst/>
          </a:prstGeom>
          <a:noFill/>
          <a:ln>
            <a:noFill/>
          </a:ln>
        </p:spPr>
        <p:txBody>
          <a:bodyPr spcFirstLastPara="1" wrap="square" lIns="121900" tIns="121900" rIns="121900" bIns="121900" anchor="t" anchorCtr="0">
            <a:noAutofit/>
          </a:bodyPr>
          <a:lstStyle/>
          <a:p>
            <a:endParaRPr sz="3200">
              <a:latin typeface="Baskerville" panose="02020502070401020303" pitchFamily="18" charset="0"/>
              <a:ea typeface="Baskerville" panose="02020502070401020303" pitchFamily="18" charset="0"/>
            </a:endParaRPr>
          </a:p>
        </p:txBody>
      </p:sp>
      <p:sp>
        <p:nvSpPr>
          <p:cNvPr id="97" name="Google Shape;155;p21">
            <a:extLst>
              <a:ext uri="{FF2B5EF4-FFF2-40B4-BE49-F238E27FC236}">
                <a16:creationId xmlns:a16="http://schemas.microsoft.com/office/drawing/2014/main" id="{71F12ABE-5FB0-6044-A85F-459BD949879F}"/>
              </a:ext>
            </a:extLst>
          </p:cNvPr>
          <p:cNvSpPr txBox="1"/>
          <p:nvPr/>
        </p:nvSpPr>
        <p:spPr>
          <a:xfrm>
            <a:off x="224897" y="3046262"/>
            <a:ext cx="1100156" cy="470236"/>
          </a:xfrm>
          <a:prstGeom prst="rect">
            <a:avLst/>
          </a:prstGeom>
          <a:noFill/>
          <a:ln>
            <a:noFill/>
          </a:ln>
        </p:spPr>
        <p:txBody>
          <a:bodyPr spcFirstLastPara="1" wrap="square" lIns="121900" tIns="121900" rIns="121900" bIns="121900" anchor="t" anchorCtr="0">
            <a:noAutofit/>
          </a:bodyPr>
          <a:lstStyle/>
          <a:p>
            <a:r>
              <a:rPr lang="en-US" altLang="zh-CN" dirty="0">
                <a:latin typeface="Baskerville" panose="02020502070401020303" pitchFamily="18" charset="0"/>
                <a:ea typeface="Baskerville" panose="02020502070401020303" pitchFamily="18" charset="0"/>
              </a:rPr>
              <a:t>Cost</a:t>
            </a:r>
            <a:endParaRPr dirty="0">
              <a:latin typeface="Baskerville" panose="02020502070401020303" pitchFamily="18" charset="0"/>
              <a:ea typeface="Baskerville" panose="02020502070401020303" pitchFamily="18" charset="0"/>
            </a:endParaRPr>
          </a:p>
        </p:txBody>
      </p:sp>
      <p:cxnSp>
        <p:nvCxnSpPr>
          <p:cNvPr id="99" name="Google Shape;159;p21">
            <a:extLst>
              <a:ext uri="{FF2B5EF4-FFF2-40B4-BE49-F238E27FC236}">
                <a16:creationId xmlns:a16="http://schemas.microsoft.com/office/drawing/2014/main" id="{B5795CEC-1D29-964D-B9C2-E63BA917E7CC}"/>
              </a:ext>
            </a:extLst>
          </p:cNvPr>
          <p:cNvCxnSpPr>
            <a:cxnSpLocks/>
          </p:cNvCxnSpPr>
          <p:nvPr/>
        </p:nvCxnSpPr>
        <p:spPr>
          <a:xfrm flipV="1">
            <a:off x="1989516" y="2824198"/>
            <a:ext cx="0" cy="1321163"/>
          </a:xfrm>
          <a:prstGeom prst="straightConnector1">
            <a:avLst/>
          </a:prstGeom>
          <a:noFill/>
          <a:ln w="19050" cap="flat" cmpd="sng">
            <a:solidFill>
              <a:srgbClr val="993333"/>
            </a:solidFill>
            <a:prstDash val="solid"/>
            <a:round/>
            <a:headEnd type="triangle" w="med" len="med"/>
            <a:tailEnd type="none" w="med" len="med"/>
          </a:ln>
        </p:spPr>
      </p:cxnSp>
      <mc:AlternateContent xmlns:mc="http://schemas.openxmlformats.org/markup-compatibility/2006" xmlns:a14="http://schemas.microsoft.com/office/drawing/2010/main">
        <mc:Choice Requires="a14">
          <p:sp>
            <p:nvSpPr>
              <p:cNvPr id="100" name="Rectangle 99">
                <a:extLst>
                  <a:ext uri="{FF2B5EF4-FFF2-40B4-BE49-F238E27FC236}">
                    <a16:creationId xmlns:a16="http://schemas.microsoft.com/office/drawing/2014/main" id="{A86A510F-DD4D-9341-B6BD-319C71326964}"/>
                  </a:ext>
                </a:extLst>
              </p:cNvPr>
              <p:cNvSpPr/>
              <p:nvPr/>
            </p:nvSpPr>
            <p:spPr>
              <a:xfrm>
                <a:off x="-110882" y="3672043"/>
                <a:ext cx="2142766" cy="646331"/>
              </a:xfrm>
              <a:prstGeom prst="rect">
                <a:avLst/>
              </a:prstGeom>
            </p:spPr>
            <p:txBody>
              <a:bodyPr wrap="none">
                <a:spAutoFit/>
              </a:bodyPr>
              <a:lstStyle/>
              <a:p>
                <a:pPr marL="211661">
                  <a:buSzPts val="1100"/>
                </a:pPr>
                <a:r>
                  <a:rPr lang="en-US" dirty="0">
                    <a:solidFill>
                      <a:srgbClr val="980000"/>
                    </a:solidFill>
                    <a:latin typeface="Baskerville" panose="02020502070401020303" pitchFamily="18" charset="0"/>
                    <a:ea typeface="Baskerville" panose="02020502070401020303" pitchFamily="18" charset="0"/>
                  </a:rPr>
                  <a:t>Higher</a:t>
                </a:r>
                <a:r>
                  <a:rPr lang="zh-CN" altLang="en-US" dirty="0">
                    <a:solidFill>
                      <a:srgbClr val="980000"/>
                    </a:solidFill>
                    <a:latin typeface="Baskerville" panose="02020502070401020303" pitchFamily="18" charset="0"/>
                  </a:rPr>
                  <a:t> </a:t>
                </a:r>
                <a:r>
                  <a:rPr lang="en-US" altLang="zh-CN" dirty="0">
                    <a:solidFill>
                      <a:srgbClr val="980000"/>
                    </a:solidFill>
                    <a:latin typeface="Baskerville" panose="02020502070401020303" pitchFamily="18" charset="0"/>
                  </a:rPr>
                  <a:t>u</a:t>
                </a:r>
                <a:r>
                  <a:rPr lang="en-US" altLang="zh-CN" dirty="0">
                    <a:solidFill>
                      <a:srgbClr val="980000"/>
                    </a:solidFill>
                    <a:latin typeface="Baskerville" panose="02020502070401020303" pitchFamily="18" charset="0"/>
                    <a:ea typeface="Baskerville" panose="02020502070401020303" pitchFamily="18" charset="0"/>
                  </a:rPr>
                  <a:t>pfront </a:t>
                </a:r>
              </a:p>
              <a:p>
                <a:pPr marL="211661">
                  <a:buSzPts val="1100"/>
                </a:pPr>
                <a:r>
                  <a:rPr lang="en-US" altLang="zh-CN" dirty="0">
                    <a:solidFill>
                      <a:srgbClr val="980000"/>
                    </a:solidFill>
                    <a:latin typeface="Baskerville" panose="02020502070401020303" pitchFamily="18" charset="0"/>
                    <a:ea typeface="Baskerville" panose="02020502070401020303" pitchFamily="18" charset="0"/>
                  </a:rPr>
                  <a:t>investment cost </a:t>
                </a:r>
                <a14:m>
                  <m:oMath xmlns:m="http://schemas.openxmlformats.org/officeDocument/2006/math">
                    <m:r>
                      <a:rPr lang="zh-CN" altLang="en-US" i="1">
                        <a:solidFill>
                          <a:srgbClr val="980000"/>
                        </a:solidFill>
                        <a:latin typeface="Cambria Math" panose="02040503050406030204" pitchFamily="18" charset="0"/>
                      </a:rPr>
                      <m:t>∆</m:t>
                    </m:r>
                    <m:r>
                      <a:rPr lang="en-US" altLang="zh-CN" b="0" i="1" smtClean="0">
                        <a:solidFill>
                          <a:srgbClr val="980000"/>
                        </a:solidFill>
                        <a:latin typeface="Cambria Math" panose="02040503050406030204" pitchFamily="18" charset="0"/>
                      </a:rPr>
                      <m:t>𝐶</m:t>
                    </m:r>
                  </m:oMath>
                </a14:m>
                <a:endParaRPr lang="en-US" dirty="0">
                  <a:solidFill>
                    <a:srgbClr val="980000"/>
                  </a:solidFill>
                  <a:latin typeface="Baskerville" panose="02020502070401020303" pitchFamily="18" charset="0"/>
                  <a:ea typeface="Baskerville" panose="02020502070401020303" pitchFamily="18" charset="0"/>
                </a:endParaRPr>
              </a:p>
            </p:txBody>
          </p:sp>
        </mc:Choice>
        <mc:Fallback xmlns="">
          <p:sp>
            <p:nvSpPr>
              <p:cNvPr id="100" name="Rectangle 99">
                <a:extLst>
                  <a:ext uri="{FF2B5EF4-FFF2-40B4-BE49-F238E27FC236}">
                    <a16:creationId xmlns:a16="http://schemas.microsoft.com/office/drawing/2014/main" id="{A86A510F-DD4D-9341-B6BD-319C71326964}"/>
                  </a:ext>
                </a:extLst>
              </p:cNvPr>
              <p:cNvSpPr>
                <a:spLocks noRot="1" noChangeAspect="1" noMove="1" noResize="1" noEditPoints="1" noAdjustHandles="1" noChangeArrowheads="1" noChangeShapeType="1" noTextEdit="1"/>
              </p:cNvSpPr>
              <p:nvPr/>
            </p:nvSpPr>
            <p:spPr>
              <a:xfrm>
                <a:off x="-110882" y="3672043"/>
                <a:ext cx="2142766" cy="646331"/>
              </a:xfrm>
              <a:prstGeom prst="rect">
                <a:avLst/>
              </a:prstGeom>
              <a:blipFill>
                <a:blip r:embed="rId3"/>
                <a:stretch>
                  <a:fillRect t="-3774" b="-15094"/>
                </a:stretch>
              </a:blipFill>
            </p:spPr>
            <p:txBody>
              <a:bodyPr/>
              <a:lstStyle/>
              <a:p>
                <a:r>
                  <a:rPr lang="zh-CN" altLang="en-US">
                    <a:noFill/>
                  </a:rPr>
                  <a:t> </a:t>
                </a:r>
              </a:p>
            </p:txBody>
          </p:sp>
        </mc:Fallback>
      </mc:AlternateContent>
      <p:sp>
        <p:nvSpPr>
          <p:cNvPr id="102" name="Google Shape;155;p21">
            <a:extLst>
              <a:ext uri="{FF2B5EF4-FFF2-40B4-BE49-F238E27FC236}">
                <a16:creationId xmlns:a16="http://schemas.microsoft.com/office/drawing/2014/main" id="{482BDE6C-1D71-8C48-A3BC-E54520F5E97C}"/>
              </a:ext>
            </a:extLst>
          </p:cNvPr>
          <p:cNvSpPr txBox="1"/>
          <p:nvPr/>
        </p:nvSpPr>
        <p:spPr>
          <a:xfrm>
            <a:off x="224897" y="2300483"/>
            <a:ext cx="1100156" cy="470236"/>
          </a:xfrm>
          <a:prstGeom prst="rect">
            <a:avLst/>
          </a:prstGeom>
          <a:noFill/>
          <a:ln>
            <a:noFill/>
          </a:ln>
        </p:spPr>
        <p:txBody>
          <a:bodyPr spcFirstLastPara="1" wrap="square" lIns="121900" tIns="121900" rIns="121900" bIns="121900" anchor="t" anchorCtr="0">
            <a:noAutofit/>
          </a:bodyPr>
          <a:lstStyle/>
          <a:p>
            <a:r>
              <a:rPr lang="en-US" altLang="zh-CN" dirty="0">
                <a:latin typeface="Baskerville" panose="02020502070401020303" pitchFamily="18" charset="0"/>
                <a:ea typeface="Baskerville" panose="02020502070401020303" pitchFamily="18" charset="0"/>
              </a:rPr>
              <a:t>Benefit</a:t>
            </a:r>
            <a:endParaRPr dirty="0">
              <a:latin typeface="Baskerville" panose="02020502070401020303" pitchFamily="18" charset="0"/>
              <a:ea typeface="Baskerville" panose="02020502070401020303" pitchFamily="18" charset="0"/>
            </a:endParaRPr>
          </a:p>
        </p:txBody>
      </p:sp>
      <p:cxnSp>
        <p:nvCxnSpPr>
          <p:cNvPr id="104" name="Google Shape;141;p21">
            <a:extLst>
              <a:ext uri="{FF2B5EF4-FFF2-40B4-BE49-F238E27FC236}">
                <a16:creationId xmlns:a16="http://schemas.microsoft.com/office/drawing/2014/main" id="{9A752B1F-2251-E049-AD36-E48CBA787186}"/>
              </a:ext>
            </a:extLst>
          </p:cNvPr>
          <p:cNvCxnSpPr>
            <a:cxnSpLocks/>
          </p:cNvCxnSpPr>
          <p:nvPr/>
        </p:nvCxnSpPr>
        <p:spPr>
          <a:xfrm>
            <a:off x="1891201" y="2822091"/>
            <a:ext cx="6635807" cy="0"/>
          </a:xfrm>
          <a:prstGeom prst="straightConnector1">
            <a:avLst/>
          </a:prstGeom>
          <a:noFill/>
          <a:ln w="22225" cap="flat" cmpd="sng">
            <a:solidFill>
              <a:schemeClr val="bg1">
                <a:lumMod val="50000"/>
              </a:schemeClr>
            </a:solidFill>
            <a:prstDash val="solid"/>
            <a:round/>
            <a:headEnd type="none" w="med" len="med"/>
            <a:tailEnd type="triangle" w="med" len="med"/>
          </a:ln>
        </p:spPr>
      </p:cxnSp>
      <p:sp>
        <p:nvSpPr>
          <p:cNvPr id="105" name="TextBox 104">
            <a:extLst>
              <a:ext uri="{FF2B5EF4-FFF2-40B4-BE49-F238E27FC236}">
                <a16:creationId xmlns:a16="http://schemas.microsoft.com/office/drawing/2014/main" id="{4CA8F651-C92F-F645-BBA5-086421AAE034}"/>
              </a:ext>
            </a:extLst>
          </p:cNvPr>
          <p:cNvSpPr txBox="1"/>
          <p:nvPr/>
        </p:nvSpPr>
        <p:spPr>
          <a:xfrm>
            <a:off x="1538757" y="2477091"/>
            <a:ext cx="1291572" cy="400110"/>
          </a:xfrm>
          <a:prstGeom prst="rect">
            <a:avLst/>
          </a:prstGeom>
          <a:noFill/>
        </p:spPr>
        <p:txBody>
          <a:bodyPr wrap="none" rtlCol="0">
            <a:spAutoFit/>
          </a:bodyPr>
          <a:lstStyle/>
          <a:p>
            <a:r>
              <a:rPr lang="en-US" altLang="zh-CN" sz="2000" dirty="0">
                <a:latin typeface="Baskerville" panose="02020502070401020303" pitchFamily="18" charset="0"/>
                <a:ea typeface="Baskerville" panose="02020502070401020303" pitchFamily="18" charset="0"/>
              </a:rPr>
              <a:t>investment</a:t>
            </a:r>
            <a:endParaRPr lang="en-US" sz="2000" dirty="0">
              <a:latin typeface="Baskerville" panose="02020502070401020303" pitchFamily="18" charset="0"/>
              <a:ea typeface="Baskerville" panose="02020502070401020303" pitchFamily="18" charset="0"/>
            </a:endParaRPr>
          </a:p>
        </p:txBody>
      </p:sp>
      <p:sp>
        <p:nvSpPr>
          <p:cNvPr id="106" name="Google Shape;144;p21">
            <a:extLst>
              <a:ext uri="{FF2B5EF4-FFF2-40B4-BE49-F238E27FC236}">
                <a16:creationId xmlns:a16="http://schemas.microsoft.com/office/drawing/2014/main" id="{0CEDE83E-A70F-474B-A593-15C2B3A9A091}"/>
              </a:ext>
            </a:extLst>
          </p:cNvPr>
          <p:cNvSpPr txBox="1"/>
          <p:nvPr/>
        </p:nvSpPr>
        <p:spPr>
          <a:xfrm>
            <a:off x="3262038" y="2414273"/>
            <a:ext cx="1154575" cy="460051"/>
          </a:xfrm>
          <a:prstGeom prst="rect">
            <a:avLst/>
          </a:prstGeom>
          <a:noFill/>
          <a:ln>
            <a:noFill/>
          </a:ln>
        </p:spPr>
        <p:txBody>
          <a:bodyPr spcFirstLastPara="1" wrap="square" lIns="121900" tIns="121900" rIns="121900" bIns="121900" anchor="t" anchorCtr="0">
            <a:noAutofit/>
          </a:bodyPr>
          <a:lstStyle/>
          <a:p>
            <a:r>
              <a:rPr lang="en" sz="2000" dirty="0">
                <a:solidFill>
                  <a:schemeClr val="dk1"/>
                </a:solidFill>
                <a:latin typeface="Baskerville" panose="02020502070401020303" pitchFamily="18" charset="0"/>
                <a:ea typeface="Baskerville" panose="02020502070401020303" pitchFamily="18" charset="0"/>
              </a:rPr>
              <a:t>Tenancy</a:t>
            </a:r>
            <a:endParaRPr sz="2000" dirty="0">
              <a:latin typeface="Baskerville" panose="02020502070401020303" pitchFamily="18" charset="0"/>
              <a:ea typeface="Baskerville" panose="02020502070401020303" pitchFamily="18" charset="0"/>
            </a:endParaRPr>
          </a:p>
        </p:txBody>
      </p:sp>
      <p:sp>
        <p:nvSpPr>
          <p:cNvPr id="107" name="Rectangle 106">
            <a:extLst>
              <a:ext uri="{FF2B5EF4-FFF2-40B4-BE49-F238E27FC236}">
                <a16:creationId xmlns:a16="http://schemas.microsoft.com/office/drawing/2014/main" id="{AB7D2D43-3B0D-394C-8D18-0CE0F6182519}"/>
              </a:ext>
            </a:extLst>
          </p:cNvPr>
          <p:cNvSpPr/>
          <p:nvPr/>
        </p:nvSpPr>
        <p:spPr>
          <a:xfrm>
            <a:off x="4831355" y="2408913"/>
            <a:ext cx="1671642" cy="425921"/>
          </a:xfrm>
          <a:prstGeom prst="rect">
            <a:avLst/>
          </a:prstGeom>
          <a:noFill/>
          <a:ln>
            <a:noFill/>
          </a:ln>
        </p:spPr>
        <p:txBody>
          <a:bodyPr spcFirstLastPara="1" wrap="square" lIns="121900" tIns="121900" rIns="121900" bIns="121900" anchor="t" anchorCtr="0">
            <a:noAutofit/>
          </a:bodyPr>
          <a:lstStyle/>
          <a:p>
            <a:r>
              <a:rPr lang="en" sz="2000" dirty="0">
                <a:solidFill>
                  <a:schemeClr val="dk1"/>
                </a:solidFill>
                <a:latin typeface="Baskerville" panose="02020502070401020303" pitchFamily="18" charset="0"/>
                <a:ea typeface="Baskerville" panose="02020502070401020303" pitchFamily="18" charset="0"/>
              </a:rPr>
              <a:t>Operation</a:t>
            </a:r>
            <a:endParaRPr lang="en-US" sz="2000" dirty="0">
              <a:solidFill>
                <a:schemeClr val="dk1"/>
              </a:solidFill>
              <a:latin typeface="Baskerville" panose="02020502070401020303" pitchFamily="18" charset="0"/>
              <a:ea typeface="Baskerville" panose="02020502070401020303" pitchFamily="18" charset="0"/>
            </a:endParaRPr>
          </a:p>
        </p:txBody>
      </p:sp>
      <mc:AlternateContent xmlns:mc="http://schemas.openxmlformats.org/markup-compatibility/2006" xmlns:a14="http://schemas.microsoft.com/office/drawing/2010/main">
        <mc:Choice Requires="a14">
          <p:sp>
            <p:nvSpPr>
              <p:cNvPr id="109" name="Rectangle 108">
                <a:extLst>
                  <a:ext uri="{FF2B5EF4-FFF2-40B4-BE49-F238E27FC236}">
                    <a16:creationId xmlns:a16="http://schemas.microsoft.com/office/drawing/2014/main" id="{E09BFA8F-D640-134B-980B-C891D571C36D}"/>
                  </a:ext>
                </a:extLst>
              </p:cNvPr>
              <p:cNvSpPr/>
              <p:nvPr/>
            </p:nvSpPr>
            <p:spPr>
              <a:xfrm>
                <a:off x="4771525" y="2867052"/>
                <a:ext cx="2134296" cy="584775"/>
              </a:xfrm>
              <a:prstGeom prst="rect">
                <a:avLst/>
              </a:prstGeom>
            </p:spPr>
            <p:txBody>
              <a:bodyPr wrap="square">
                <a:spAutoFit/>
              </a:bodyPr>
              <a:lstStyle/>
              <a:p>
                <a:pPr marL="211661">
                  <a:buSzPts val="1100"/>
                </a:pPr>
                <a:r>
                  <a:rPr lang="en-US" altLang="zh-CN" sz="1600" dirty="0">
                    <a:solidFill>
                      <a:srgbClr val="0097A7"/>
                    </a:solidFill>
                    <a:latin typeface="Baskerville" panose="02020502070401020303" pitchFamily="18" charset="0"/>
                    <a:ea typeface="Baskerville" panose="02020502070401020303" pitchFamily="18" charset="0"/>
                  </a:rPr>
                  <a:t>Lower</a:t>
                </a:r>
                <a:r>
                  <a:rPr lang="zh-CN" altLang="en-US" sz="1600" dirty="0">
                    <a:solidFill>
                      <a:srgbClr val="0097A7"/>
                    </a:solidFill>
                    <a:latin typeface="Baskerville" panose="02020502070401020303" pitchFamily="18" charset="0"/>
                  </a:rPr>
                  <a:t> </a:t>
                </a:r>
                <a:r>
                  <a:rPr lang="en-US" altLang="zh-CN" sz="1600" dirty="0">
                    <a:solidFill>
                      <a:srgbClr val="0097A7"/>
                    </a:solidFill>
                    <a:latin typeface="Baskerville" panose="02020502070401020303" pitchFamily="18" charset="0"/>
                    <a:ea typeface="Baskerville" panose="02020502070401020303" pitchFamily="18" charset="0"/>
                  </a:rPr>
                  <a:t>Operation</a:t>
                </a:r>
                <a:r>
                  <a:rPr lang="zh-CN" altLang="en-US" sz="1600" dirty="0">
                    <a:solidFill>
                      <a:srgbClr val="0097A7"/>
                    </a:solidFill>
                    <a:latin typeface="Baskerville" panose="02020502070401020303" pitchFamily="18" charset="0"/>
                  </a:rPr>
                  <a:t> </a:t>
                </a:r>
                <a:r>
                  <a:rPr lang="en-US" altLang="zh-CN" sz="1600" dirty="0">
                    <a:solidFill>
                      <a:srgbClr val="0097A7"/>
                    </a:solidFill>
                    <a:latin typeface="Baskerville" panose="02020502070401020303" pitchFamily="18" charset="0"/>
                  </a:rPr>
                  <a:t>C</a:t>
                </a:r>
                <a:r>
                  <a:rPr lang="en-US" altLang="zh-CN" sz="1600" dirty="0">
                    <a:solidFill>
                      <a:srgbClr val="0097A7"/>
                    </a:solidFill>
                    <a:latin typeface="Baskerville" panose="02020502070401020303" pitchFamily="18" charset="0"/>
                    <a:ea typeface="Baskerville" panose="02020502070401020303" pitchFamily="18" charset="0"/>
                  </a:rPr>
                  <a:t>osts</a:t>
                </a:r>
                <a:r>
                  <a:rPr lang="zh-CN" altLang="en-US" sz="1600" dirty="0">
                    <a:solidFill>
                      <a:srgbClr val="0097A7"/>
                    </a:solidFill>
                    <a:latin typeface="Baskerville" panose="02020502070401020303" pitchFamily="18" charset="0"/>
                  </a:rPr>
                  <a:t> </a:t>
                </a:r>
                <a14:m>
                  <m:oMath xmlns:m="http://schemas.openxmlformats.org/officeDocument/2006/math">
                    <m:r>
                      <a:rPr lang="zh-CN" altLang="en-US" sz="1600" i="1">
                        <a:solidFill>
                          <a:srgbClr val="0097A7"/>
                        </a:solidFill>
                        <a:latin typeface="Cambria Math" panose="02040503050406030204" pitchFamily="18" charset="0"/>
                      </a:rPr>
                      <m:t>∆</m:t>
                    </m:r>
                    <m:sSub>
                      <m:sSubPr>
                        <m:ctrlPr>
                          <a:rPr lang="en-US" altLang="zh-CN" sz="1600" i="1">
                            <a:solidFill>
                              <a:srgbClr val="0097A7"/>
                            </a:solidFill>
                            <a:latin typeface="Cambria Math" panose="02040503050406030204" pitchFamily="18" charset="0"/>
                          </a:rPr>
                        </m:ctrlPr>
                      </m:sSubPr>
                      <m:e>
                        <m:r>
                          <a:rPr lang="en-US" altLang="zh-CN" sz="1600" i="1">
                            <a:solidFill>
                              <a:srgbClr val="0097A7"/>
                            </a:solidFill>
                            <a:latin typeface="Cambria Math" panose="02040503050406030204" pitchFamily="18" charset="0"/>
                          </a:rPr>
                          <m:t>𝑂</m:t>
                        </m:r>
                      </m:e>
                      <m:sub>
                        <m:r>
                          <a:rPr lang="en-US" altLang="zh-CN" sz="1600" b="0" i="1" smtClean="0">
                            <a:solidFill>
                              <a:srgbClr val="0097A7"/>
                            </a:solidFill>
                            <a:latin typeface="Cambria Math" panose="02040503050406030204" pitchFamily="18" charset="0"/>
                          </a:rPr>
                          <m:t>1</m:t>
                        </m:r>
                      </m:sub>
                    </m:sSub>
                  </m:oMath>
                </a14:m>
                <a:endParaRPr lang="en-US" altLang="zh-CN" sz="1600" dirty="0">
                  <a:solidFill>
                    <a:srgbClr val="0097A7"/>
                  </a:solidFill>
                  <a:latin typeface="Baskerville" panose="02020502070401020303" pitchFamily="18" charset="0"/>
                  <a:ea typeface="Baskerville" panose="02020502070401020303" pitchFamily="18" charset="0"/>
                </a:endParaRPr>
              </a:p>
            </p:txBody>
          </p:sp>
        </mc:Choice>
        <mc:Fallback xmlns="">
          <p:sp>
            <p:nvSpPr>
              <p:cNvPr id="109" name="Rectangle 108">
                <a:extLst>
                  <a:ext uri="{FF2B5EF4-FFF2-40B4-BE49-F238E27FC236}">
                    <a16:creationId xmlns:a16="http://schemas.microsoft.com/office/drawing/2014/main" id="{E09BFA8F-D640-134B-980B-C891D571C36D}"/>
                  </a:ext>
                </a:extLst>
              </p:cNvPr>
              <p:cNvSpPr>
                <a:spLocks noRot="1" noChangeAspect="1" noMove="1" noResize="1" noEditPoints="1" noAdjustHandles="1" noChangeArrowheads="1" noChangeShapeType="1" noTextEdit="1"/>
              </p:cNvSpPr>
              <p:nvPr/>
            </p:nvSpPr>
            <p:spPr>
              <a:xfrm>
                <a:off x="4771525" y="2867052"/>
                <a:ext cx="2134296" cy="584775"/>
              </a:xfrm>
              <a:prstGeom prst="rect">
                <a:avLst/>
              </a:prstGeom>
              <a:blipFill>
                <a:blip r:embed="rId4"/>
                <a:stretch>
                  <a:fillRect t="-3125" b="-125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0" name="Rectangle 109">
                <a:extLst>
                  <a:ext uri="{FF2B5EF4-FFF2-40B4-BE49-F238E27FC236}">
                    <a16:creationId xmlns:a16="http://schemas.microsoft.com/office/drawing/2014/main" id="{C3429BE3-C5B9-0D40-B03E-303095F06D55}"/>
                  </a:ext>
                </a:extLst>
              </p:cNvPr>
              <p:cNvSpPr/>
              <p:nvPr/>
            </p:nvSpPr>
            <p:spPr>
              <a:xfrm>
                <a:off x="3092533" y="1994141"/>
                <a:ext cx="2029376" cy="584775"/>
              </a:xfrm>
              <a:prstGeom prst="rect">
                <a:avLst/>
              </a:prstGeom>
            </p:spPr>
            <p:txBody>
              <a:bodyPr wrap="square">
                <a:spAutoFit/>
              </a:bodyPr>
              <a:lstStyle/>
              <a:p>
                <a:pPr marL="211661">
                  <a:buSzPts val="1100"/>
                </a:pPr>
                <a:r>
                  <a:rPr lang="en-US" altLang="zh-CN" sz="1600" dirty="0">
                    <a:solidFill>
                      <a:srgbClr val="0097A7"/>
                    </a:solidFill>
                    <a:latin typeface="Baskerville" panose="02020502070401020303" pitchFamily="18" charset="0"/>
                    <a:ea typeface="Baskerville" panose="02020502070401020303" pitchFamily="18" charset="0"/>
                  </a:rPr>
                  <a:t>Higher </a:t>
                </a:r>
              </a:p>
              <a:p>
                <a:pPr marL="211661">
                  <a:buSzPts val="1100"/>
                </a:pPr>
                <a:r>
                  <a:rPr lang="en-US" altLang="zh-CN" sz="1600" dirty="0">
                    <a:solidFill>
                      <a:srgbClr val="0097A7"/>
                    </a:solidFill>
                    <a:latin typeface="Baskerville" panose="02020502070401020303" pitchFamily="18" charset="0"/>
                    <a:ea typeface="Baskerville" panose="02020502070401020303" pitchFamily="18" charset="0"/>
                  </a:rPr>
                  <a:t>Effective</a:t>
                </a:r>
                <a:r>
                  <a:rPr lang="zh-CN" altLang="en-US" sz="1600" dirty="0">
                    <a:solidFill>
                      <a:srgbClr val="0097A7"/>
                    </a:solidFill>
                    <a:latin typeface="Baskerville" panose="02020502070401020303" pitchFamily="18" charset="0"/>
                  </a:rPr>
                  <a:t> </a:t>
                </a:r>
                <a:r>
                  <a:rPr lang="en-US" altLang="zh-CN" sz="1600" dirty="0">
                    <a:solidFill>
                      <a:srgbClr val="0097A7"/>
                    </a:solidFill>
                    <a:latin typeface="Baskerville" panose="02020502070401020303" pitchFamily="18" charset="0"/>
                    <a:ea typeface="Baskerville" panose="02020502070401020303" pitchFamily="18" charset="0"/>
                  </a:rPr>
                  <a:t>Rent</a:t>
                </a:r>
                <a:r>
                  <a:rPr lang="zh-CN" altLang="en-US" sz="1600" dirty="0">
                    <a:solidFill>
                      <a:srgbClr val="0097A7"/>
                    </a:solidFill>
                    <a:latin typeface="Baskerville" panose="02020502070401020303" pitchFamily="18" charset="0"/>
                  </a:rPr>
                  <a:t> </a:t>
                </a:r>
                <a14:m>
                  <m:oMath xmlns:m="http://schemas.openxmlformats.org/officeDocument/2006/math">
                    <m:r>
                      <a:rPr lang="zh-CN" altLang="en-US" sz="1600" i="1">
                        <a:solidFill>
                          <a:srgbClr val="0097A7"/>
                        </a:solidFill>
                        <a:latin typeface="Cambria Math" panose="02040503050406030204" pitchFamily="18" charset="0"/>
                      </a:rPr>
                      <m:t>∆</m:t>
                    </m:r>
                    <m:r>
                      <a:rPr lang="en-US" altLang="zh-CN" sz="1600" i="1">
                        <a:solidFill>
                          <a:srgbClr val="0097A7"/>
                        </a:solidFill>
                        <a:latin typeface="Cambria Math" panose="02040503050406030204" pitchFamily="18" charset="0"/>
                      </a:rPr>
                      <m:t>𝑅</m:t>
                    </m:r>
                  </m:oMath>
                </a14:m>
                <a:endParaRPr lang="en-US" altLang="zh-CN" sz="1600" dirty="0">
                  <a:solidFill>
                    <a:srgbClr val="0097A7"/>
                  </a:solidFill>
                  <a:latin typeface="Baskerville" panose="02020502070401020303" pitchFamily="18" charset="0"/>
                  <a:ea typeface="Baskerville" panose="02020502070401020303" pitchFamily="18" charset="0"/>
                </a:endParaRPr>
              </a:p>
            </p:txBody>
          </p:sp>
        </mc:Choice>
        <mc:Fallback xmlns="">
          <p:sp>
            <p:nvSpPr>
              <p:cNvPr id="110" name="Rectangle 109">
                <a:extLst>
                  <a:ext uri="{FF2B5EF4-FFF2-40B4-BE49-F238E27FC236}">
                    <a16:creationId xmlns:a16="http://schemas.microsoft.com/office/drawing/2014/main" id="{C3429BE3-C5B9-0D40-B03E-303095F06D55}"/>
                  </a:ext>
                </a:extLst>
              </p:cNvPr>
              <p:cNvSpPr>
                <a:spLocks noRot="1" noChangeAspect="1" noMove="1" noResize="1" noEditPoints="1" noAdjustHandles="1" noChangeArrowheads="1" noChangeShapeType="1" noTextEdit="1"/>
              </p:cNvSpPr>
              <p:nvPr/>
            </p:nvSpPr>
            <p:spPr>
              <a:xfrm>
                <a:off x="3092533" y="1994141"/>
                <a:ext cx="2029376" cy="584775"/>
              </a:xfrm>
              <a:prstGeom prst="rect">
                <a:avLst/>
              </a:prstGeom>
              <a:blipFill>
                <a:blip r:embed="rId5"/>
                <a:stretch>
                  <a:fillRect t="-3125" b="-12500"/>
                </a:stretch>
              </a:blipFill>
            </p:spPr>
            <p:txBody>
              <a:bodyPr/>
              <a:lstStyle/>
              <a:p>
                <a:r>
                  <a:rPr lang="zh-CN" altLang="en-US">
                    <a:noFill/>
                  </a:rPr>
                  <a:t> </a:t>
                </a:r>
              </a:p>
            </p:txBody>
          </p:sp>
        </mc:Fallback>
      </mc:AlternateContent>
      <p:cxnSp>
        <p:nvCxnSpPr>
          <p:cNvPr id="111" name="Google Shape;159;p21">
            <a:extLst>
              <a:ext uri="{FF2B5EF4-FFF2-40B4-BE49-F238E27FC236}">
                <a16:creationId xmlns:a16="http://schemas.microsoft.com/office/drawing/2014/main" id="{D979E0C7-AB1A-FA43-A79C-AF0F140E3327}"/>
              </a:ext>
            </a:extLst>
          </p:cNvPr>
          <p:cNvCxnSpPr>
            <a:cxnSpLocks/>
          </p:cNvCxnSpPr>
          <p:nvPr/>
        </p:nvCxnSpPr>
        <p:spPr>
          <a:xfrm flipV="1">
            <a:off x="7117357" y="2414273"/>
            <a:ext cx="0" cy="398990"/>
          </a:xfrm>
          <a:prstGeom prst="straightConnector1">
            <a:avLst/>
          </a:prstGeom>
          <a:noFill/>
          <a:ln w="19050" cap="flat" cmpd="sng">
            <a:solidFill>
              <a:srgbClr val="0097A7"/>
            </a:solidFill>
            <a:prstDash val="solid"/>
            <a:round/>
            <a:headEnd type="none" w="med" len="med"/>
            <a:tailEnd type="triangle" w="med" len="med"/>
          </a:ln>
        </p:spPr>
      </p:cxnSp>
      <mc:AlternateContent xmlns:mc="http://schemas.openxmlformats.org/markup-compatibility/2006" xmlns:a14="http://schemas.microsoft.com/office/drawing/2010/main">
        <mc:Choice Requires="a14">
          <p:sp>
            <p:nvSpPr>
              <p:cNvPr id="112" name="Rectangle 111">
                <a:extLst>
                  <a:ext uri="{FF2B5EF4-FFF2-40B4-BE49-F238E27FC236}">
                    <a16:creationId xmlns:a16="http://schemas.microsoft.com/office/drawing/2014/main" id="{6D16E895-6274-DC44-97CE-EA3DC1E54EDF}"/>
                  </a:ext>
                </a:extLst>
              </p:cNvPr>
              <p:cNvSpPr/>
              <p:nvPr/>
            </p:nvSpPr>
            <p:spPr>
              <a:xfrm>
                <a:off x="7011969" y="2043298"/>
                <a:ext cx="1766699" cy="584775"/>
              </a:xfrm>
              <a:prstGeom prst="rect">
                <a:avLst/>
              </a:prstGeom>
            </p:spPr>
            <p:txBody>
              <a:bodyPr wrap="square">
                <a:spAutoFit/>
              </a:bodyPr>
              <a:lstStyle/>
              <a:p>
                <a:pPr marL="211661">
                  <a:buSzPts val="1100"/>
                </a:pPr>
                <a:r>
                  <a:rPr lang="en-US" altLang="zh-CN" sz="1600" dirty="0">
                    <a:solidFill>
                      <a:srgbClr val="0097A7"/>
                    </a:solidFill>
                    <a:latin typeface="Baskerville" panose="02020502070401020303" pitchFamily="18" charset="0"/>
                    <a:ea typeface="Baskerville" panose="02020502070401020303" pitchFamily="18" charset="0"/>
                  </a:rPr>
                  <a:t>Lower</a:t>
                </a:r>
                <a:r>
                  <a:rPr lang="zh-CN" altLang="en-US" sz="1600" dirty="0">
                    <a:solidFill>
                      <a:srgbClr val="0097A7"/>
                    </a:solidFill>
                    <a:latin typeface="Baskerville" panose="02020502070401020303" pitchFamily="18" charset="0"/>
                  </a:rPr>
                  <a:t> </a:t>
                </a:r>
                <a:r>
                  <a:rPr lang="en-US" altLang="zh-CN" sz="1600" dirty="0">
                    <a:solidFill>
                      <a:srgbClr val="0097A7"/>
                    </a:solidFill>
                    <a:latin typeface="Baskerville" panose="02020502070401020303" pitchFamily="18" charset="0"/>
                    <a:ea typeface="Baskerville" panose="02020502070401020303" pitchFamily="18" charset="0"/>
                  </a:rPr>
                  <a:t>depreciation</a:t>
                </a:r>
                <a:r>
                  <a:rPr lang="zh-CN" altLang="en-US" sz="1600" dirty="0">
                    <a:solidFill>
                      <a:srgbClr val="0097A7"/>
                    </a:solidFill>
                    <a:latin typeface="Baskerville" panose="02020502070401020303" pitchFamily="18" charset="0"/>
                  </a:rPr>
                  <a:t> </a:t>
                </a:r>
                <a14:m>
                  <m:oMath xmlns:m="http://schemas.openxmlformats.org/officeDocument/2006/math">
                    <m:r>
                      <a:rPr lang="zh-CN" altLang="en-US" sz="1600" i="1">
                        <a:solidFill>
                          <a:srgbClr val="0097A7"/>
                        </a:solidFill>
                        <a:latin typeface="Cambria Math" panose="02040503050406030204" pitchFamily="18" charset="0"/>
                      </a:rPr>
                      <m:t>∆</m:t>
                    </m:r>
                    <m:r>
                      <a:rPr lang="en-US" altLang="zh-CN" sz="1600" i="1">
                        <a:solidFill>
                          <a:srgbClr val="0097A7"/>
                        </a:solidFill>
                        <a:latin typeface="Cambria Math" panose="02040503050406030204" pitchFamily="18" charset="0"/>
                      </a:rPr>
                      <m:t>𝑉</m:t>
                    </m:r>
                    <m:r>
                      <a:rPr lang="en-US" altLang="zh-CN" sz="1600" i="1">
                        <a:solidFill>
                          <a:srgbClr val="0097A7"/>
                        </a:solidFill>
                        <a:latin typeface="Cambria Math" panose="02040503050406030204" pitchFamily="18" charset="0"/>
                      </a:rPr>
                      <m:t>′</m:t>
                    </m:r>
                  </m:oMath>
                </a14:m>
                <a:endParaRPr lang="en-US" sz="1600" dirty="0">
                  <a:solidFill>
                    <a:srgbClr val="0097A7"/>
                  </a:solidFill>
                  <a:latin typeface="Baskerville" panose="02020502070401020303" pitchFamily="18" charset="0"/>
                  <a:ea typeface="Baskerville" panose="02020502070401020303" pitchFamily="18" charset="0"/>
                </a:endParaRPr>
              </a:p>
            </p:txBody>
          </p:sp>
        </mc:Choice>
        <mc:Fallback xmlns="">
          <p:sp>
            <p:nvSpPr>
              <p:cNvPr id="112" name="Rectangle 111">
                <a:extLst>
                  <a:ext uri="{FF2B5EF4-FFF2-40B4-BE49-F238E27FC236}">
                    <a16:creationId xmlns:a16="http://schemas.microsoft.com/office/drawing/2014/main" id="{6D16E895-6274-DC44-97CE-EA3DC1E54EDF}"/>
                  </a:ext>
                </a:extLst>
              </p:cNvPr>
              <p:cNvSpPr>
                <a:spLocks noRot="1" noChangeAspect="1" noMove="1" noResize="1" noEditPoints="1" noAdjustHandles="1" noChangeArrowheads="1" noChangeShapeType="1" noTextEdit="1"/>
              </p:cNvSpPr>
              <p:nvPr/>
            </p:nvSpPr>
            <p:spPr>
              <a:xfrm>
                <a:off x="7011969" y="2043298"/>
                <a:ext cx="1766699" cy="584775"/>
              </a:xfrm>
              <a:prstGeom prst="rect">
                <a:avLst/>
              </a:prstGeom>
              <a:blipFill>
                <a:blip r:embed="rId6"/>
                <a:stretch>
                  <a:fillRect t="-3125" b="-125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3" name="Rectangle 112">
                <a:extLst>
                  <a:ext uri="{FF2B5EF4-FFF2-40B4-BE49-F238E27FC236}">
                    <a16:creationId xmlns:a16="http://schemas.microsoft.com/office/drawing/2014/main" id="{D9428CCF-7E51-4749-BB45-04BFA29E1924}"/>
                  </a:ext>
                </a:extLst>
              </p:cNvPr>
              <p:cNvSpPr/>
              <p:nvPr/>
            </p:nvSpPr>
            <p:spPr>
              <a:xfrm>
                <a:off x="7308644" y="2792192"/>
                <a:ext cx="116634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400" i="1">
                          <a:latin typeface="Cambria Math" panose="02040503050406030204" pitchFamily="18" charset="0"/>
                        </a:rPr>
                        <m:t>𝑦𝑒𝑎𝑟</m:t>
                      </m:r>
                      <m:r>
                        <a:rPr lang="zh-CN" altLang="en-US" sz="2400" i="1">
                          <a:latin typeface="Cambria Math" panose="02040503050406030204" pitchFamily="18" charset="0"/>
                        </a:rPr>
                        <m:t> </m:t>
                      </m:r>
                      <m:r>
                        <a:rPr lang="en-US" altLang="zh-CN" sz="2400" i="1">
                          <a:latin typeface="Cambria Math" panose="02040503050406030204" pitchFamily="18" charset="0"/>
                        </a:rPr>
                        <m:t>𝑇</m:t>
                      </m:r>
                    </m:oMath>
                  </m:oMathPara>
                </a14:m>
                <a:endParaRPr lang="en-US" sz="2400" dirty="0">
                  <a:latin typeface="Baskerville" panose="02020502070401020303" pitchFamily="18" charset="0"/>
                  <a:ea typeface="Baskerville" panose="02020502070401020303" pitchFamily="18" charset="0"/>
                </a:endParaRPr>
              </a:p>
            </p:txBody>
          </p:sp>
        </mc:Choice>
        <mc:Fallback xmlns="">
          <p:sp>
            <p:nvSpPr>
              <p:cNvPr id="113" name="Rectangle 112">
                <a:extLst>
                  <a:ext uri="{FF2B5EF4-FFF2-40B4-BE49-F238E27FC236}">
                    <a16:creationId xmlns:a16="http://schemas.microsoft.com/office/drawing/2014/main" id="{D9428CCF-7E51-4749-BB45-04BFA29E1924}"/>
                  </a:ext>
                </a:extLst>
              </p:cNvPr>
              <p:cNvSpPr>
                <a:spLocks noRot="1" noChangeAspect="1" noMove="1" noResize="1" noEditPoints="1" noAdjustHandles="1" noChangeArrowheads="1" noChangeShapeType="1" noTextEdit="1"/>
              </p:cNvSpPr>
              <p:nvPr/>
            </p:nvSpPr>
            <p:spPr>
              <a:xfrm>
                <a:off x="7308644" y="2792192"/>
                <a:ext cx="1166345" cy="461665"/>
              </a:xfrm>
              <a:prstGeom prst="rect">
                <a:avLst/>
              </a:prstGeom>
              <a:blipFill>
                <a:blip r:embed="rId7"/>
                <a:stretch>
                  <a:fillRect b="-10526"/>
                </a:stretch>
              </a:blipFill>
            </p:spPr>
            <p:txBody>
              <a:bodyPr/>
              <a:lstStyle/>
              <a:p>
                <a:r>
                  <a:rPr lang="zh-CN" altLang="en-US">
                    <a:noFill/>
                  </a:rPr>
                  <a:t> </a:t>
                </a:r>
              </a:p>
            </p:txBody>
          </p:sp>
        </mc:Fallback>
      </mc:AlternateContent>
      <p:sp>
        <p:nvSpPr>
          <p:cNvPr id="28" name="Text Placeholder 2">
            <a:extLst>
              <a:ext uri="{FF2B5EF4-FFF2-40B4-BE49-F238E27FC236}">
                <a16:creationId xmlns:a16="http://schemas.microsoft.com/office/drawing/2014/main" id="{EDF630E8-92C6-4B0D-AAE8-126BB07150BD}"/>
              </a:ext>
            </a:extLst>
          </p:cNvPr>
          <p:cNvSpPr txBox="1">
            <a:spLocks/>
          </p:cNvSpPr>
          <p:nvPr/>
        </p:nvSpPr>
        <p:spPr>
          <a:xfrm>
            <a:off x="423769" y="1219880"/>
            <a:ext cx="11360800" cy="47197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tLang="zh-CN" sz="3600" dirty="0">
              <a:latin typeface="Baskerville" panose="02020502070401020303" pitchFamily="18" charset="0"/>
              <a:ea typeface="Baskerville" panose="02020502070401020303" pitchFamily="18" charset="0"/>
            </a:endParaRPr>
          </a:p>
        </p:txBody>
      </p:sp>
      <p:sp>
        <p:nvSpPr>
          <p:cNvPr id="25" name="Rectangle 24">
            <a:extLst>
              <a:ext uri="{FF2B5EF4-FFF2-40B4-BE49-F238E27FC236}">
                <a16:creationId xmlns:a16="http://schemas.microsoft.com/office/drawing/2014/main" id="{EFC86D0B-44AF-41BF-89F6-80E00B16975E}"/>
              </a:ext>
            </a:extLst>
          </p:cNvPr>
          <p:cNvSpPr/>
          <p:nvPr/>
        </p:nvSpPr>
        <p:spPr>
          <a:xfrm>
            <a:off x="4340625" y="3932852"/>
            <a:ext cx="4526999" cy="2133105"/>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Baskerville" panose="02020502070401020303" pitchFamily="18" charset="0"/>
              <a:ea typeface="Baskerville" panose="02020502070401020303" pitchFamily="18" charset="0"/>
            </a:endParaRPr>
          </a:p>
        </p:txBody>
      </p:sp>
      <p:cxnSp>
        <p:nvCxnSpPr>
          <p:cNvPr id="27" name="Google Shape;159;p21">
            <a:extLst>
              <a:ext uri="{FF2B5EF4-FFF2-40B4-BE49-F238E27FC236}">
                <a16:creationId xmlns:a16="http://schemas.microsoft.com/office/drawing/2014/main" id="{EF71BC7B-178B-44BF-BAEA-020C99F142D1}"/>
              </a:ext>
            </a:extLst>
          </p:cNvPr>
          <p:cNvCxnSpPr>
            <a:cxnSpLocks/>
          </p:cNvCxnSpPr>
          <p:nvPr/>
        </p:nvCxnSpPr>
        <p:spPr>
          <a:xfrm flipV="1">
            <a:off x="5252429" y="4816111"/>
            <a:ext cx="0" cy="572449"/>
          </a:xfrm>
          <a:prstGeom prst="straightConnector1">
            <a:avLst/>
          </a:prstGeom>
          <a:noFill/>
          <a:ln w="19050" cap="flat" cmpd="sng">
            <a:solidFill>
              <a:srgbClr val="993333"/>
            </a:solidFill>
            <a:prstDash val="solid"/>
            <a:round/>
            <a:headEnd type="triangle" w="med" len="med"/>
            <a:tailEnd type="none" w="med" len="med"/>
          </a:ln>
        </p:spPr>
      </p:cxnSp>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C98E5D3A-3DDB-4376-AB0F-C9D1F8A83CD1}"/>
                  </a:ext>
                </a:extLst>
              </p:cNvPr>
              <p:cNvSpPr/>
              <p:nvPr/>
            </p:nvSpPr>
            <p:spPr>
              <a:xfrm>
                <a:off x="5057653" y="5037231"/>
                <a:ext cx="1874872" cy="369332"/>
              </a:xfrm>
              <a:prstGeom prst="rect">
                <a:avLst/>
              </a:prstGeom>
            </p:spPr>
            <p:txBody>
              <a:bodyPr wrap="none">
                <a:spAutoFit/>
              </a:bodyPr>
              <a:lstStyle/>
              <a:p>
                <a:pPr marL="211661">
                  <a:buSzPts val="1100"/>
                </a:pPr>
                <a:r>
                  <a:rPr lang="en-US" dirty="0">
                    <a:solidFill>
                      <a:srgbClr val="980000"/>
                    </a:solidFill>
                    <a:latin typeface="Baskerville" panose="02020502070401020303" pitchFamily="18" charset="0"/>
                    <a:ea typeface="Baskerville" panose="02020502070401020303" pitchFamily="18" charset="0"/>
                  </a:rPr>
                  <a:t>Higher</a:t>
                </a:r>
                <a:r>
                  <a:rPr lang="zh-CN" altLang="en-US" dirty="0">
                    <a:solidFill>
                      <a:srgbClr val="980000"/>
                    </a:solidFill>
                    <a:latin typeface="Baskerville" panose="02020502070401020303" pitchFamily="18" charset="0"/>
                  </a:rPr>
                  <a:t> </a:t>
                </a:r>
                <a:r>
                  <a:rPr lang="en-US" altLang="zh-CN" dirty="0">
                    <a:solidFill>
                      <a:srgbClr val="980000"/>
                    </a:solidFill>
                    <a:latin typeface="Baskerville" panose="02020502070401020303" pitchFamily="18" charset="0"/>
                    <a:ea typeface="Baskerville" panose="02020502070401020303" pitchFamily="18" charset="0"/>
                  </a:rPr>
                  <a:t>Rent</a:t>
                </a:r>
                <a14:m>
                  <m:oMath xmlns:m="http://schemas.openxmlformats.org/officeDocument/2006/math">
                    <m:r>
                      <a:rPr lang="zh-CN" altLang="en-US">
                        <a:solidFill>
                          <a:srgbClr val="980000"/>
                        </a:solidFill>
                        <a:latin typeface="Cambria Math" panose="02040503050406030204" pitchFamily="18" charset="0"/>
                      </a:rPr>
                      <m:t> </m:t>
                    </m:r>
                    <m:r>
                      <a:rPr lang="zh-CN" altLang="en-US" i="1">
                        <a:solidFill>
                          <a:srgbClr val="980000"/>
                        </a:solidFill>
                        <a:latin typeface="Cambria Math" panose="02040503050406030204" pitchFamily="18" charset="0"/>
                      </a:rPr>
                      <m:t>∆</m:t>
                    </m:r>
                    <m:r>
                      <a:rPr lang="en-US" altLang="zh-CN" i="1">
                        <a:solidFill>
                          <a:srgbClr val="980000"/>
                        </a:solidFill>
                        <a:latin typeface="Cambria Math" panose="02040503050406030204" pitchFamily="18" charset="0"/>
                      </a:rPr>
                      <m:t>𝑅</m:t>
                    </m:r>
                  </m:oMath>
                </a14:m>
                <a:endParaRPr lang="en-US" dirty="0">
                  <a:solidFill>
                    <a:srgbClr val="980000"/>
                  </a:solidFill>
                  <a:latin typeface="Baskerville" panose="02020502070401020303" pitchFamily="18" charset="0"/>
                  <a:ea typeface="Baskerville" panose="02020502070401020303" pitchFamily="18" charset="0"/>
                </a:endParaRPr>
              </a:p>
            </p:txBody>
          </p:sp>
        </mc:Choice>
        <mc:Fallback xmlns="">
          <p:sp>
            <p:nvSpPr>
              <p:cNvPr id="29" name="Rectangle 28">
                <a:extLst>
                  <a:ext uri="{FF2B5EF4-FFF2-40B4-BE49-F238E27FC236}">
                    <a16:creationId xmlns:a16="http://schemas.microsoft.com/office/drawing/2014/main" id="{C98E5D3A-3DDB-4376-AB0F-C9D1F8A83CD1}"/>
                  </a:ext>
                </a:extLst>
              </p:cNvPr>
              <p:cNvSpPr>
                <a:spLocks noRot="1" noChangeAspect="1" noMove="1" noResize="1" noEditPoints="1" noAdjustHandles="1" noChangeArrowheads="1" noChangeShapeType="1" noTextEdit="1"/>
              </p:cNvSpPr>
              <p:nvPr/>
            </p:nvSpPr>
            <p:spPr>
              <a:xfrm>
                <a:off x="5057653" y="5037231"/>
                <a:ext cx="1874872" cy="369332"/>
              </a:xfrm>
              <a:prstGeom prst="rect">
                <a:avLst/>
              </a:prstGeom>
              <a:blipFill>
                <a:blip r:embed="rId8"/>
                <a:stretch>
                  <a:fillRect t="-6557" b="-26230"/>
                </a:stretch>
              </a:blipFill>
            </p:spPr>
            <p:txBody>
              <a:bodyPr/>
              <a:lstStyle/>
              <a:p>
                <a:r>
                  <a:rPr lang="zh-CN" altLang="en-US">
                    <a:noFill/>
                  </a:rPr>
                  <a:t> </a:t>
                </a:r>
              </a:p>
            </p:txBody>
          </p:sp>
        </mc:Fallback>
      </mc:AlternateContent>
      <p:cxnSp>
        <p:nvCxnSpPr>
          <p:cNvPr id="30" name="Google Shape;141;p21">
            <a:extLst>
              <a:ext uri="{FF2B5EF4-FFF2-40B4-BE49-F238E27FC236}">
                <a16:creationId xmlns:a16="http://schemas.microsoft.com/office/drawing/2014/main" id="{FA838F2C-FBA5-43C2-84BF-AEBEEF5013CC}"/>
              </a:ext>
            </a:extLst>
          </p:cNvPr>
          <p:cNvCxnSpPr>
            <a:cxnSpLocks/>
          </p:cNvCxnSpPr>
          <p:nvPr/>
        </p:nvCxnSpPr>
        <p:spPr>
          <a:xfrm>
            <a:off x="4837687" y="4768986"/>
            <a:ext cx="3422927" cy="0"/>
          </a:xfrm>
          <a:prstGeom prst="straightConnector1">
            <a:avLst/>
          </a:prstGeom>
          <a:noFill/>
          <a:ln w="22225" cap="flat" cmpd="sng">
            <a:solidFill>
              <a:schemeClr val="bg1">
                <a:lumMod val="50000"/>
              </a:schemeClr>
            </a:solidFill>
            <a:prstDash val="solid"/>
            <a:round/>
            <a:headEnd type="none" w="med" len="med"/>
            <a:tailEnd type="triangle" w="med" len="med"/>
          </a:ln>
        </p:spPr>
      </p:cxnSp>
      <p:sp>
        <p:nvSpPr>
          <p:cNvPr id="33" name="Rectangle 32">
            <a:extLst>
              <a:ext uri="{FF2B5EF4-FFF2-40B4-BE49-F238E27FC236}">
                <a16:creationId xmlns:a16="http://schemas.microsoft.com/office/drawing/2014/main" id="{785DCED8-37FC-4ABB-B7E6-A2C62E3E5C38}"/>
              </a:ext>
            </a:extLst>
          </p:cNvPr>
          <p:cNvSpPr/>
          <p:nvPr/>
        </p:nvSpPr>
        <p:spPr>
          <a:xfrm>
            <a:off x="6914655" y="4269027"/>
            <a:ext cx="1766538" cy="413640"/>
          </a:xfrm>
          <a:prstGeom prst="rect">
            <a:avLst/>
          </a:prstGeom>
          <a:noFill/>
          <a:ln>
            <a:noFill/>
          </a:ln>
        </p:spPr>
        <p:txBody>
          <a:bodyPr spcFirstLastPara="1" wrap="square" lIns="121900" tIns="121900" rIns="121900" bIns="121900" anchor="t" anchorCtr="0">
            <a:noAutofit/>
          </a:bodyPr>
          <a:lstStyle/>
          <a:p>
            <a:r>
              <a:rPr lang="en" sz="2000" dirty="0">
                <a:solidFill>
                  <a:schemeClr val="dk1"/>
                </a:solidFill>
                <a:latin typeface="Baskerville" panose="02020502070401020303" pitchFamily="18" charset="0"/>
                <a:ea typeface="Baskerville" panose="02020502070401020303" pitchFamily="18" charset="0"/>
              </a:rPr>
              <a:t>Operation</a:t>
            </a:r>
            <a:endParaRPr lang="en-US" sz="2000" dirty="0">
              <a:solidFill>
                <a:schemeClr val="dk1"/>
              </a:solidFill>
              <a:latin typeface="Baskerville" panose="02020502070401020303" pitchFamily="18" charset="0"/>
              <a:ea typeface="Baskerville" panose="02020502070401020303" pitchFamily="18" charset="0"/>
            </a:endParaRPr>
          </a:p>
        </p:txBody>
      </p:sp>
      <p:cxnSp>
        <p:nvCxnSpPr>
          <p:cNvPr id="34" name="Google Shape;159;p21">
            <a:extLst>
              <a:ext uri="{FF2B5EF4-FFF2-40B4-BE49-F238E27FC236}">
                <a16:creationId xmlns:a16="http://schemas.microsoft.com/office/drawing/2014/main" id="{C74CB37E-4420-487B-88CE-4AF65ADD0CF2}"/>
              </a:ext>
            </a:extLst>
          </p:cNvPr>
          <p:cNvCxnSpPr>
            <a:cxnSpLocks/>
          </p:cNvCxnSpPr>
          <p:nvPr/>
        </p:nvCxnSpPr>
        <p:spPr>
          <a:xfrm flipV="1">
            <a:off x="7154401" y="4779723"/>
            <a:ext cx="0" cy="755671"/>
          </a:xfrm>
          <a:prstGeom prst="straightConnector1">
            <a:avLst/>
          </a:prstGeom>
          <a:noFill/>
          <a:ln w="19050" cap="flat" cmpd="sng">
            <a:solidFill>
              <a:srgbClr val="0097A7"/>
            </a:solidFill>
            <a:prstDash val="solid"/>
            <a:round/>
            <a:headEnd type="none" w="med" len="med"/>
            <a:tailEnd type="triangle" w="med" len="med"/>
          </a:ln>
        </p:spPr>
      </p:cxn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112AB758-55F7-4D06-937B-4B17269175AF}"/>
                  </a:ext>
                </a:extLst>
              </p:cNvPr>
              <p:cNvSpPr/>
              <p:nvPr/>
            </p:nvSpPr>
            <p:spPr>
              <a:xfrm>
                <a:off x="6947263" y="4853704"/>
                <a:ext cx="2134296" cy="584775"/>
              </a:xfrm>
              <a:prstGeom prst="rect">
                <a:avLst/>
              </a:prstGeom>
            </p:spPr>
            <p:txBody>
              <a:bodyPr wrap="square">
                <a:spAutoFit/>
              </a:bodyPr>
              <a:lstStyle/>
              <a:p>
                <a:pPr marL="211661">
                  <a:buSzPts val="1100"/>
                </a:pPr>
                <a:r>
                  <a:rPr lang="en-US" altLang="zh-CN" sz="1600" dirty="0">
                    <a:solidFill>
                      <a:srgbClr val="0097A7"/>
                    </a:solidFill>
                    <a:latin typeface="Baskerville" panose="02020502070401020303" pitchFamily="18" charset="0"/>
                    <a:ea typeface="Baskerville" panose="02020502070401020303" pitchFamily="18" charset="0"/>
                  </a:rPr>
                  <a:t>Lower</a:t>
                </a:r>
                <a:r>
                  <a:rPr lang="zh-CN" altLang="en-US" sz="1600" dirty="0">
                    <a:solidFill>
                      <a:srgbClr val="0097A7"/>
                    </a:solidFill>
                    <a:latin typeface="Baskerville" panose="02020502070401020303" pitchFamily="18" charset="0"/>
                  </a:rPr>
                  <a:t> </a:t>
                </a:r>
                <a:r>
                  <a:rPr lang="en-US" altLang="zh-CN" sz="1600" dirty="0">
                    <a:solidFill>
                      <a:srgbClr val="0097A7"/>
                    </a:solidFill>
                    <a:latin typeface="Baskerville" panose="02020502070401020303" pitchFamily="18" charset="0"/>
                    <a:ea typeface="Baskerville" panose="02020502070401020303" pitchFamily="18" charset="0"/>
                  </a:rPr>
                  <a:t>Operation</a:t>
                </a:r>
                <a:r>
                  <a:rPr lang="zh-CN" altLang="en-US" sz="1600" dirty="0">
                    <a:solidFill>
                      <a:srgbClr val="0097A7"/>
                    </a:solidFill>
                    <a:latin typeface="Baskerville" panose="02020502070401020303" pitchFamily="18" charset="0"/>
                  </a:rPr>
                  <a:t> </a:t>
                </a:r>
                <a:r>
                  <a:rPr lang="en-US" altLang="zh-CN" sz="1600" dirty="0">
                    <a:solidFill>
                      <a:srgbClr val="0097A7"/>
                    </a:solidFill>
                    <a:latin typeface="Baskerville" panose="02020502070401020303" pitchFamily="18" charset="0"/>
                  </a:rPr>
                  <a:t>C</a:t>
                </a:r>
                <a:r>
                  <a:rPr lang="en-US" altLang="zh-CN" sz="1600" dirty="0">
                    <a:solidFill>
                      <a:srgbClr val="0097A7"/>
                    </a:solidFill>
                    <a:latin typeface="Baskerville" panose="02020502070401020303" pitchFamily="18" charset="0"/>
                    <a:ea typeface="Baskerville" panose="02020502070401020303" pitchFamily="18" charset="0"/>
                  </a:rPr>
                  <a:t>osts</a:t>
                </a:r>
                <a:r>
                  <a:rPr lang="zh-CN" altLang="en-US" sz="1600" dirty="0">
                    <a:solidFill>
                      <a:srgbClr val="0097A7"/>
                    </a:solidFill>
                    <a:latin typeface="Baskerville" panose="02020502070401020303" pitchFamily="18" charset="0"/>
                  </a:rPr>
                  <a:t> </a:t>
                </a:r>
                <a14:m>
                  <m:oMath xmlns:m="http://schemas.openxmlformats.org/officeDocument/2006/math">
                    <m:r>
                      <a:rPr lang="zh-CN" altLang="en-US" sz="1600" i="1">
                        <a:solidFill>
                          <a:srgbClr val="0097A7"/>
                        </a:solidFill>
                        <a:latin typeface="Cambria Math" panose="02040503050406030204" pitchFamily="18" charset="0"/>
                      </a:rPr>
                      <m:t>∆</m:t>
                    </m:r>
                    <m:sSub>
                      <m:sSubPr>
                        <m:ctrlPr>
                          <a:rPr lang="en-US" altLang="zh-CN" sz="1600" i="1">
                            <a:solidFill>
                              <a:srgbClr val="0097A7"/>
                            </a:solidFill>
                            <a:latin typeface="Cambria Math" panose="02040503050406030204" pitchFamily="18" charset="0"/>
                          </a:rPr>
                        </m:ctrlPr>
                      </m:sSubPr>
                      <m:e>
                        <m:r>
                          <a:rPr lang="en-US" altLang="zh-CN" sz="1600" i="1">
                            <a:solidFill>
                              <a:srgbClr val="0097A7"/>
                            </a:solidFill>
                            <a:latin typeface="Cambria Math" panose="02040503050406030204" pitchFamily="18" charset="0"/>
                          </a:rPr>
                          <m:t>𝑂</m:t>
                        </m:r>
                      </m:e>
                      <m:sub>
                        <m:r>
                          <a:rPr lang="en-US" altLang="zh-CN" sz="1600" i="1">
                            <a:solidFill>
                              <a:srgbClr val="0097A7"/>
                            </a:solidFill>
                            <a:latin typeface="Cambria Math" panose="02040503050406030204" pitchFamily="18" charset="0"/>
                          </a:rPr>
                          <m:t>2</m:t>
                        </m:r>
                      </m:sub>
                    </m:sSub>
                  </m:oMath>
                </a14:m>
                <a:endParaRPr lang="en-US" sz="1600" dirty="0">
                  <a:solidFill>
                    <a:srgbClr val="0097A7"/>
                  </a:solidFill>
                  <a:latin typeface="Baskerville" panose="02020502070401020303" pitchFamily="18" charset="0"/>
                  <a:ea typeface="Baskerville" panose="02020502070401020303" pitchFamily="18" charset="0"/>
                </a:endParaRPr>
              </a:p>
            </p:txBody>
          </p:sp>
        </mc:Choice>
        <mc:Fallback xmlns="">
          <p:sp>
            <p:nvSpPr>
              <p:cNvPr id="35" name="Rectangle 34">
                <a:extLst>
                  <a:ext uri="{FF2B5EF4-FFF2-40B4-BE49-F238E27FC236}">
                    <a16:creationId xmlns:a16="http://schemas.microsoft.com/office/drawing/2014/main" id="{112AB758-55F7-4D06-937B-4B17269175AF}"/>
                  </a:ext>
                </a:extLst>
              </p:cNvPr>
              <p:cNvSpPr>
                <a:spLocks noRot="1" noChangeAspect="1" noMove="1" noResize="1" noEditPoints="1" noAdjustHandles="1" noChangeArrowheads="1" noChangeShapeType="1" noTextEdit="1"/>
              </p:cNvSpPr>
              <p:nvPr/>
            </p:nvSpPr>
            <p:spPr>
              <a:xfrm>
                <a:off x="6947263" y="4853704"/>
                <a:ext cx="2134296" cy="584775"/>
              </a:xfrm>
              <a:prstGeom prst="rect">
                <a:avLst/>
              </a:prstGeom>
              <a:blipFill>
                <a:blip r:embed="rId9"/>
                <a:stretch>
                  <a:fillRect t="-3125" b="-12500"/>
                </a:stretch>
              </a:blipFill>
            </p:spPr>
            <p:txBody>
              <a:bodyPr/>
              <a:lstStyle/>
              <a:p>
                <a:r>
                  <a:rPr lang="zh-CN" altLang="en-US">
                    <a:noFill/>
                  </a:rPr>
                  <a:t> </a:t>
                </a:r>
              </a:p>
            </p:txBody>
          </p:sp>
        </mc:Fallback>
      </mc:AlternateContent>
      <p:sp>
        <p:nvSpPr>
          <p:cNvPr id="39" name="Curved Right Arrow 55">
            <a:extLst>
              <a:ext uri="{FF2B5EF4-FFF2-40B4-BE49-F238E27FC236}">
                <a16:creationId xmlns:a16="http://schemas.microsoft.com/office/drawing/2014/main" id="{67168FE7-2641-4924-9BEF-D5F26675CA51}"/>
              </a:ext>
            </a:extLst>
          </p:cNvPr>
          <p:cNvSpPr/>
          <p:nvPr/>
        </p:nvSpPr>
        <p:spPr>
          <a:xfrm>
            <a:off x="3366759" y="3629952"/>
            <a:ext cx="670800" cy="1757928"/>
          </a:xfrm>
          <a:prstGeom prst="curvedRightArrow">
            <a:avLst/>
          </a:prstGeom>
          <a:solidFill>
            <a:srgbClr val="0069A2">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solidFill>
                <a:schemeClr val="tx1"/>
              </a:solidFill>
              <a:latin typeface="Baskerville" panose="02020502070401020303" pitchFamily="18" charset="0"/>
              <a:ea typeface="Baskerville" panose="02020502070401020303" pitchFamily="18" charset="0"/>
            </a:endParaRPr>
          </a:p>
        </p:txBody>
      </p:sp>
      <p:sp>
        <p:nvSpPr>
          <p:cNvPr id="40" name="Text Placeholder 2">
            <a:extLst>
              <a:ext uri="{FF2B5EF4-FFF2-40B4-BE49-F238E27FC236}">
                <a16:creationId xmlns:a16="http://schemas.microsoft.com/office/drawing/2014/main" id="{CA4FFC18-A266-4DD1-9BFC-F33C33E146DE}"/>
              </a:ext>
            </a:extLst>
          </p:cNvPr>
          <p:cNvSpPr txBox="1">
            <a:spLocks/>
          </p:cNvSpPr>
          <p:nvPr/>
        </p:nvSpPr>
        <p:spPr>
          <a:xfrm>
            <a:off x="4197394" y="6172305"/>
            <a:ext cx="5071867" cy="7106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3195" indent="0">
              <a:buFont typeface="Arial" panose="020B0604020202020204" pitchFamily="34" charset="0"/>
              <a:buNone/>
              <a:defRPr/>
            </a:pPr>
            <a:r>
              <a:rPr lang="en-US" altLang="zh-CN" sz="3200" dirty="0">
                <a:solidFill>
                  <a:schemeClr val="dk1"/>
                </a:solidFill>
                <a:latin typeface="Baskerville" panose="02020502070401020303" pitchFamily="18" charset="0"/>
                <a:ea typeface="Baskerville" panose="02020502070401020303" pitchFamily="18" charset="0"/>
              </a:rPr>
              <a:t>Tenant’s</a:t>
            </a:r>
            <a:r>
              <a:rPr lang="zh-CN" altLang="en-US" sz="3200" dirty="0">
                <a:solidFill>
                  <a:schemeClr val="dk1"/>
                </a:solidFill>
                <a:latin typeface="Baskerville" panose="02020502070401020303" pitchFamily="18" charset="0"/>
              </a:rPr>
              <a:t> </a:t>
            </a:r>
            <a:r>
              <a:rPr lang="en-US" altLang="zh-CN" sz="3200" dirty="0">
                <a:solidFill>
                  <a:schemeClr val="dk1"/>
                </a:solidFill>
                <a:latin typeface="Baskerville" panose="02020502070401020303" pitchFamily="18" charset="0"/>
                <a:ea typeface="Baskerville" panose="02020502070401020303" pitchFamily="18" charset="0"/>
              </a:rPr>
              <a:t>analytical</a:t>
            </a:r>
            <a:r>
              <a:rPr lang="zh-CN" altLang="en-US" sz="3200" dirty="0">
                <a:solidFill>
                  <a:schemeClr val="dk1"/>
                </a:solidFill>
                <a:latin typeface="Baskerville" panose="02020502070401020303" pitchFamily="18" charset="0"/>
              </a:rPr>
              <a:t> </a:t>
            </a:r>
            <a:r>
              <a:rPr lang="en" sz="3200" dirty="0">
                <a:solidFill>
                  <a:schemeClr val="dk1"/>
                </a:solidFill>
                <a:latin typeface="Baskerville" panose="02020502070401020303" pitchFamily="18" charset="0"/>
                <a:ea typeface="Baskerville" panose="02020502070401020303" pitchFamily="18" charset="0"/>
              </a:rPr>
              <a:t>horizon</a:t>
            </a:r>
            <a:endParaRPr lang="en-US" altLang="zh-CN" sz="3200" dirty="0">
              <a:solidFill>
                <a:schemeClr val="dk1"/>
              </a:solidFill>
              <a:latin typeface="Baskerville" panose="02020502070401020303" pitchFamily="18" charset="0"/>
              <a:ea typeface="Baskerville" panose="02020502070401020303" pitchFamily="18" charset="0"/>
            </a:endParaRPr>
          </a:p>
        </p:txBody>
      </p:sp>
      <p:cxnSp>
        <p:nvCxnSpPr>
          <p:cNvPr id="41" name="Google Shape;159;p21">
            <a:extLst>
              <a:ext uri="{FF2B5EF4-FFF2-40B4-BE49-F238E27FC236}">
                <a16:creationId xmlns:a16="http://schemas.microsoft.com/office/drawing/2014/main" id="{607682C7-8647-46E3-8D8C-236DEA5133D5}"/>
              </a:ext>
            </a:extLst>
          </p:cNvPr>
          <p:cNvCxnSpPr>
            <a:cxnSpLocks/>
          </p:cNvCxnSpPr>
          <p:nvPr/>
        </p:nvCxnSpPr>
        <p:spPr>
          <a:xfrm flipV="1">
            <a:off x="3283923" y="2190823"/>
            <a:ext cx="0" cy="610303"/>
          </a:xfrm>
          <a:prstGeom prst="straightConnector1">
            <a:avLst/>
          </a:prstGeom>
          <a:noFill/>
          <a:ln w="19050" cap="flat" cmpd="sng">
            <a:solidFill>
              <a:srgbClr val="0097A7"/>
            </a:solidFill>
            <a:prstDash val="solid"/>
            <a:round/>
            <a:headEnd type="none" w="med" len="med"/>
            <a:tailEnd type="triangle" w="med" len="med"/>
          </a:ln>
        </p:spPr>
      </p:cxnSp>
      <p:sp>
        <p:nvSpPr>
          <p:cNvPr id="42" name="TextBox 41">
            <a:extLst>
              <a:ext uri="{FF2B5EF4-FFF2-40B4-BE49-F238E27FC236}">
                <a16:creationId xmlns:a16="http://schemas.microsoft.com/office/drawing/2014/main" id="{CAB08F75-5DB0-4FDC-AE1D-41D30CB660EA}"/>
              </a:ext>
            </a:extLst>
          </p:cNvPr>
          <p:cNvSpPr txBox="1"/>
          <p:nvPr/>
        </p:nvSpPr>
        <p:spPr>
          <a:xfrm>
            <a:off x="3108066" y="1710954"/>
            <a:ext cx="898003" cy="369332"/>
          </a:xfrm>
          <a:prstGeom prst="rect">
            <a:avLst/>
          </a:prstGeom>
          <a:noFill/>
        </p:spPr>
        <p:txBody>
          <a:bodyPr wrap="none" rtlCol="0">
            <a:spAutoFit/>
          </a:bodyPr>
          <a:lstStyle/>
          <a:p>
            <a:r>
              <a:rPr lang="en-US" altLang="zh-CN" dirty="0">
                <a:solidFill>
                  <a:srgbClr val="0097A7"/>
                </a:solidFill>
                <a:latin typeface="Baskerville" panose="02020502070401020303"/>
              </a:rPr>
              <a:t>(+2.7%)</a:t>
            </a:r>
            <a:endParaRPr lang="zh-CN" altLang="en-US" dirty="0">
              <a:solidFill>
                <a:srgbClr val="0097A7"/>
              </a:solidFill>
              <a:latin typeface="Baskerville" panose="02020502070401020303"/>
            </a:endParaRPr>
          </a:p>
        </p:txBody>
      </p:sp>
      <p:cxnSp>
        <p:nvCxnSpPr>
          <p:cNvPr id="43" name="Google Shape;159;p21">
            <a:extLst>
              <a:ext uri="{FF2B5EF4-FFF2-40B4-BE49-F238E27FC236}">
                <a16:creationId xmlns:a16="http://schemas.microsoft.com/office/drawing/2014/main" id="{35CE8D3E-3B52-4C8B-A8A5-8856683773C2}"/>
              </a:ext>
            </a:extLst>
          </p:cNvPr>
          <p:cNvCxnSpPr>
            <a:cxnSpLocks/>
          </p:cNvCxnSpPr>
          <p:nvPr/>
        </p:nvCxnSpPr>
        <p:spPr>
          <a:xfrm flipV="1">
            <a:off x="4914757" y="2813264"/>
            <a:ext cx="0" cy="232998"/>
          </a:xfrm>
          <a:prstGeom prst="straightConnector1">
            <a:avLst/>
          </a:prstGeom>
          <a:noFill/>
          <a:ln w="19050" cap="flat" cmpd="sng">
            <a:solidFill>
              <a:srgbClr val="0097A7"/>
            </a:solidFill>
            <a:prstDash val="solid"/>
            <a:round/>
            <a:headEnd type="none" w="med" len="med"/>
            <a:tailEnd type="triangle" w="med" len="med"/>
          </a:ln>
        </p:spPr>
      </p:cxnSp>
      <p:sp>
        <p:nvSpPr>
          <p:cNvPr id="44" name="TextBox 43">
            <a:extLst>
              <a:ext uri="{FF2B5EF4-FFF2-40B4-BE49-F238E27FC236}">
                <a16:creationId xmlns:a16="http://schemas.microsoft.com/office/drawing/2014/main" id="{ED4BC19E-53D4-402E-8C89-D7A247D9749D}"/>
              </a:ext>
            </a:extLst>
          </p:cNvPr>
          <p:cNvSpPr txBox="1"/>
          <p:nvPr/>
        </p:nvSpPr>
        <p:spPr>
          <a:xfrm>
            <a:off x="4678534" y="3402127"/>
            <a:ext cx="2054793" cy="369332"/>
          </a:xfrm>
          <a:prstGeom prst="rect">
            <a:avLst/>
          </a:prstGeom>
          <a:noFill/>
        </p:spPr>
        <p:txBody>
          <a:bodyPr wrap="none" rtlCol="0">
            <a:spAutoFit/>
          </a:bodyPr>
          <a:lstStyle/>
          <a:p>
            <a:r>
              <a:rPr lang="en-US" altLang="zh-CN" dirty="0">
                <a:solidFill>
                  <a:srgbClr val="0097A7"/>
                </a:solidFill>
                <a:latin typeface="Baskerville" panose="02020502070401020303"/>
              </a:rPr>
              <a:t>(10% Energy saving)</a:t>
            </a:r>
            <a:endParaRPr lang="zh-CN" altLang="en-US" dirty="0">
              <a:solidFill>
                <a:srgbClr val="0097A7"/>
              </a:solidFill>
              <a:latin typeface="Baskerville" panose="02020502070401020303"/>
            </a:endParaRPr>
          </a:p>
        </p:txBody>
      </p:sp>
      <p:sp>
        <p:nvSpPr>
          <p:cNvPr id="45" name="TextBox 44">
            <a:extLst>
              <a:ext uri="{FF2B5EF4-FFF2-40B4-BE49-F238E27FC236}">
                <a16:creationId xmlns:a16="http://schemas.microsoft.com/office/drawing/2014/main" id="{1DAB9D58-1987-474A-A4E5-6240081D217D}"/>
              </a:ext>
            </a:extLst>
          </p:cNvPr>
          <p:cNvSpPr txBox="1"/>
          <p:nvPr/>
        </p:nvSpPr>
        <p:spPr>
          <a:xfrm>
            <a:off x="6387884" y="5474864"/>
            <a:ext cx="2054793" cy="369332"/>
          </a:xfrm>
          <a:prstGeom prst="rect">
            <a:avLst/>
          </a:prstGeom>
          <a:noFill/>
        </p:spPr>
        <p:txBody>
          <a:bodyPr wrap="none" rtlCol="0">
            <a:spAutoFit/>
          </a:bodyPr>
          <a:lstStyle/>
          <a:p>
            <a:r>
              <a:rPr lang="en-US" altLang="zh-CN" dirty="0">
                <a:solidFill>
                  <a:srgbClr val="0097A7"/>
                </a:solidFill>
                <a:latin typeface="Baskerville" panose="02020502070401020303"/>
              </a:rPr>
              <a:t>(90% Energy saving)</a:t>
            </a:r>
            <a:endParaRPr lang="zh-CN" altLang="en-US" dirty="0">
              <a:solidFill>
                <a:srgbClr val="0097A7"/>
              </a:solidFill>
              <a:latin typeface="Baskerville" panose="02020502070401020303"/>
            </a:endParaRPr>
          </a:p>
        </p:txBody>
      </p:sp>
      <p:sp>
        <p:nvSpPr>
          <p:cNvPr id="3" name="TextBox 2">
            <a:extLst>
              <a:ext uri="{FF2B5EF4-FFF2-40B4-BE49-F238E27FC236}">
                <a16:creationId xmlns:a16="http://schemas.microsoft.com/office/drawing/2014/main" id="{AA6064B4-A304-4537-8501-7CC39A152DD9}"/>
              </a:ext>
            </a:extLst>
          </p:cNvPr>
          <p:cNvSpPr txBox="1"/>
          <p:nvPr/>
        </p:nvSpPr>
        <p:spPr>
          <a:xfrm>
            <a:off x="3483113" y="4261410"/>
            <a:ext cx="1816523" cy="646331"/>
          </a:xfrm>
          <a:prstGeom prst="rect">
            <a:avLst/>
          </a:prstGeom>
          <a:noFill/>
        </p:spPr>
        <p:txBody>
          <a:bodyPr wrap="none" rtlCol="0">
            <a:spAutoFit/>
          </a:bodyPr>
          <a:lstStyle/>
          <a:p>
            <a:r>
              <a:rPr lang="en-US" altLang="zh-CN" b="1" dirty="0">
                <a:solidFill>
                  <a:srgbClr val="002060"/>
                </a:solidFill>
                <a:latin typeface="Baskerville" panose="02020502070401020303"/>
              </a:rPr>
              <a:t>Cost pass-through</a:t>
            </a:r>
          </a:p>
          <a:p>
            <a:r>
              <a:rPr lang="en-US" altLang="zh-CN" b="1" dirty="0">
                <a:solidFill>
                  <a:srgbClr val="002060"/>
                </a:solidFill>
                <a:latin typeface="Baskerville" panose="02020502070401020303"/>
              </a:rPr>
              <a:t>through rent</a:t>
            </a:r>
            <a:endParaRPr lang="zh-CN" altLang="en-US" b="1" dirty="0">
              <a:solidFill>
                <a:srgbClr val="002060"/>
              </a:solidFill>
              <a:latin typeface="Baskerville" panose="02020502070401020303"/>
            </a:endParaRPr>
          </a:p>
        </p:txBody>
      </p:sp>
      <p:pic>
        <p:nvPicPr>
          <p:cNvPr id="7" name="Graphic 6" descr="Grinning face with no fill">
            <a:extLst>
              <a:ext uri="{FF2B5EF4-FFF2-40B4-BE49-F238E27FC236}">
                <a16:creationId xmlns:a16="http://schemas.microsoft.com/office/drawing/2014/main" id="{58655C2E-5EF3-468B-A94F-2D438A973478}"/>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0092755" y="2420001"/>
            <a:ext cx="914400" cy="914400"/>
          </a:xfrm>
          <a:prstGeom prst="rect">
            <a:avLst/>
          </a:prstGeom>
        </p:spPr>
      </p:pic>
      <p:pic>
        <p:nvPicPr>
          <p:cNvPr id="47" name="Graphic 46" descr="Grinning face with no fill">
            <a:extLst>
              <a:ext uri="{FF2B5EF4-FFF2-40B4-BE49-F238E27FC236}">
                <a16:creationId xmlns:a16="http://schemas.microsoft.com/office/drawing/2014/main" id="{E397D2CA-F9AF-4231-B423-B196276F629F}"/>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0158887" y="4542204"/>
            <a:ext cx="914400" cy="914400"/>
          </a:xfrm>
          <a:prstGeom prst="rect">
            <a:avLst/>
          </a:prstGeom>
        </p:spPr>
      </p:pic>
      <p:sp>
        <p:nvSpPr>
          <p:cNvPr id="38" name="TextBox 37">
            <a:extLst>
              <a:ext uri="{FF2B5EF4-FFF2-40B4-BE49-F238E27FC236}">
                <a16:creationId xmlns:a16="http://schemas.microsoft.com/office/drawing/2014/main" id="{EF28BC3F-80F4-41A9-A829-DDDE24C2E3DB}"/>
              </a:ext>
            </a:extLst>
          </p:cNvPr>
          <p:cNvSpPr txBox="1"/>
          <p:nvPr/>
        </p:nvSpPr>
        <p:spPr>
          <a:xfrm>
            <a:off x="9308153" y="3380182"/>
            <a:ext cx="1454244" cy="369332"/>
          </a:xfrm>
          <a:prstGeom prst="rect">
            <a:avLst/>
          </a:prstGeom>
          <a:noFill/>
        </p:spPr>
        <p:txBody>
          <a:bodyPr wrap="none" rtlCol="0">
            <a:spAutoFit/>
          </a:bodyPr>
          <a:lstStyle/>
          <a:p>
            <a:r>
              <a:rPr lang="en-US" altLang="zh-CN" dirty="0">
                <a:latin typeface="Baskerville" panose="02020502070401020303"/>
              </a:rPr>
              <a:t>Owner NPV: </a:t>
            </a:r>
            <a:endParaRPr lang="zh-CN" altLang="en-US" dirty="0">
              <a:latin typeface="Baskerville" panose="02020502070401020303"/>
            </a:endParaRPr>
          </a:p>
        </p:txBody>
      </p:sp>
      <p:sp>
        <p:nvSpPr>
          <p:cNvPr id="46" name="Rectangle 45">
            <a:extLst>
              <a:ext uri="{FF2B5EF4-FFF2-40B4-BE49-F238E27FC236}">
                <a16:creationId xmlns:a16="http://schemas.microsoft.com/office/drawing/2014/main" id="{E83F511D-97DB-4B8C-BD74-CC33159B324F}"/>
              </a:ext>
            </a:extLst>
          </p:cNvPr>
          <p:cNvSpPr/>
          <p:nvPr/>
        </p:nvSpPr>
        <p:spPr>
          <a:xfrm>
            <a:off x="10561752" y="3379601"/>
            <a:ext cx="1064780" cy="646331"/>
          </a:xfrm>
          <a:prstGeom prst="rect">
            <a:avLst/>
          </a:prstGeom>
        </p:spPr>
        <p:txBody>
          <a:bodyPr wrap="none">
            <a:spAutoFit/>
          </a:bodyPr>
          <a:lstStyle/>
          <a:p>
            <a:pPr algn="r" fontAlgn="b"/>
            <a:r>
              <a:rPr lang="en-US" altLang="zh-CN" b="1" dirty="0">
                <a:solidFill>
                  <a:schemeClr val="accent6">
                    <a:lumMod val="75000"/>
                  </a:schemeClr>
                </a:solidFill>
                <a:latin typeface="Baskerville" panose="02020502070401020303"/>
              </a:rPr>
              <a:t>$11,299 </a:t>
            </a:r>
          </a:p>
          <a:p>
            <a:pPr algn="r" fontAlgn="b"/>
            <a:endParaRPr lang="en-US" altLang="zh-CN" b="1" dirty="0">
              <a:solidFill>
                <a:srgbClr val="C00000"/>
              </a:solidFill>
              <a:latin typeface="Baskerville" panose="02020502070401020303"/>
            </a:endParaRPr>
          </a:p>
        </p:txBody>
      </p:sp>
      <p:sp>
        <p:nvSpPr>
          <p:cNvPr id="48" name="TextBox 47">
            <a:extLst>
              <a:ext uri="{FF2B5EF4-FFF2-40B4-BE49-F238E27FC236}">
                <a16:creationId xmlns:a16="http://schemas.microsoft.com/office/drawing/2014/main" id="{418EE7BB-6172-42AD-A393-3278743A562C}"/>
              </a:ext>
            </a:extLst>
          </p:cNvPr>
          <p:cNvSpPr txBox="1"/>
          <p:nvPr/>
        </p:nvSpPr>
        <p:spPr>
          <a:xfrm>
            <a:off x="9419152" y="5499492"/>
            <a:ext cx="1481496" cy="369332"/>
          </a:xfrm>
          <a:prstGeom prst="rect">
            <a:avLst/>
          </a:prstGeom>
          <a:noFill/>
        </p:spPr>
        <p:txBody>
          <a:bodyPr wrap="none" rtlCol="0">
            <a:spAutoFit/>
          </a:bodyPr>
          <a:lstStyle/>
          <a:p>
            <a:r>
              <a:rPr lang="en-US" altLang="zh-CN" dirty="0">
                <a:latin typeface="Baskerville" panose="02020502070401020303"/>
              </a:rPr>
              <a:t>Tenant NPV: </a:t>
            </a:r>
            <a:endParaRPr lang="zh-CN" altLang="en-US" dirty="0">
              <a:latin typeface="Baskerville" panose="02020502070401020303"/>
            </a:endParaRPr>
          </a:p>
        </p:txBody>
      </p:sp>
      <p:sp>
        <p:nvSpPr>
          <p:cNvPr id="49" name="Rectangle 48">
            <a:extLst>
              <a:ext uri="{FF2B5EF4-FFF2-40B4-BE49-F238E27FC236}">
                <a16:creationId xmlns:a16="http://schemas.microsoft.com/office/drawing/2014/main" id="{CAED8C76-D5C9-46E7-989E-8B4EE24BDFF0}"/>
              </a:ext>
            </a:extLst>
          </p:cNvPr>
          <p:cNvSpPr/>
          <p:nvPr/>
        </p:nvSpPr>
        <p:spPr>
          <a:xfrm>
            <a:off x="10671937" y="5509619"/>
            <a:ext cx="1064715" cy="369332"/>
          </a:xfrm>
          <a:prstGeom prst="rect">
            <a:avLst/>
          </a:prstGeom>
        </p:spPr>
        <p:txBody>
          <a:bodyPr wrap="none">
            <a:spAutoFit/>
          </a:bodyPr>
          <a:lstStyle/>
          <a:p>
            <a:pPr algn="r" fontAlgn="b"/>
            <a:r>
              <a:rPr lang="en-US" altLang="zh-CN" b="1" dirty="0">
                <a:solidFill>
                  <a:schemeClr val="accent6">
                    <a:lumMod val="75000"/>
                  </a:schemeClr>
                </a:solidFill>
                <a:latin typeface="Baskerville" panose="02020502070401020303"/>
              </a:rPr>
              <a:t>$49,885 </a:t>
            </a:r>
          </a:p>
        </p:txBody>
      </p:sp>
    </p:spTree>
    <p:extLst>
      <p:ext uri="{BB962C8B-B14F-4D97-AF65-F5344CB8AC3E}">
        <p14:creationId xmlns:p14="http://schemas.microsoft.com/office/powerpoint/2010/main" val="12783436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F90A06-C39B-4D4C-AD29-81589D820353}"/>
              </a:ext>
            </a:extLst>
          </p:cNvPr>
          <p:cNvSpPr txBox="1"/>
          <p:nvPr/>
        </p:nvSpPr>
        <p:spPr>
          <a:xfrm>
            <a:off x="477981" y="275248"/>
            <a:ext cx="4759123" cy="748988"/>
          </a:xfrm>
          <a:prstGeom prst="rect">
            <a:avLst/>
          </a:prstGeom>
          <a:noFill/>
        </p:spPr>
        <p:txBody>
          <a:bodyPr wrap="none" rtlCol="0">
            <a:spAutoFit/>
          </a:bodyPr>
          <a:lstStyle/>
          <a:p>
            <a:r>
              <a:rPr lang="en-US" altLang="zh-CN" sz="4267" dirty="0">
                <a:solidFill>
                  <a:srgbClr val="1B4453"/>
                </a:solidFill>
                <a:latin typeface="Baskerville" panose="02020502070401020303"/>
                <a:ea typeface="+mj-ea"/>
                <a:cs typeface="+mj-cs"/>
              </a:rPr>
              <a:t>Green Lease</a:t>
            </a:r>
            <a:r>
              <a:rPr lang="zh-CN" altLang="en-US" sz="4267" dirty="0">
                <a:solidFill>
                  <a:srgbClr val="1B4453"/>
                </a:solidFill>
                <a:latin typeface="Baskerville" panose="02020502070401020303"/>
                <a:ea typeface="+mj-ea"/>
                <a:cs typeface="+mj-cs"/>
              </a:rPr>
              <a:t> </a:t>
            </a:r>
            <a:r>
              <a:rPr lang="en-US" altLang="zh-CN" sz="4267" dirty="0">
                <a:solidFill>
                  <a:srgbClr val="1B4453"/>
                </a:solidFill>
                <a:latin typeface="Baskerville" panose="02020502070401020303"/>
                <a:ea typeface="+mj-ea"/>
                <a:cs typeface="+mj-cs"/>
              </a:rPr>
              <a:t>Clauses</a:t>
            </a:r>
            <a:endParaRPr lang="zh-CN" altLang="en-US" sz="4267" dirty="0">
              <a:solidFill>
                <a:srgbClr val="1B4453"/>
              </a:solidFill>
              <a:latin typeface="Baskerville" panose="02020502070401020303"/>
              <a:ea typeface="+mj-ea"/>
              <a:cs typeface="+mj-cs"/>
            </a:endParaRPr>
          </a:p>
        </p:txBody>
      </p:sp>
      <p:pic>
        <p:nvPicPr>
          <p:cNvPr id="7" name="Picture 6">
            <a:extLst>
              <a:ext uri="{FF2B5EF4-FFF2-40B4-BE49-F238E27FC236}">
                <a16:creationId xmlns:a16="http://schemas.microsoft.com/office/drawing/2014/main" id="{8FDF41E4-EAD5-4006-891D-E253D01608F3}"/>
              </a:ext>
            </a:extLst>
          </p:cNvPr>
          <p:cNvPicPr>
            <a:picLocks noChangeAspect="1"/>
          </p:cNvPicPr>
          <p:nvPr/>
        </p:nvPicPr>
        <p:blipFill>
          <a:blip r:embed="rId3"/>
          <a:stretch>
            <a:fillRect/>
          </a:stretch>
        </p:blipFill>
        <p:spPr>
          <a:xfrm>
            <a:off x="3015344" y="1246075"/>
            <a:ext cx="8969351" cy="5134628"/>
          </a:xfrm>
          <a:prstGeom prst="rect">
            <a:avLst/>
          </a:prstGeom>
        </p:spPr>
      </p:pic>
      <p:sp>
        <p:nvSpPr>
          <p:cNvPr id="8" name="TextBox 7">
            <a:extLst>
              <a:ext uri="{FF2B5EF4-FFF2-40B4-BE49-F238E27FC236}">
                <a16:creationId xmlns:a16="http://schemas.microsoft.com/office/drawing/2014/main" id="{C5D06CEC-A011-47BF-8053-A2FF653253D1}"/>
              </a:ext>
            </a:extLst>
          </p:cNvPr>
          <p:cNvSpPr txBox="1"/>
          <p:nvPr/>
        </p:nvSpPr>
        <p:spPr>
          <a:xfrm>
            <a:off x="3806417" y="6349393"/>
            <a:ext cx="8050602" cy="461665"/>
          </a:xfrm>
          <a:prstGeom prst="rect">
            <a:avLst/>
          </a:prstGeom>
          <a:noFill/>
        </p:spPr>
        <p:txBody>
          <a:bodyPr wrap="none" rtlCol="0">
            <a:spAutoFit/>
          </a:bodyPr>
          <a:lstStyle/>
          <a:p>
            <a:r>
              <a:rPr lang="en-US" altLang="zh-CN" sz="1200" dirty="0">
                <a:latin typeface="Baskerville Old Face" panose="02020602080505020303" pitchFamily="18" charset="0"/>
              </a:rPr>
              <a:t>Source: </a:t>
            </a:r>
            <a:r>
              <a:rPr lang="en-US" altLang="zh-CN" sz="1200" dirty="0">
                <a:latin typeface="Baskerville Old Face" panose="02020602080505020303" pitchFamily="18" charset="0"/>
                <a:hlinkClick r:id="rId4"/>
              </a:rPr>
              <a:t>http://</a:t>
            </a:r>
            <a:r>
              <a:rPr lang="en-US" altLang="zh-CN" sz="1200" dirty="0" smtClean="0">
                <a:latin typeface="Baskerville Old Face" panose="02020602080505020303" pitchFamily="18" charset="0"/>
                <a:hlinkClick r:id="rId4"/>
              </a:rPr>
              <a:t>www.nyc.gov/html/gbee/downloads/pdf/eac_overview.pdf</a:t>
            </a:r>
            <a:r>
              <a:rPr lang="en-US" altLang="zh-CN" sz="1200" dirty="0" smtClean="0">
                <a:latin typeface="Baskerville Old Face" panose="02020602080505020303" pitchFamily="18" charset="0"/>
              </a:rPr>
              <a:t> . </a:t>
            </a:r>
            <a:r>
              <a:rPr lang="en-US" sz="1200" dirty="0">
                <a:latin typeface="Baskerville Old Face" panose="02020602080505020303" pitchFamily="18" charset="0"/>
              </a:rPr>
              <a:t>© City of New York. All rights reserved. This content is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excluded </a:t>
            </a:r>
            <a:r>
              <a:rPr lang="en-US" sz="1200" dirty="0">
                <a:latin typeface="Baskerville Old Face" panose="02020602080505020303" pitchFamily="18" charset="0"/>
              </a:rPr>
              <a:t>from our Creative Commons license. For more information, see </a:t>
            </a:r>
            <a:r>
              <a:rPr lang="en-US" sz="1200" dirty="0">
                <a:latin typeface="Baskerville Old Face" panose="02020602080505020303" pitchFamily="18" charset="0"/>
                <a:hlinkClick r:id="rId5"/>
              </a:rPr>
              <a:t>https://ocw.mit.edu/help/faq-fair-use</a:t>
            </a:r>
            <a:r>
              <a:rPr lang="en-US" sz="1200" dirty="0" smtClean="0">
                <a:latin typeface="Baskerville Old Face" panose="02020602080505020303" pitchFamily="18" charset="0"/>
                <a:hlinkClick r:id="rId5"/>
              </a:rPr>
              <a:t>/</a:t>
            </a:r>
            <a:r>
              <a:rPr lang="en-US" sz="1200" dirty="0" smtClean="0">
                <a:latin typeface="Baskerville Old Face" panose="02020602080505020303" pitchFamily="18" charset="0"/>
              </a:rPr>
              <a:t>.</a:t>
            </a:r>
            <a:endParaRPr lang="zh-CN" altLang="en-US" sz="1200" dirty="0">
              <a:latin typeface="Baskerville Old Face" panose="02020602080505020303" pitchFamily="18" charset="0"/>
            </a:endParaRPr>
          </a:p>
        </p:txBody>
      </p:sp>
      <p:cxnSp>
        <p:nvCxnSpPr>
          <p:cNvPr id="10" name="Straight Connector 9">
            <a:extLst>
              <a:ext uri="{FF2B5EF4-FFF2-40B4-BE49-F238E27FC236}">
                <a16:creationId xmlns:a16="http://schemas.microsoft.com/office/drawing/2014/main" id="{1FC33EBA-445B-4BC9-8ECB-36356CF0D63F}"/>
              </a:ext>
            </a:extLst>
          </p:cNvPr>
          <p:cNvCxnSpPr/>
          <p:nvPr/>
        </p:nvCxnSpPr>
        <p:spPr>
          <a:xfrm>
            <a:off x="6883121" y="3908809"/>
            <a:ext cx="3617406" cy="0"/>
          </a:xfrm>
          <a:prstGeom prst="line">
            <a:avLst/>
          </a:prstGeom>
          <a:ln>
            <a:solidFill>
              <a:srgbClr val="98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E6A430E-AD22-4BCD-A0F1-AB613B615D9A}"/>
              </a:ext>
            </a:extLst>
          </p:cNvPr>
          <p:cNvCxnSpPr>
            <a:cxnSpLocks/>
          </p:cNvCxnSpPr>
          <p:nvPr/>
        </p:nvCxnSpPr>
        <p:spPr>
          <a:xfrm>
            <a:off x="3104941" y="4161692"/>
            <a:ext cx="7626699" cy="0"/>
          </a:xfrm>
          <a:prstGeom prst="line">
            <a:avLst/>
          </a:prstGeom>
          <a:ln>
            <a:solidFill>
              <a:srgbClr val="98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A267445-6A24-4798-A358-3EE7A43F1EB7}"/>
              </a:ext>
            </a:extLst>
          </p:cNvPr>
          <p:cNvSpPr txBox="1"/>
          <p:nvPr/>
        </p:nvSpPr>
        <p:spPr>
          <a:xfrm>
            <a:off x="477981" y="2332002"/>
            <a:ext cx="2291025" cy="830997"/>
          </a:xfrm>
          <a:prstGeom prst="rect">
            <a:avLst/>
          </a:prstGeom>
          <a:noFill/>
        </p:spPr>
        <p:txBody>
          <a:bodyPr wrap="square" rtlCol="0">
            <a:spAutoFit/>
          </a:bodyPr>
          <a:lstStyle/>
          <a:p>
            <a:r>
              <a:rPr lang="en-US" altLang="zh-CN" sz="1600" dirty="0">
                <a:solidFill>
                  <a:srgbClr val="980000"/>
                </a:solidFill>
                <a:latin typeface="Baskerville" panose="02020502070401020303"/>
              </a:rPr>
              <a:t>Define the types of capital cost can be recovered from operation expenses.</a:t>
            </a:r>
            <a:endParaRPr lang="zh-CN" altLang="en-US" sz="1600" dirty="0">
              <a:solidFill>
                <a:srgbClr val="980000"/>
              </a:solidFill>
              <a:latin typeface="Baskerville" panose="02020502070401020303"/>
            </a:endParaRPr>
          </a:p>
        </p:txBody>
      </p:sp>
      <p:sp>
        <p:nvSpPr>
          <p:cNvPr id="16" name="TextBox 15">
            <a:extLst>
              <a:ext uri="{FF2B5EF4-FFF2-40B4-BE49-F238E27FC236}">
                <a16:creationId xmlns:a16="http://schemas.microsoft.com/office/drawing/2014/main" id="{A13B1A9E-BC07-4866-A48E-7DCB148F0E97}"/>
              </a:ext>
            </a:extLst>
          </p:cNvPr>
          <p:cNvSpPr txBox="1"/>
          <p:nvPr/>
        </p:nvSpPr>
        <p:spPr>
          <a:xfrm>
            <a:off x="545960" y="3695002"/>
            <a:ext cx="2291025" cy="830997"/>
          </a:xfrm>
          <a:prstGeom prst="rect">
            <a:avLst/>
          </a:prstGeom>
          <a:noFill/>
        </p:spPr>
        <p:txBody>
          <a:bodyPr wrap="square" rtlCol="0">
            <a:spAutoFit/>
          </a:bodyPr>
          <a:lstStyle/>
          <a:p>
            <a:r>
              <a:rPr lang="en-US" altLang="zh-CN" sz="1600" dirty="0">
                <a:solidFill>
                  <a:srgbClr val="980000"/>
                </a:solidFill>
                <a:latin typeface="Baskerville" panose="02020502070401020303"/>
              </a:rPr>
              <a:t>The cost recovery should deduct government subsidies. </a:t>
            </a:r>
            <a:endParaRPr lang="zh-CN" altLang="en-US" sz="1600" dirty="0">
              <a:solidFill>
                <a:srgbClr val="980000"/>
              </a:solidFill>
              <a:latin typeface="Baskerville" panose="02020502070401020303"/>
            </a:endParaRPr>
          </a:p>
        </p:txBody>
      </p:sp>
      <p:sp>
        <p:nvSpPr>
          <p:cNvPr id="17" name="TextBox 16">
            <a:extLst>
              <a:ext uri="{FF2B5EF4-FFF2-40B4-BE49-F238E27FC236}">
                <a16:creationId xmlns:a16="http://schemas.microsoft.com/office/drawing/2014/main" id="{7C8F3FE2-2FAD-477B-AF90-5EAB53DA9B74}"/>
              </a:ext>
            </a:extLst>
          </p:cNvPr>
          <p:cNvSpPr txBox="1"/>
          <p:nvPr/>
        </p:nvSpPr>
        <p:spPr>
          <a:xfrm>
            <a:off x="477980" y="5104485"/>
            <a:ext cx="2291025" cy="1077218"/>
          </a:xfrm>
          <a:prstGeom prst="rect">
            <a:avLst/>
          </a:prstGeom>
          <a:noFill/>
        </p:spPr>
        <p:txBody>
          <a:bodyPr wrap="square" rtlCol="0">
            <a:spAutoFit/>
          </a:bodyPr>
          <a:lstStyle/>
          <a:p>
            <a:r>
              <a:rPr lang="en-US" altLang="zh-CN" sz="1600" dirty="0">
                <a:solidFill>
                  <a:srgbClr val="980000"/>
                </a:solidFill>
                <a:latin typeface="Baskerville" panose="02020502070401020303"/>
              </a:rPr>
              <a:t>The cost recovery should base on projected energy saving within payback period.</a:t>
            </a:r>
            <a:endParaRPr lang="zh-CN" altLang="en-US" sz="1600" dirty="0">
              <a:solidFill>
                <a:srgbClr val="980000"/>
              </a:solidFill>
              <a:latin typeface="Baskerville" panose="02020502070401020303"/>
            </a:endParaRPr>
          </a:p>
        </p:txBody>
      </p:sp>
      <p:cxnSp>
        <p:nvCxnSpPr>
          <p:cNvPr id="20" name="Straight Connector 19">
            <a:extLst>
              <a:ext uri="{FF2B5EF4-FFF2-40B4-BE49-F238E27FC236}">
                <a16:creationId xmlns:a16="http://schemas.microsoft.com/office/drawing/2014/main" id="{1085D2E4-D875-47B6-8CA8-5DEAE3022BC5}"/>
              </a:ext>
            </a:extLst>
          </p:cNvPr>
          <p:cNvCxnSpPr>
            <a:cxnSpLocks/>
          </p:cNvCxnSpPr>
          <p:nvPr/>
        </p:nvCxnSpPr>
        <p:spPr>
          <a:xfrm>
            <a:off x="3265715" y="1973991"/>
            <a:ext cx="7349276" cy="0"/>
          </a:xfrm>
          <a:prstGeom prst="line">
            <a:avLst/>
          </a:prstGeom>
          <a:ln>
            <a:solidFill>
              <a:srgbClr val="98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0BAC86F-C3C1-4A1E-8E0E-760C5F71CE6F}"/>
              </a:ext>
            </a:extLst>
          </p:cNvPr>
          <p:cNvCxnSpPr>
            <a:cxnSpLocks/>
          </p:cNvCxnSpPr>
          <p:nvPr/>
        </p:nvCxnSpPr>
        <p:spPr>
          <a:xfrm>
            <a:off x="5435321" y="2709488"/>
            <a:ext cx="3231601" cy="0"/>
          </a:xfrm>
          <a:prstGeom prst="line">
            <a:avLst/>
          </a:prstGeom>
          <a:ln>
            <a:solidFill>
              <a:srgbClr val="98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90BA252-0793-4CBA-9992-7E4BC87C65C2}"/>
              </a:ext>
            </a:extLst>
          </p:cNvPr>
          <p:cNvCxnSpPr>
            <a:cxnSpLocks/>
          </p:cNvCxnSpPr>
          <p:nvPr/>
        </p:nvCxnSpPr>
        <p:spPr>
          <a:xfrm>
            <a:off x="7114234" y="5333418"/>
            <a:ext cx="2029766" cy="0"/>
          </a:xfrm>
          <a:prstGeom prst="line">
            <a:avLst/>
          </a:prstGeom>
          <a:ln>
            <a:solidFill>
              <a:srgbClr val="98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73733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7302C8-9B94-4E22-96F3-54C7DEEA27F0}"/>
              </a:ext>
            </a:extLst>
          </p:cNvPr>
          <p:cNvSpPr txBox="1"/>
          <p:nvPr/>
        </p:nvSpPr>
        <p:spPr>
          <a:xfrm>
            <a:off x="477981" y="806948"/>
            <a:ext cx="11236038" cy="1692771"/>
          </a:xfrm>
          <a:prstGeom prst="rect">
            <a:avLst/>
          </a:prstGeom>
          <a:noFill/>
        </p:spPr>
        <p:txBody>
          <a:bodyPr wrap="square" rtlCol="0">
            <a:spAutoFit/>
          </a:bodyPr>
          <a:lstStyle/>
          <a:p>
            <a:endParaRPr lang="en-US" altLang="zh-CN" sz="3200" dirty="0"/>
          </a:p>
          <a:p>
            <a:r>
              <a:rPr lang="en-US" altLang="zh-CN" sz="2400" dirty="0">
                <a:latin typeface="Baskerville" panose="02020502070401020303"/>
                <a:hlinkClick r:id="rId3"/>
              </a:rPr>
              <a:t>Brandywine Realty Trust</a:t>
            </a:r>
            <a:r>
              <a:rPr lang="en-US" altLang="zh-CN" sz="2400" dirty="0">
                <a:latin typeface="Baskerville" panose="02020502070401020303"/>
              </a:rPr>
              <a:t>: one of the largest full-service integrated real estate companies in the nation. </a:t>
            </a:r>
            <a:r>
              <a:rPr lang="en-US" altLang="zh-CN" sz="2400" b="1" dirty="0">
                <a:latin typeface="Baskerville" panose="02020502070401020303"/>
              </a:rPr>
              <a:t>[cost pass-through + submetering clause]</a:t>
            </a:r>
          </a:p>
          <a:p>
            <a:endParaRPr lang="en-US" altLang="zh-CN" sz="2400" dirty="0">
              <a:latin typeface="Baskerville" panose="02020502070401020303"/>
            </a:endParaRPr>
          </a:p>
        </p:txBody>
      </p:sp>
      <p:sp>
        <p:nvSpPr>
          <p:cNvPr id="3" name="TextBox 2">
            <a:extLst>
              <a:ext uri="{FF2B5EF4-FFF2-40B4-BE49-F238E27FC236}">
                <a16:creationId xmlns:a16="http://schemas.microsoft.com/office/drawing/2014/main" id="{C0D32BED-9EFD-4260-B136-DD98F3EDED61}"/>
              </a:ext>
            </a:extLst>
          </p:cNvPr>
          <p:cNvSpPr txBox="1"/>
          <p:nvPr/>
        </p:nvSpPr>
        <p:spPr>
          <a:xfrm>
            <a:off x="477981" y="275248"/>
            <a:ext cx="5696881" cy="748988"/>
          </a:xfrm>
          <a:prstGeom prst="rect">
            <a:avLst/>
          </a:prstGeom>
          <a:noFill/>
        </p:spPr>
        <p:txBody>
          <a:bodyPr wrap="none" rtlCol="0">
            <a:spAutoFit/>
          </a:bodyPr>
          <a:lstStyle/>
          <a:p>
            <a:r>
              <a:rPr lang="en-US" altLang="zh-CN" sz="4267" dirty="0">
                <a:solidFill>
                  <a:srgbClr val="1B4453"/>
                </a:solidFill>
                <a:latin typeface="Baskerville" panose="02020502070401020303"/>
                <a:ea typeface="+mj-ea"/>
                <a:cs typeface="+mj-cs"/>
              </a:rPr>
              <a:t>Green</a:t>
            </a:r>
            <a:r>
              <a:rPr lang="zh-CN" altLang="en-US" sz="4267" dirty="0">
                <a:solidFill>
                  <a:srgbClr val="1B4453"/>
                </a:solidFill>
                <a:latin typeface="Baskerville" panose="02020502070401020303"/>
                <a:ea typeface="+mj-ea"/>
                <a:cs typeface="+mj-cs"/>
              </a:rPr>
              <a:t> </a:t>
            </a:r>
            <a:r>
              <a:rPr lang="en-US" altLang="zh-CN" sz="4267" dirty="0">
                <a:solidFill>
                  <a:srgbClr val="1B4453"/>
                </a:solidFill>
                <a:latin typeface="Baskerville" panose="02020502070401020303"/>
                <a:ea typeface="+mj-ea"/>
                <a:cs typeface="+mj-cs"/>
              </a:rPr>
              <a:t>Lease</a:t>
            </a:r>
            <a:r>
              <a:rPr lang="zh-CN" altLang="en-US" sz="4267" dirty="0">
                <a:solidFill>
                  <a:srgbClr val="1B4453"/>
                </a:solidFill>
                <a:latin typeface="Baskerville" panose="02020502070401020303"/>
                <a:ea typeface="+mj-ea"/>
                <a:cs typeface="+mj-cs"/>
              </a:rPr>
              <a:t> </a:t>
            </a:r>
            <a:r>
              <a:rPr lang="en-US" altLang="zh-CN" sz="4267" dirty="0">
                <a:solidFill>
                  <a:srgbClr val="1B4453"/>
                </a:solidFill>
                <a:latin typeface="Baskerville" panose="02020502070401020303"/>
                <a:ea typeface="+mj-ea"/>
                <a:cs typeface="+mj-cs"/>
              </a:rPr>
              <a:t>Mini</a:t>
            </a:r>
            <a:r>
              <a:rPr lang="zh-CN" altLang="en-US" sz="4267" dirty="0">
                <a:solidFill>
                  <a:srgbClr val="1B4453"/>
                </a:solidFill>
                <a:latin typeface="Baskerville" panose="02020502070401020303"/>
                <a:ea typeface="+mj-ea"/>
                <a:cs typeface="+mj-cs"/>
              </a:rPr>
              <a:t> </a:t>
            </a:r>
            <a:r>
              <a:rPr lang="en-US" altLang="zh-CN" sz="4267" dirty="0">
                <a:solidFill>
                  <a:srgbClr val="1B4453"/>
                </a:solidFill>
                <a:latin typeface="Baskerville" panose="02020502070401020303"/>
                <a:ea typeface="+mj-ea"/>
                <a:cs typeface="+mj-cs"/>
              </a:rPr>
              <a:t>Case</a:t>
            </a:r>
            <a:r>
              <a:rPr lang="zh-CN" altLang="en-US" sz="4267" dirty="0">
                <a:solidFill>
                  <a:srgbClr val="1B4453"/>
                </a:solidFill>
                <a:latin typeface="Baskerville" panose="02020502070401020303"/>
                <a:ea typeface="+mj-ea"/>
                <a:cs typeface="+mj-cs"/>
              </a:rPr>
              <a:t> </a:t>
            </a:r>
            <a:r>
              <a:rPr lang="en-US" altLang="zh-CN" sz="4267" dirty="0">
                <a:solidFill>
                  <a:srgbClr val="1B4453"/>
                </a:solidFill>
                <a:latin typeface="Baskerville" panose="02020502070401020303"/>
                <a:ea typeface="+mj-ea"/>
                <a:cs typeface="+mj-cs"/>
              </a:rPr>
              <a:t>I</a:t>
            </a:r>
            <a:endParaRPr lang="zh-CN" altLang="en-US" sz="4267" dirty="0">
              <a:solidFill>
                <a:srgbClr val="1B4453"/>
              </a:solidFill>
              <a:latin typeface="Baskerville" panose="02020502070401020303"/>
              <a:ea typeface="+mj-ea"/>
              <a:cs typeface="+mj-cs"/>
            </a:endParaRPr>
          </a:p>
        </p:txBody>
      </p:sp>
      <p:pic>
        <p:nvPicPr>
          <p:cNvPr id="6" name="Picture 5">
            <a:extLst>
              <a:ext uri="{FF2B5EF4-FFF2-40B4-BE49-F238E27FC236}">
                <a16:creationId xmlns:a16="http://schemas.microsoft.com/office/drawing/2014/main" id="{F9CC1BA0-5DD2-4351-977E-2A76234B67C2}"/>
              </a:ext>
            </a:extLst>
          </p:cNvPr>
          <p:cNvPicPr>
            <a:picLocks noChangeAspect="1"/>
          </p:cNvPicPr>
          <p:nvPr/>
        </p:nvPicPr>
        <p:blipFill>
          <a:blip r:embed="rId4"/>
          <a:stretch>
            <a:fillRect/>
          </a:stretch>
        </p:blipFill>
        <p:spPr>
          <a:xfrm>
            <a:off x="7929887" y="2499719"/>
            <a:ext cx="4178900" cy="3388916"/>
          </a:xfrm>
          <a:prstGeom prst="rect">
            <a:avLst/>
          </a:prstGeom>
        </p:spPr>
      </p:pic>
      <p:sp>
        <p:nvSpPr>
          <p:cNvPr id="7" name="TextBox 6">
            <a:extLst>
              <a:ext uri="{FF2B5EF4-FFF2-40B4-BE49-F238E27FC236}">
                <a16:creationId xmlns:a16="http://schemas.microsoft.com/office/drawing/2014/main" id="{4814D4F3-ABD5-4C53-9A00-D03CD00C777B}"/>
              </a:ext>
            </a:extLst>
          </p:cNvPr>
          <p:cNvSpPr txBox="1"/>
          <p:nvPr/>
        </p:nvSpPr>
        <p:spPr>
          <a:xfrm>
            <a:off x="6060336" y="6351919"/>
            <a:ext cx="6048451" cy="461665"/>
          </a:xfrm>
          <a:prstGeom prst="rect">
            <a:avLst/>
          </a:prstGeom>
          <a:noFill/>
        </p:spPr>
        <p:txBody>
          <a:bodyPr wrap="none" rtlCol="0">
            <a:spAutoFit/>
          </a:bodyPr>
          <a:lstStyle/>
          <a:p>
            <a:r>
              <a:rPr lang="en-US" altLang="zh-CN" sz="1200" dirty="0">
                <a:latin typeface="Baskerville Old Face" panose="02020602080505020303" pitchFamily="18" charset="0"/>
                <a:hlinkClick r:id="rId5"/>
              </a:rPr>
              <a:t>Case </a:t>
            </a:r>
            <a:r>
              <a:rPr lang="en-US" altLang="zh-CN" sz="1200" dirty="0" smtClean="0">
                <a:latin typeface="Baskerville Old Face" panose="02020602080505020303" pitchFamily="18" charset="0"/>
                <a:hlinkClick r:id="rId5"/>
              </a:rPr>
              <a:t>Source</a:t>
            </a:r>
            <a:r>
              <a:rPr lang="en-US" altLang="zh-CN" sz="1200" dirty="0" smtClean="0">
                <a:latin typeface="Baskerville Old Face" panose="02020602080505020303" pitchFamily="18" charset="0"/>
              </a:rPr>
              <a:t>. </a:t>
            </a:r>
            <a:r>
              <a:rPr lang="en-US" sz="1200" dirty="0">
                <a:latin typeface="Baskerville Old Face" panose="02020602080505020303" pitchFamily="18" charset="0"/>
              </a:rPr>
              <a:t>© Brandywine Realty Trust. All rights reserved. This content is excluded from our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Creative </a:t>
            </a:r>
            <a:r>
              <a:rPr lang="en-US" sz="1200" dirty="0">
                <a:latin typeface="Baskerville Old Face" panose="02020602080505020303" pitchFamily="18" charset="0"/>
              </a:rPr>
              <a:t>Commons license. For more information, see </a:t>
            </a:r>
            <a:r>
              <a:rPr lang="en-US" sz="1200" dirty="0">
                <a:latin typeface="Baskerville Old Face" panose="02020602080505020303" pitchFamily="18" charset="0"/>
                <a:hlinkClick r:id="rId6"/>
              </a:rPr>
              <a:t>https://ocw.mit.edu/help/faq-fair-use</a:t>
            </a:r>
            <a:r>
              <a:rPr lang="en-US" sz="1200" dirty="0" smtClean="0">
                <a:latin typeface="Baskerville Old Face" panose="02020602080505020303" pitchFamily="18" charset="0"/>
                <a:hlinkClick r:id="rId6"/>
              </a:rPr>
              <a:t>/</a:t>
            </a:r>
            <a:r>
              <a:rPr lang="en-US" sz="1200" dirty="0" smtClean="0">
                <a:latin typeface="Baskerville Old Face" panose="02020602080505020303" pitchFamily="18" charset="0"/>
              </a:rPr>
              <a:t>.</a:t>
            </a:r>
            <a:endParaRPr lang="zh-CN" altLang="en-US" sz="1200" dirty="0">
              <a:latin typeface="Baskerville Old Face" panose="02020602080505020303" pitchFamily="18" charset="0"/>
            </a:endParaRPr>
          </a:p>
        </p:txBody>
      </p:sp>
      <p:sp>
        <p:nvSpPr>
          <p:cNvPr id="8" name="TextBox 7">
            <a:extLst>
              <a:ext uri="{FF2B5EF4-FFF2-40B4-BE49-F238E27FC236}">
                <a16:creationId xmlns:a16="http://schemas.microsoft.com/office/drawing/2014/main" id="{33209A6E-2A69-497A-B448-49F2BEA055DC}"/>
              </a:ext>
            </a:extLst>
          </p:cNvPr>
          <p:cNvSpPr txBox="1"/>
          <p:nvPr/>
        </p:nvSpPr>
        <p:spPr>
          <a:xfrm>
            <a:off x="477981" y="2150769"/>
            <a:ext cx="7346505" cy="4431983"/>
          </a:xfrm>
          <a:prstGeom prst="rect">
            <a:avLst/>
          </a:prstGeom>
          <a:noFill/>
        </p:spPr>
        <p:txBody>
          <a:bodyPr wrap="square" rtlCol="0">
            <a:spAutoFit/>
          </a:bodyPr>
          <a:lstStyle/>
          <a:p>
            <a:pPr marL="457200" indent="-457200">
              <a:buFont typeface="+mj-lt"/>
              <a:buAutoNum type="arabicPeriod"/>
            </a:pPr>
            <a:r>
              <a:rPr lang="en-US" altLang="zh-CN" sz="2400" dirty="0">
                <a:latin typeface="Baskerville" panose="02020502070401020303"/>
              </a:rPr>
              <a:t>Provide financial evidence </a:t>
            </a:r>
            <a:br>
              <a:rPr lang="en-US" altLang="zh-CN" sz="2400" dirty="0">
                <a:latin typeface="Baskerville" panose="02020502070401020303"/>
              </a:rPr>
            </a:br>
            <a:r>
              <a:rPr lang="en-US" altLang="zh-CN" sz="2400" dirty="0">
                <a:latin typeface="Baskerville" panose="02020502070401020303"/>
              </a:rPr>
              <a:t>Show tenants the cost and utility savings.</a:t>
            </a:r>
            <a:br>
              <a:rPr lang="en-US" altLang="zh-CN" sz="2400" dirty="0">
                <a:latin typeface="Baskerville" panose="02020502070401020303"/>
              </a:rPr>
            </a:br>
            <a:endParaRPr lang="en-US" altLang="zh-CN" sz="2400" dirty="0">
              <a:latin typeface="Baskerville" panose="02020502070401020303"/>
            </a:endParaRPr>
          </a:p>
          <a:p>
            <a:pPr marL="457200" indent="-457200">
              <a:buFont typeface="+mj-lt"/>
              <a:buAutoNum type="arabicPeriod"/>
            </a:pPr>
            <a:r>
              <a:rPr lang="en-US" altLang="zh-CN" sz="2400" dirty="0">
                <a:latin typeface="Baskerville" panose="02020502070401020303"/>
              </a:rPr>
              <a:t>Monitoring the performance</a:t>
            </a:r>
            <a:br>
              <a:rPr lang="en-US" altLang="zh-CN" sz="2400" dirty="0">
                <a:latin typeface="Baskerville" panose="02020502070401020303"/>
              </a:rPr>
            </a:br>
            <a:r>
              <a:rPr lang="en-US" altLang="zh-CN" sz="2400" dirty="0">
                <a:latin typeface="Baskerville" panose="02020502070401020303"/>
              </a:rPr>
              <a:t>Make the cost pass-through spreading over time for the tenants. If the upgrade underperform, reduce the repay amount and extend repayment period. </a:t>
            </a:r>
            <a:br>
              <a:rPr lang="en-US" altLang="zh-CN" sz="2400" dirty="0">
                <a:latin typeface="Baskerville" panose="02020502070401020303"/>
              </a:rPr>
            </a:br>
            <a:endParaRPr lang="en-US" altLang="zh-CN" sz="2400" dirty="0">
              <a:latin typeface="Baskerville" panose="02020502070401020303"/>
            </a:endParaRPr>
          </a:p>
          <a:p>
            <a:pPr marL="457200" indent="-457200">
              <a:buFont typeface="+mj-lt"/>
              <a:buAutoNum type="arabicPeriod"/>
            </a:pPr>
            <a:r>
              <a:rPr lang="en-US" altLang="zh-CN" sz="2400" dirty="0">
                <a:latin typeface="Baskerville" panose="02020502070401020303"/>
              </a:rPr>
              <a:t>Address tenant turnover</a:t>
            </a:r>
            <a:br>
              <a:rPr lang="en-US" altLang="zh-CN" sz="2400" dirty="0">
                <a:latin typeface="Baskerville" panose="02020502070401020303"/>
              </a:rPr>
            </a:br>
            <a:r>
              <a:rPr lang="en-US" altLang="zh-CN" sz="2400" dirty="0">
                <a:latin typeface="Baskerville" panose="02020502070401020303"/>
              </a:rPr>
              <a:t>If a tenant moves out before fully repaid, new tenant assumes the payback  obligation.</a:t>
            </a:r>
          </a:p>
          <a:p>
            <a:endParaRPr lang="zh-CN" altLang="en-US" dirty="0"/>
          </a:p>
        </p:txBody>
      </p:sp>
    </p:spTree>
    <p:extLst>
      <p:ext uri="{BB962C8B-B14F-4D97-AF65-F5344CB8AC3E}">
        <p14:creationId xmlns:p14="http://schemas.microsoft.com/office/powerpoint/2010/main" val="27608618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7302C8-9B94-4E22-96F3-54C7DEEA27F0}"/>
              </a:ext>
            </a:extLst>
          </p:cNvPr>
          <p:cNvSpPr txBox="1"/>
          <p:nvPr/>
        </p:nvSpPr>
        <p:spPr>
          <a:xfrm>
            <a:off x="477981" y="806948"/>
            <a:ext cx="5367412" cy="5755422"/>
          </a:xfrm>
          <a:prstGeom prst="rect">
            <a:avLst/>
          </a:prstGeom>
          <a:noFill/>
        </p:spPr>
        <p:txBody>
          <a:bodyPr wrap="square" rtlCol="0">
            <a:spAutoFit/>
          </a:bodyPr>
          <a:lstStyle/>
          <a:p>
            <a:endParaRPr lang="en-US" altLang="zh-CN" sz="3200" dirty="0"/>
          </a:p>
          <a:p>
            <a:r>
              <a:rPr lang="en-US" altLang="zh-CN" sz="2400" b="1" dirty="0" err="1">
                <a:latin typeface="Baskerville" panose="02020502070401020303"/>
                <a:hlinkClick r:id="rId3"/>
              </a:rPr>
              <a:t>Brixmor</a:t>
            </a:r>
            <a:r>
              <a:rPr lang="en-US" altLang="zh-CN" sz="2400" b="1" dirty="0">
                <a:latin typeface="Baskerville" panose="02020502070401020303"/>
                <a:hlinkClick r:id="rId3"/>
              </a:rPr>
              <a:t> Property Group</a:t>
            </a:r>
            <a:r>
              <a:rPr lang="en-US" altLang="zh-CN" sz="2400" dirty="0">
                <a:latin typeface="Baskerville" panose="02020502070401020303"/>
              </a:rPr>
              <a:t>: publicly traded real estate investment trust (REIT); owns and operates the nation’s largest open-air shopping centers in 36 states. </a:t>
            </a:r>
          </a:p>
          <a:p>
            <a:endParaRPr lang="en-US" altLang="zh-CN" sz="2400" dirty="0">
              <a:latin typeface="Baskerville" panose="02020502070401020303"/>
            </a:endParaRPr>
          </a:p>
          <a:p>
            <a:r>
              <a:rPr lang="en-US" altLang="zh-CN" sz="2400" dirty="0">
                <a:latin typeface="Baskerville" panose="02020502070401020303"/>
              </a:rPr>
              <a:t>In the lease: </a:t>
            </a:r>
          </a:p>
          <a:p>
            <a:pPr marL="342900" indent="-342900">
              <a:buFont typeface="Arial" panose="020B0604020202020204" pitchFamily="34" charset="0"/>
              <a:buChar char="•"/>
            </a:pPr>
            <a:r>
              <a:rPr lang="en-US" altLang="zh-CN" sz="2400" dirty="0" err="1">
                <a:latin typeface="Baskerville" panose="02020502070401020303"/>
              </a:rPr>
              <a:t>Brixmor</a:t>
            </a:r>
            <a:r>
              <a:rPr lang="en-US" altLang="zh-CN" sz="2400" dirty="0">
                <a:latin typeface="Baskerville" panose="02020502070401020303"/>
              </a:rPr>
              <a:t> (landlord) can install renewable energy systems. </a:t>
            </a:r>
            <a:br>
              <a:rPr lang="en-US" altLang="zh-CN" sz="2400" dirty="0">
                <a:latin typeface="Baskerville" panose="02020502070401020303"/>
              </a:rPr>
            </a:br>
            <a:r>
              <a:rPr lang="en-US" altLang="zh-CN" sz="2400" dirty="0">
                <a:latin typeface="Baskerville" panose="02020502070401020303"/>
                <a:sym typeface="Wingdings" panose="05000000000000000000" pitchFamily="2" charset="2"/>
              </a:rPr>
              <a:t> partner with Blue Sky Utility  </a:t>
            </a:r>
            <a:endParaRPr lang="en-US" altLang="zh-CN" sz="2400" dirty="0">
              <a:latin typeface="Baskerville" panose="02020502070401020303"/>
            </a:endParaRPr>
          </a:p>
          <a:p>
            <a:pPr marL="342900" indent="-342900">
              <a:buFont typeface="Arial" panose="020B0604020202020204" pitchFamily="34" charset="0"/>
              <a:buChar char="•"/>
            </a:pPr>
            <a:r>
              <a:rPr lang="en-US" altLang="zh-CN" sz="2400" dirty="0">
                <a:latin typeface="Baskerville" panose="02020502070401020303"/>
              </a:rPr>
              <a:t>Tenants</a:t>
            </a:r>
          </a:p>
          <a:p>
            <a:pPr marL="800100" lvl="1" indent="-342900">
              <a:buFont typeface="Arial" panose="020B0604020202020204" pitchFamily="34" charset="0"/>
              <a:buChar char="•"/>
            </a:pPr>
            <a:r>
              <a:rPr lang="en-US" altLang="zh-CN" sz="2400" dirty="0">
                <a:latin typeface="Baskerville" panose="02020502070401020303"/>
              </a:rPr>
              <a:t>need to purchase electricity from the landlord/ landlord designee.</a:t>
            </a:r>
          </a:p>
          <a:p>
            <a:pPr marL="800100" lvl="1" indent="-342900">
              <a:buFont typeface="Arial" panose="020B0604020202020204" pitchFamily="34" charset="0"/>
              <a:buChar char="•"/>
            </a:pPr>
            <a:r>
              <a:rPr lang="en-US" altLang="zh-CN" sz="2400" dirty="0">
                <a:latin typeface="Baskerville" panose="02020502070401020303"/>
              </a:rPr>
              <a:t>Need to install submeters.</a:t>
            </a:r>
          </a:p>
          <a:p>
            <a:pPr marL="342900" indent="-342900">
              <a:buFont typeface="Arial" panose="020B0604020202020204" pitchFamily="34" charset="0"/>
              <a:buChar char="•"/>
            </a:pPr>
            <a:endParaRPr lang="en-US" altLang="zh-CN" sz="2400" dirty="0"/>
          </a:p>
        </p:txBody>
      </p:sp>
      <p:sp>
        <p:nvSpPr>
          <p:cNvPr id="3" name="TextBox 2">
            <a:extLst>
              <a:ext uri="{FF2B5EF4-FFF2-40B4-BE49-F238E27FC236}">
                <a16:creationId xmlns:a16="http://schemas.microsoft.com/office/drawing/2014/main" id="{C0D32BED-9EFD-4260-B136-DD98F3EDED61}"/>
              </a:ext>
            </a:extLst>
          </p:cNvPr>
          <p:cNvSpPr txBox="1"/>
          <p:nvPr/>
        </p:nvSpPr>
        <p:spPr>
          <a:xfrm>
            <a:off x="477981" y="275248"/>
            <a:ext cx="5890843" cy="748988"/>
          </a:xfrm>
          <a:prstGeom prst="rect">
            <a:avLst/>
          </a:prstGeom>
          <a:noFill/>
        </p:spPr>
        <p:txBody>
          <a:bodyPr wrap="none" rtlCol="0">
            <a:spAutoFit/>
          </a:bodyPr>
          <a:lstStyle/>
          <a:p>
            <a:r>
              <a:rPr lang="en-US" altLang="zh-CN" sz="4267" dirty="0">
                <a:solidFill>
                  <a:srgbClr val="1B4453"/>
                </a:solidFill>
                <a:latin typeface="Baskerville" panose="02020502070401020303"/>
                <a:ea typeface="+mj-ea"/>
                <a:cs typeface="+mj-cs"/>
              </a:rPr>
              <a:t>Green</a:t>
            </a:r>
            <a:r>
              <a:rPr lang="zh-CN" altLang="en-US" sz="4267" dirty="0">
                <a:solidFill>
                  <a:srgbClr val="1B4453"/>
                </a:solidFill>
                <a:latin typeface="Baskerville" panose="02020502070401020303"/>
                <a:ea typeface="+mj-ea"/>
                <a:cs typeface="+mj-cs"/>
              </a:rPr>
              <a:t> </a:t>
            </a:r>
            <a:r>
              <a:rPr lang="en-US" altLang="zh-CN" sz="4267" dirty="0">
                <a:solidFill>
                  <a:srgbClr val="1B4453"/>
                </a:solidFill>
                <a:latin typeface="Baskerville" panose="02020502070401020303"/>
                <a:ea typeface="+mj-ea"/>
                <a:cs typeface="+mj-cs"/>
              </a:rPr>
              <a:t>Lease</a:t>
            </a:r>
            <a:r>
              <a:rPr lang="zh-CN" altLang="en-US" sz="4267" dirty="0">
                <a:solidFill>
                  <a:srgbClr val="1B4453"/>
                </a:solidFill>
                <a:latin typeface="Baskerville" panose="02020502070401020303"/>
                <a:ea typeface="+mj-ea"/>
                <a:cs typeface="+mj-cs"/>
              </a:rPr>
              <a:t> </a:t>
            </a:r>
            <a:r>
              <a:rPr lang="en-US" altLang="zh-CN" sz="4267" dirty="0">
                <a:solidFill>
                  <a:srgbClr val="1B4453"/>
                </a:solidFill>
                <a:latin typeface="Baskerville" panose="02020502070401020303"/>
                <a:ea typeface="+mj-ea"/>
                <a:cs typeface="+mj-cs"/>
              </a:rPr>
              <a:t>Mini</a:t>
            </a:r>
            <a:r>
              <a:rPr lang="zh-CN" altLang="en-US" sz="4267" dirty="0">
                <a:solidFill>
                  <a:srgbClr val="1B4453"/>
                </a:solidFill>
                <a:latin typeface="Baskerville" panose="02020502070401020303"/>
                <a:ea typeface="+mj-ea"/>
                <a:cs typeface="+mj-cs"/>
              </a:rPr>
              <a:t> </a:t>
            </a:r>
            <a:r>
              <a:rPr lang="en-US" altLang="zh-CN" sz="4267" dirty="0">
                <a:solidFill>
                  <a:srgbClr val="1B4453"/>
                </a:solidFill>
                <a:latin typeface="Baskerville" panose="02020502070401020303"/>
                <a:ea typeface="+mj-ea"/>
                <a:cs typeface="+mj-cs"/>
              </a:rPr>
              <a:t>Case</a:t>
            </a:r>
            <a:r>
              <a:rPr lang="zh-CN" altLang="en-US" sz="4267" dirty="0">
                <a:solidFill>
                  <a:srgbClr val="1B4453"/>
                </a:solidFill>
                <a:latin typeface="Baskerville" panose="02020502070401020303"/>
                <a:ea typeface="+mj-ea"/>
                <a:cs typeface="+mj-cs"/>
              </a:rPr>
              <a:t> </a:t>
            </a:r>
            <a:r>
              <a:rPr lang="en-US" altLang="zh-CN" sz="4267" dirty="0">
                <a:solidFill>
                  <a:srgbClr val="1B4453"/>
                </a:solidFill>
                <a:latin typeface="Baskerville" panose="02020502070401020303"/>
                <a:ea typeface="+mj-ea"/>
                <a:cs typeface="+mj-cs"/>
              </a:rPr>
              <a:t>II</a:t>
            </a:r>
            <a:endParaRPr lang="zh-CN" altLang="en-US" sz="4267" dirty="0">
              <a:solidFill>
                <a:srgbClr val="1B4453"/>
              </a:solidFill>
              <a:latin typeface="Baskerville" panose="02020502070401020303"/>
              <a:ea typeface="+mj-ea"/>
              <a:cs typeface="+mj-cs"/>
            </a:endParaRPr>
          </a:p>
        </p:txBody>
      </p:sp>
      <p:pic>
        <p:nvPicPr>
          <p:cNvPr id="4" name="Picture 3">
            <a:extLst>
              <a:ext uri="{FF2B5EF4-FFF2-40B4-BE49-F238E27FC236}">
                <a16:creationId xmlns:a16="http://schemas.microsoft.com/office/drawing/2014/main" id="{0A8C6E1B-F103-488A-8B00-0F14142FA1B7}"/>
              </a:ext>
            </a:extLst>
          </p:cNvPr>
          <p:cNvPicPr>
            <a:picLocks noChangeAspect="1"/>
          </p:cNvPicPr>
          <p:nvPr/>
        </p:nvPicPr>
        <p:blipFill>
          <a:blip r:embed="rId4"/>
          <a:stretch>
            <a:fillRect/>
          </a:stretch>
        </p:blipFill>
        <p:spPr>
          <a:xfrm>
            <a:off x="6008452" y="1024236"/>
            <a:ext cx="5901052" cy="5586688"/>
          </a:xfrm>
          <a:prstGeom prst="rect">
            <a:avLst/>
          </a:prstGeom>
        </p:spPr>
      </p:pic>
      <p:sp>
        <p:nvSpPr>
          <p:cNvPr id="5" name="TextBox 4"/>
          <p:cNvSpPr txBox="1"/>
          <p:nvPr/>
        </p:nvSpPr>
        <p:spPr>
          <a:xfrm>
            <a:off x="6103454" y="6459899"/>
            <a:ext cx="5262979" cy="461665"/>
          </a:xfrm>
          <a:prstGeom prst="rect">
            <a:avLst/>
          </a:prstGeom>
          <a:noFill/>
        </p:spPr>
        <p:txBody>
          <a:bodyPr wrap="none" rtlCol="0">
            <a:spAutoFit/>
          </a:bodyPr>
          <a:lstStyle/>
          <a:p>
            <a:r>
              <a:rPr lang="en-US" sz="1200" dirty="0">
                <a:latin typeface="Baskerville Old Face" panose="02020602080505020303" pitchFamily="18" charset="0"/>
              </a:rPr>
              <a:t>© </a:t>
            </a:r>
            <a:r>
              <a:rPr lang="en-US" sz="1200" dirty="0" smtClean="0">
                <a:latin typeface="Baskerville Old Face" panose="02020602080505020303" pitchFamily="18" charset="0"/>
              </a:rPr>
              <a:t>Blue Sky Utility. </a:t>
            </a:r>
            <a:r>
              <a:rPr lang="en-US" sz="1200" dirty="0">
                <a:latin typeface="Baskerville Old Face" panose="02020602080505020303" pitchFamily="18" charset="0"/>
              </a:rPr>
              <a:t>All rights reserved. This content is excluded from our Creative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Commons </a:t>
            </a:r>
            <a:r>
              <a:rPr lang="en-US" sz="1200" dirty="0">
                <a:latin typeface="Baskerville Old Face" panose="02020602080505020303" pitchFamily="18" charset="0"/>
              </a:rPr>
              <a:t>license. For more information, see </a:t>
            </a:r>
            <a:r>
              <a:rPr lang="en-US" sz="1200" u="sng" dirty="0">
                <a:latin typeface="Baskerville Old Face" panose="02020602080505020303" pitchFamily="18" charset="0"/>
                <a:hlinkClick r:id="rId5"/>
              </a:rPr>
              <a:t>https://ocw.mit.edu/help/faq-fair-use</a:t>
            </a:r>
            <a:r>
              <a:rPr lang="en-US" sz="1200" u="sng" dirty="0" smtClean="0">
                <a:latin typeface="Baskerville Old Face" panose="02020602080505020303" pitchFamily="18" charset="0"/>
                <a:hlinkClick r:id="rId5"/>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16575551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A8D473-E043-B51D-61C5-36D0034ED630}"/>
              </a:ext>
            </a:extLst>
          </p:cNvPr>
          <p:cNvSpPr txBox="1"/>
          <p:nvPr/>
        </p:nvSpPr>
        <p:spPr>
          <a:xfrm>
            <a:off x="244996" y="204314"/>
            <a:ext cx="11375353" cy="769441"/>
          </a:xfrm>
          <a:prstGeom prst="rect">
            <a:avLst/>
          </a:prstGeom>
          <a:noFill/>
        </p:spPr>
        <p:txBody>
          <a:bodyPr wrap="square" rtlCol="0">
            <a:spAutoFit/>
          </a:bodyPr>
          <a:lstStyle/>
          <a:p>
            <a:r>
              <a:rPr lang="en-US" altLang="zh-CN" sz="4400" dirty="0">
                <a:solidFill>
                  <a:srgbClr val="1B4453"/>
                </a:solidFill>
                <a:latin typeface="Baskerville" panose="02020502070401020303" pitchFamily="18" charset="0"/>
                <a:ea typeface="Baskerville" panose="02020502070401020303" pitchFamily="18" charset="0"/>
                <a:cs typeface="+mj-cs"/>
              </a:rPr>
              <a:t>A</a:t>
            </a:r>
            <a:r>
              <a:rPr lang="zh-CN" altLang="en-US" sz="4400" dirty="0">
                <a:solidFill>
                  <a:srgbClr val="1B4453"/>
                </a:solidFill>
                <a:latin typeface="Baskerville" panose="02020502070401020303" pitchFamily="18" charset="0"/>
                <a:ea typeface="+mj-ea"/>
                <a:cs typeface="+mj-cs"/>
              </a:rPr>
              <a:t> </a:t>
            </a:r>
            <a:r>
              <a:rPr lang="en-US" altLang="zh-CN" sz="4400" dirty="0">
                <a:solidFill>
                  <a:srgbClr val="1B4453"/>
                </a:solidFill>
                <a:latin typeface="Baskerville" panose="02020502070401020303" pitchFamily="18" charset="0"/>
                <a:ea typeface="Baskerville" panose="02020502070401020303" pitchFamily="18" charset="0"/>
                <a:cs typeface="+mj-cs"/>
              </a:rPr>
              <a:t>new</a:t>
            </a:r>
            <a:r>
              <a:rPr lang="zh-CN" altLang="en-US" sz="4400" dirty="0">
                <a:solidFill>
                  <a:srgbClr val="1B4453"/>
                </a:solidFill>
                <a:latin typeface="Baskerville" panose="02020502070401020303" pitchFamily="18" charset="0"/>
                <a:ea typeface="+mj-ea"/>
                <a:cs typeface="+mj-cs"/>
              </a:rPr>
              <a:t> </a:t>
            </a:r>
            <a:r>
              <a:rPr lang="en-US" altLang="zh-CN" sz="4400" dirty="0">
                <a:solidFill>
                  <a:srgbClr val="1B4453"/>
                </a:solidFill>
                <a:latin typeface="Baskerville" panose="02020502070401020303" pitchFamily="18" charset="0"/>
                <a:ea typeface="Baskerville" panose="02020502070401020303" pitchFamily="18" charset="0"/>
                <a:cs typeface="+mj-cs"/>
              </a:rPr>
              <a:t>pressure</a:t>
            </a:r>
            <a:r>
              <a:rPr lang="zh-CN" altLang="en-US" sz="4400" dirty="0">
                <a:solidFill>
                  <a:srgbClr val="1B4453"/>
                </a:solidFill>
                <a:latin typeface="Baskerville" panose="02020502070401020303" pitchFamily="18" charset="0"/>
                <a:ea typeface="+mj-ea"/>
                <a:cs typeface="+mj-cs"/>
              </a:rPr>
              <a:t> </a:t>
            </a:r>
            <a:r>
              <a:rPr lang="en-US" altLang="zh-CN" sz="4400" dirty="0">
                <a:solidFill>
                  <a:srgbClr val="1B4453"/>
                </a:solidFill>
                <a:latin typeface="Baskerville" panose="02020502070401020303" pitchFamily="18" charset="0"/>
                <a:ea typeface="Baskerville" panose="02020502070401020303" pitchFamily="18" charset="0"/>
                <a:cs typeface="+mj-cs"/>
              </a:rPr>
              <a:t>on</a:t>
            </a:r>
            <a:r>
              <a:rPr lang="zh-CN" altLang="en-US" sz="4400" dirty="0">
                <a:solidFill>
                  <a:srgbClr val="1B4453"/>
                </a:solidFill>
                <a:latin typeface="Baskerville" panose="02020502070401020303" pitchFamily="18" charset="0"/>
                <a:ea typeface="+mj-ea"/>
                <a:cs typeface="+mj-cs"/>
              </a:rPr>
              <a:t> </a:t>
            </a:r>
            <a:r>
              <a:rPr lang="en-US" altLang="zh-CN" sz="4400" dirty="0">
                <a:solidFill>
                  <a:srgbClr val="1B4453"/>
                </a:solidFill>
                <a:latin typeface="Baskerville" panose="02020502070401020303" pitchFamily="18" charset="0"/>
                <a:ea typeface="Baskerville" panose="02020502070401020303" pitchFamily="18" charset="0"/>
                <a:cs typeface="+mj-cs"/>
              </a:rPr>
              <a:t>both</a:t>
            </a:r>
            <a:r>
              <a:rPr lang="zh-CN" altLang="en-US" sz="4400" dirty="0">
                <a:solidFill>
                  <a:srgbClr val="1B4453"/>
                </a:solidFill>
                <a:latin typeface="Baskerville" panose="02020502070401020303" pitchFamily="18" charset="0"/>
                <a:ea typeface="+mj-ea"/>
                <a:cs typeface="+mj-cs"/>
              </a:rPr>
              <a:t> </a:t>
            </a:r>
            <a:r>
              <a:rPr lang="en-US" altLang="zh-CN" sz="4400" dirty="0">
                <a:solidFill>
                  <a:srgbClr val="1B4453"/>
                </a:solidFill>
                <a:latin typeface="Baskerville" panose="02020502070401020303" pitchFamily="18" charset="0"/>
                <a:ea typeface="Baskerville" panose="02020502070401020303" pitchFamily="18" charset="0"/>
                <a:cs typeface="+mj-cs"/>
              </a:rPr>
              <a:t>landlords</a:t>
            </a:r>
            <a:r>
              <a:rPr lang="zh-CN" altLang="en-US" sz="4400" dirty="0">
                <a:solidFill>
                  <a:srgbClr val="1B4453"/>
                </a:solidFill>
                <a:latin typeface="Baskerville" panose="02020502070401020303" pitchFamily="18" charset="0"/>
                <a:ea typeface="+mj-ea"/>
                <a:cs typeface="+mj-cs"/>
              </a:rPr>
              <a:t> </a:t>
            </a:r>
            <a:r>
              <a:rPr lang="en-US" altLang="zh-CN" sz="4400" dirty="0">
                <a:solidFill>
                  <a:srgbClr val="1B4453"/>
                </a:solidFill>
                <a:latin typeface="Baskerville" panose="02020502070401020303" pitchFamily="18" charset="0"/>
                <a:ea typeface="Baskerville" panose="02020502070401020303" pitchFamily="18" charset="0"/>
                <a:cs typeface="+mj-cs"/>
              </a:rPr>
              <a:t>and</a:t>
            </a:r>
            <a:r>
              <a:rPr lang="zh-CN" altLang="en-US" sz="4400" dirty="0">
                <a:solidFill>
                  <a:srgbClr val="1B4453"/>
                </a:solidFill>
                <a:latin typeface="Baskerville" panose="02020502070401020303" pitchFamily="18" charset="0"/>
                <a:ea typeface="+mj-ea"/>
                <a:cs typeface="+mj-cs"/>
              </a:rPr>
              <a:t> </a:t>
            </a:r>
            <a:r>
              <a:rPr lang="en-US" altLang="zh-CN" sz="4400" dirty="0">
                <a:solidFill>
                  <a:srgbClr val="1B4453"/>
                </a:solidFill>
                <a:latin typeface="Baskerville" panose="02020502070401020303" pitchFamily="18" charset="0"/>
                <a:ea typeface="Baskerville" panose="02020502070401020303" pitchFamily="18" charset="0"/>
                <a:cs typeface="+mj-cs"/>
              </a:rPr>
              <a:t>tenants</a:t>
            </a:r>
            <a:endParaRPr lang="zh-CN" altLang="en-US" sz="4400" dirty="0">
              <a:solidFill>
                <a:srgbClr val="1B4453"/>
              </a:solidFill>
              <a:latin typeface="Baskerville" panose="02020502070401020303" pitchFamily="18" charset="0"/>
              <a:ea typeface="+mj-ea"/>
              <a:cs typeface="+mj-cs"/>
            </a:endParaRPr>
          </a:p>
        </p:txBody>
      </p:sp>
      <p:sp>
        <p:nvSpPr>
          <p:cNvPr id="3" name="TextBox 2">
            <a:extLst>
              <a:ext uri="{FF2B5EF4-FFF2-40B4-BE49-F238E27FC236}">
                <a16:creationId xmlns:a16="http://schemas.microsoft.com/office/drawing/2014/main" id="{21F7C6BA-E325-B793-5269-4CBFCC43AD0E}"/>
              </a:ext>
            </a:extLst>
          </p:cNvPr>
          <p:cNvSpPr txBox="1"/>
          <p:nvPr/>
        </p:nvSpPr>
        <p:spPr>
          <a:xfrm>
            <a:off x="7112313" y="3380788"/>
            <a:ext cx="5233698" cy="307777"/>
          </a:xfrm>
          <a:prstGeom prst="rect">
            <a:avLst/>
          </a:prstGeom>
          <a:noFill/>
        </p:spPr>
        <p:txBody>
          <a:bodyPr wrap="square" rtlCol="0">
            <a:spAutoFit/>
          </a:bodyPr>
          <a:lstStyle/>
          <a:p>
            <a:r>
              <a:rPr lang="en-US" altLang="zh-CN" sz="1400" dirty="0"/>
              <a:t>Google</a:t>
            </a:r>
            <a:r>
              <a:rPr lang="zh-CN" altLang="en-US" sz="1400" dirty="0"/>
              <a:t> </a:t>
            </a:r>
            <a:r>
              <a:rPr lang="en-US" altLang="zh-CN" sz="1400" dirty="0"/>
              <a:t>Headquarters,</a:t>
            </a:r>
            <a:r>
              <a:rPr lang="zh-CN" altLang="en-US" sz="1400" dirty="0"/>
              <a:t>  </a:t>
            </a:r>
            <a:r>
              <a:rPr lang="en-US" altLang="zh-CN" sz="1400" dirty="0"/>
              <a:t>325</a:t>
            </a:r>
            <a:r>
              <a:rPr lang="zh-CN" altLang="en-US" sz="1400" dirty="0"/>
              <a:t> </a:t>
            </a:r>
            <a:r>
              <a:rPr lang="en-US" altLang="zh-CN" sz="1400" dirty="0"/>
              <a:t>Main</a:t>
            </a:r>
            <a:r>
              <a:rPr lang="zh-CN" altLang="en-US" sz="1400" dirty="0"/>
              <a:t> </a:t>
            </a:r>
            <a:r>
              <a:rPr lang="en-US" altLang="zh-CN" sz="1400" dirty="0"/>
              <a:t>Street,</a:t>
            </a:r>
            <a:r>
              <a:rPr lang="zh-CN" altLang="en-US" sz="1400" dirty="0"/>
              <a:t> </a:t>
            </a:r>
            <a:r>
              <a:rPr lang="en-US" altLang="zh-CN" sz="1400" dirty="0"/>
              <a:t>Cambridge</a:t>
            </a:r>
            <a:r>
              <a:rPr lang="zh-CN" altLang="en-US" sz="1400" dirty="0"/>
              <a:t> </a:t>
            </a:r>
            <a:r>
              <a:rPr lang="en-US" altLang="zh-CN" sz="1400" dirty="0"/>
              <a:t>MA</a:t>
            </a:r>
            <a:endParaRPr lang="en-US" sz="1400" dirty="0"/>
          </a:p>
        </p:txBody>
      </p:sp>
      <p:pic>
        <p:nvPicPr>
          <p:cNvPr id="4" name="Picture 3">
            <a:extLst>
              <a:ext uri="{FF2B5EF4-FFF2-40B4-BE49-F238E27FC236}">
                <a16:creationId xmlns:a16="http://schemas.microsoft.com/office/drawing/2014/main" id="{B64565CF-3714-7661-535A-FE1C333023E6}"/>
              </a:ext>
            </a:extLst>
          </p:cNvPr>
          <p:cNvPicPr>
            <a:picLocks noChangeAspect="1"/>
          </p:cNvPicPr>
          <p:nvPr/>
        </p:nvPicPr>
        <p:blipFill>
          <a:blip r:embed="rId3"/>
          <a:stretch>
            <a:fillRect/>
          </a:stretch>
        </p:blipFill>
        <p:spPr>
          <a:xfrm>
            <a:off x="7308595" y="1089883"/>
            <a:ext cx="3815497" cy="2133431"/>
          </a:xfrm>
          <a:prstGeom prst="rect">
            <a:avLst/>
          </a:prstGeom>
        </p:spPr>
      </p:pic>
      <p:pic>
        <p:nvPicPr>
          <p:cNvPr id="5" name="Google Shape;212;p40">
            <a:extLst>
              <a:ext uri="{FF2B5EF4-FFF2-40B4-BE49-F238E27FC236}">
                <a16:creationId xmlns:a16="http://schemas.microsoft.com/office/drawing/2014/main" id="{9595FE00-F266-03BC-5E9E-13FE9C6C9FC7}"/>
              </a:ext>
            </a:extLst>
          </p:cNvPr>
          <p:cNvPicPr preferRelativeResize="0"/>
          <p:nvPr/>
        </p:nvPicPr>
        <p:blipFill>
          <a:blip r:embed="rId4">
            <a:alphaModFix/>
          </a:blip>
          <a:stretch>
            <a:fillRect/>
          </a:stretch>
        </p:blipFill>
        <p:spPr>
          <a:xfrm>
            <a:off x="7319345" y="3737606"/>
            <a:ext cx="1841138" cy="962328"/>
          </a:xfrm>
          <a:prstGeom prst="rect">
            <a:avLst/>
          </a:prstGeom>
          <a:noFill/>
          <a:ln>
            <a:noFill/>
          </a:ln>
        </p:spPr>
      </p:pic>
      <p:pic>
        <p:nvPicPr>
          <p:cNvPr id="6" name="Google Shape;213;p40">
            <a:extLst>
              <a:ext uri="{FF2B5EF4-FFF2-40B4-BE49-F238E27FC236}">
                <a16:creationId xmlns:a16="http://schemas.microsoft.com/office/drawing/2014/main" id="{61A20CFA-87A4-B751-0BEE-417008261CB7}"/>
              </a:ext>
            </a:extLst>
          </p:cNvPr>
          <p:cNvPicPr preferRelativeResize="0"/>
          <p:nvPr/>
        </p:nvPicPr>
        <p:blipFill>
          <a:blip r:embed="rId5">
            <a:alphaModFix/>
          </a:blip>
          <a:stretch>
            <a:fillRect/>
          </a:stretch>
        </p:blipFill>
        <p:spPr>
          <a:xfrm>
            <a:off x="7308595" y="5537109"/>
            <a:ext cx="1573585" cy="548286"/>
          </a:xfrm>
          <a:prstGeom prst="rect">
            <a:avLst/>
          </a:prstGeom>
          <a:noFill/>
          <a:ln>
            <a:noFill/>
          </a:ln>
        </p:spPr>
      </p:pic>
      <p:pic>
        <p:nvPicPr>
          <p:cNvPr id="7" name="Picture 6">
            <a:extLst>
              <a:ext uri="{FF2B5EF4-FFF2-40B4-BE49-F238E27FC236}">
                <a16:creationId xmlns:a16="http://schemas.microsoft.com/office/drawing/2014/main" id="{2B9D5A76-91E0-D0F4-6AA7-3006C88FCE34}"/>
              </a:ext>
            </a:extLst>
          </p:cNvPr>
          <p:cNvPicPr>
            <a:picLocks noChangeAspect="1"/>
          </p:cNvPicPr>
          <p:nvPr/>
        </p:nvPicPr>
        <p:blipFill>
          <a:blip r:embed="rId6"/>
          <a:stretch>
            <a:fillRect/>
          </a:stretch>
        </p:blipFill>
        <p:spPr>
          <a:xfrm>
            <a:off x="147635" y="1364781"/>
            <a:ext cx="5948365" cy="3322745"/>
          </a:xfrm>
          <a:prstGeom prst="rect">
            <a:avLst/>
          </a:prstGeom>
        </p:spPr>
      </p:pic>
      <p:sp>
        <p:nvSpPr>
          <p:cNvPr id="8" name="TextBox 7">
            <a:extLst>
              <a:ext uri="{FF2B5EF4-FFF2-40B4-BE49-F238E27FC236}">
                <a16:creationId xmlns:a16="http://schemas.microsoft.com/office/drawing/2014/main" id="{044D6BE4-7D5C-F8EE-EF88-CA86443CB805}"/>
              </a:ext>
            </a:extLst>
          </p:cNvPr>
          <p:cNvSpPr txBox="1"/>
          <p:nvPr/>
        </p:nvSpPr>
        <p:spPr>
          <a:xfrm>
            <a:off x="7358828" y="4643282"/>
            <a:ext cx="1158240" cy="369332"/>
          </a:xfrm>
          <a:prstGeom prst="rect">
            <a:avLst/>
          </a:prstGeom>
          <a:solidFill>
            <a:schemeClr val="accent1">
              <a:alpha val="53676"/>
            </a:schemeClr>
          </a:solidFill>
        </p:spPr>
        <p:txBody>
          <a:bodyPr wrap="square" rtlCol="0">
            <a:spAutoFit/>
          </a:bodyPr>
          <a:lstStyle/>
          <a:p>
            <a:pPr algn="ctr"/>
            <a:r>
              <a:rPr lang="en-US" altLang="zh-CN" dirty="0">
                <a:latin typeface="Baskerville" panose="02020502070401020303" pitchFamily="18" charset="0"/>
                <a:ea typeface="Baskerville" panose="02020502070401020303" pitchFamily="18" charset="0"/>
              </a:rPr>
              <a:t>Landlord</a:t>
            </a:r>
            <a:endParaRPr lang="en-US" dirty="0">
              <a:latin typeface="Baskerville" panose="02020502070401020303" pitchFamily="18" charset="0"/>
              <a:ea typeface="Baskerville" panose="02020502070401020303" pitchFamily="18" charset="0"/>
            </a:endParaRPr>
          </a:p>
        </p:txBody>
      </p:sp>
      <p:sp>
        <p:nvSpPr>
          <p:cNvPr id="10" name="TextBox 9">
            <a:extLst>
              <a:ext uri="{FF2B5EF4-FFF2-40B4-BE49-F238E27FC236}">
                <a16:creationId xmlns:a16="http://schemas.microsoft.com/office/drawing/2014/main" id="{17627BB0-A6FC-2078-7666-5DAB65FC0EB3}"/>
              </a:ext>
            </a:extLst>
          </p:cNvPr>
          <p:cNvSpPr txBox="1"/>
          <p:nvPr/>
        </p:nvSpPr>
        <p:spPr>
          <a:xfrm>
            <a:off x="7319345" y="6274151"/>
            <a:ext cx="1158240" cy="369332"/>
          </a:xfrm>
          <a:prstGeom prst="rect">
            <a:avLst/>
          </a:prstGeom>
          <a:solidFill>
            <a:schemeClr val="accent1">
              <a:alpha val="53676"/>
            </a:schemeClr>
          </a:solidFill>
        </p:spPr>
        <p:txBody>
          <a:bodyPr wrap="square" rtlCol="0">
            <a:spAutoFit/>
          </a:bodyPr>
          <a:lstStyle/>
          <a:p>
            <a:pPr algn="ctr"/>
            <a:r>
              <a:rPr lang="en-US" altLang="zh-CN" dirty="0">
                <a:latin typeface="Baskerville" panose="02020502070401020303" pitchFamily="18" charset="0"/>
                <a:ea typeface="Baskerville" panose="02020502070401020303" pitchFamily="18" charset="0"/>
              </a:rPr>
              <a:t>Tenant</a:t>
            </a:r>
            <a:endParaRPr lang="en-US" dirty="0">
              <a:latin typeface="Baskerville" panose="02020502070401020303" pitchFamily="18" charset="0"/>
              <a:ea typeface="Baskerville" panose="02020502070401020303" pitchFamily="18" charset="0"/>
            </a:endParaRPr>
          </a:p>
        </p:txBody>
      </p:sp>
      <p:sp>
        <p:nvSpPr>
          <p:cNvPr id="12" name="TextBox 11">
            <a:extLst>
              <a:ext uri="{FF2B5EF4-FFF2-40B4-BE49-F238E27FC236}">
                <a16:creationId xmlns:a16="http://schemas.microsoft.com/office/drawing/2014/main" id="{35574991-3625-74E4-3904-E2BA88D212BB}"/>
              </a:ext>
            </a:extLst>
          </p:cNvPr>
          <p:cNvSpPr txBox="1"/>
          <p:nvPr/>
        </p:nvSpPr>
        <p:spPr>
          <a:xfrm>
            <a:off x="551142" y="5229035"/>
            <a:ext cx="5356498" cy="584775"/>
          </a:xfrm>
          <a:prstGeom prst="rect">
            <a:avLst/>
          </a:prstGeom>
          <a:noFill/>
        </p:spPr>
        <p:txBody>
          <a:bodyPr wrap="square">
            <a:spAutoFit/>
          </a:bodyPr>
          <a:lstStyle/>
          <a:p>
            <a:r>
              <a:rPr lang="en-US" altLang="zh-CN" sz="1600" b="1" dirty="0">
                <a:solidFill>
                  <a:srgbClr val="202124"/>
                </a:solidFill>
                <a:latin typeface="Roboto" panose="02000000000000000000" pitchFamily="2" charset="0"/>
              </a:rPr>
              <a:t>P</a:t>
            </a:r>
            <a:r>
              <a:rPr lang="en-US" sz="1600" b="1" i="0" dirty="0">
                <a:solidFill>
                  <a:srgbClr val="202124"/>
                </a:solidFill>
                <a:effectLst/>
                <a:latin typeface="Roboto" panose="02000000000000000000" pitchFamily="2" charset="0"/>
              </a:rPr>
              <a:t>ublic companies </a:t>
            </a:r>
            <a:r>
              <a:rPr lang="en-US" altLang="zh-CN" sz="1600" b="1" i="0" dirty="0">
                <a:solidFill>
                  <a:srgbClr val="202124"/>
                </a:solidFill>
                <a:effectLst/>
                <a:latin typeface="Roboto" panose="02000000000000000000" pitchFamily="2" charset="0"/>
              </a:rPr>
              <a:t>need</a:t>
            </a:r>
            <a:r>
              <a:rPr lang="en-US" sz="1600" b="1" i="0" dirty="0">
                <a:solidFill>
                  <a:srgbClr val="202124"/>
                </a:solidFill>
                <a:effectLst/>
                <a:latin typeface="Roboto" panose="02000000000000000000" pitchFamily="2" charset="0"/>
              </a:rPr>
              <a:t> to report </a:t>
            </a:r>
            <a:r>
              <a:rPr lang="en-US" sz="1600" b="1" i="0" dirty="0">
                <a:solidFill>
                  <a:srgbClr val="202124"/>
                </a:solidFill>
                <a:effectLst/>
                <a:highlight>
                  <a:srgbClr val="FFFF00"/>
                </a:highlight>
                <a:latin typeface="Roboto" panose="02000000000000000000" pitchFamily="2" charset="0"/>
              </a:rPr>
              <a:t>Scope 1</a:t>
            </a:r>
            <a:r>
              <a:rPr lang="zh-CN" altLang="en-US" sz="1600" b="1" i="0" dirty="0">
                <a:solidFill>
                  <a:srgbClr val="202124"/>
                </a:solidFill>
                <a:effectLst/>
                <a:latin typeface="Roboto" panose="02000000000000000000" pitchFamily="2" charset="0"/>
              </a:rPr>
              <a:t> </a:t>
            </a:r>
            <a:r>
              <a:rPr lang="en-US" altLang="zh-CN" sz="1600" b="1" i="0" dirty="0">
                <a:solidFill>
                  <a:srgbClr val="202124"/>
                </a:solidFill>
                <a:effectLst/>
                <a:latin typeface="Roboto" panose="02000000000000000000" pitchFamily="2" charset="0"/>
              </a:rPr>
              <a:t>and</a:t>
            </a:r>
            <a:r>
              <a:rPr lang="zh-CN" altLang="en-US" sz="1600" b="1" i="0" dirty="0">
                <a:solidFill>
                  <a:srgbClr val="202124"/>
                </a:solidFill>
                <a:effectLst/>
                <a:latin typeface="Roboto" panose="02000000000000000000" pitchFamily="2" charset="0"/>
              </a:rPr>
              <a:t> </a:t>
            </a:r>
            <a:r>
              <a:rPr lang="en-US" altLang="zh-CN" sz="1600" b="1" i="0" dirty="0">
                <a:solidFill>
                  <a:srgbClr val="202124"/>
                </a:solidFill>
                <a:effectLst/>
                <a:highlight>
                  <a:srgbClr val="FFFF00"/>
                </a:highlight>
                <a:latin typeface="Roboto" panose="02000000000000000000" pitchFamily="2" charset="0"/>
              </a:rPr>
              <a:t>Scope</a:t>
            </a:r>
            <a:r>
              <a:rPr lang="zh-CN" altLang="en-US" sz="1600" b="1" i="0" dirty="0">
                <a:solidFill>
                  <a:srgbClr val="202124"/>
                </a:solidFill>
                <a:effectLst/>
                <a:highlight>
                  <a:srgbClr val="FFFF00"/>
                </a:highlight>
                <a:latin typeface="Roboto" panose="02000000000000000000" pitchFamily="2" charset="0"/>
              </a:rPr>
              <a:t> </a:t>
            </a:r>
            <a:r>
              <a:rPr lang="en-US" altLang="zh-CN" sz="1600" b="1" i="0" dirty="0">
                <a:solidFill>
                  <a:srgbClr val="202124"/>
                </a:solidFill>
                <a:effectLst/>
                <a:highlight>
                  <a:srgbClr val="FFFF00"/>
                </a:highlight>
                <a:latin typeface="Roboto" panose="02000000000000000000" pitchFamily="2" charset="0"/>
              </a:rPr>
              <a:t>2</a:t>
            </a:r>
            <a:r>
              <a:rPr lang="zh-CN" altLang="en-US" sz="1600" b="1" i="0" dirty="0">
                <a:solidFill>
                  <a:srgbClr val="202124"/>
                </a:solidFill>
                <a:effectLst/>
                <a:highlight>
                  <a:srgbClr val="FFFF00"/>
                </a:highlight>
                <a:latin typeface="Roboto" panose="02000000000000000000" pitchFamily="2" charset="0"/>
              </a:rPr>
              <a:t> </a:t>
            </a:r>
            <a:r>
              <a:rPr lang="en-US" altLang="zh-CN" sz="1600" b="1" i="0" dirty="0">
                <a:solidFill>
                  <a:srgbClr val="202124"/>
                </a:solidFill>
                <a:effectLst/>
                <a:latin typeface="Roboto" panose="02000000000000000000" pitchFamily="2" charset="0"/>
              </a:rPr>
              <a:t>emissions,</a:t>
            </a:r>
            <a:r>
              <a:rPr lang="zh-CN" altLang="en-US" sz="1600" b="1" i="0" dirty="0">
                <a:solidFill>
                  <a:srgbClr val="202124"/>
                </a:solidFill>
                <a:effectLst/>
                <a:latin typeface="Roboto" panose="02000000000000000000" pitchFamily="2" charset="0"/>
              </a:rPr>
              <a:t> </a:t>
            </a:r>
            <a:r>
              <a:rPr lang="en-US" altLang="zh-CN" sz="1600" b="1" i="0" dirty="0">
                <a:solidFill>
                  <a:srgbClr val="202124"/>
                </a:solidFill>
                <a:effectLst/>
                <a:latin typeface="Baskerville" panose="02020502070401020303" pitchFamily="18" charset="0"/>
                <a:ea typeface="Baskerville" panose="02020502070401020303" pitchFamily="18" charset="0"/>
              </a:rPr>
              <a:t>and</a:t>
            </a:r>
            <a:r>
              <a:rPr lang="zh-CN" altLang="en-US" sz="1600" b="1" i="0" dirty="0">
                <a:solidFill>
                  <a:srgbClr val="202124"/>
                </a:solidFill>
                <a:effectLst/>
                <a:latin typeface="Roboto" panose="02000000000000000000" pitchFamily="2" charset="0"/>
              </a:rPr>
              <a:t> </a:t>
            </a:r>
            <a:r>
              <a:rPr lang="en-US" altLang="zh-CN" sz="1600" b="1" i="0" dirty="0">
                <a:solidFill>
                  <a:srgbClr val="202124"/>
                </a:solidFill>
                <a:effectLst/>
                <a:latin typeface="Roboto" panose="02000000000000000000" pitchFamily="2" charset="0"/>
              </a:rPr>
              <a:t>in</a:t>
            </a:r>
            <a:r>
              <a:rPr lang="zh-CN" altLang="en-US" sz="1600" b="1" i="0" dirty="0">
                <a:solidFill>
                  <a:srgbClr val="202124"/>
                </a:solidFill>
                <a:effectLst/>
                <a:latin typeface="Roboto" panose="02000000000000000000" pitchFamily="2" charset="0"/>
              </a:rPr>
              <a:t> </a:t>
            </a:r>
            <a:r>
              <a:rPr lang="en-US" altLang="zh-CN" sz="1600" b="1" dirty="0">
                <a:solidFill>
                  <a:srgbClr val="202124"/>
                </a:solidFill>
                <a:latin typeface="Roboto" panose="02000000000000000000" pitchFamily="2" charset="0"/>
              </a:rPr>
              <a:t>some</a:t>
            </a:r>
            <a:r>
              <a:rPr lang="zh-CN" altLang="en-US" sz="1600" b="1" dirty="0">
                <a:solidFill>
                  <a:srgbClr val="202124"/>
                </a:solidFill>
                <a:latin typeface="Roboto" panose="02000000000000000000" pitchFamily="2" charset="0"/>
              </a:rPr>
              <a:t> </a:t>
            </a:r>
            <a:r>
              <a:rPr lang="en-US" altLang="zh-CN" sz="1600" b="1" dirty="0">
                <a:solidFill>
                  <a:srgbClr val="202124"/>
                </a:solidFill>
                <a:latin typeface="Roboto" panose="02000000000000000000" pitchFamily="2" charset="0"/>
              </a:rPr>
              <a:t>cases</a:t>
            </a:r>
            <a:r>
              <a:rPr lang="zh-CN" altLang="en-US" sz="1600" b="1" dirty="0">
                <a:solidFill>
                  <a:srgbClr val="202124"/>
                </a:solidFill>
                <a:latin typeface="Roboto" panose="02000000000000000000" pitchFamily="2" charset="0"/>
              </a:rPr>
              <a:t> </a:t>
            </a:r>
            <a:r>
              <a:rPr lang="en-US" altLang="zh-CN" sz="1600" b="1" dirty="0">
                <a:solidFill>
                  <a:srgbClr val="202124"/>
                </a:solidFill>
                <a:latin typeface="Roboto" panose="02000000000000000000" pitchFamily="2" charset="0"/>
              </a:rPr>
              <a:t>also</a:t>
            </a:r>
            <a:r>
              <a:rPr lang="zh-CN" altLang="en-US" sz="1600" b="1" dirty="0">
                <a:solidFill>
                  <a:srgbClr val="202124"/>
                </a:solidFill>
                <a:latin typeface="Roboto" panose="02000000000000000000" pitchFamily="2" charset="0"/>
              </a:rPr>
              <a:t> </a:t>
            </a:r>
            <a:r>
              <a:rPr lang="en-US" altLang="zh-CN" sz="1600" b="1" dirty="0">
                <a:solidFill>
                  <a:srgbClr val="202124"/>
                </a:solidFill>
                <a:highlight>
                  <a:srgbClr val="FFFF00"/>
                </a:highlight>
                <a:latin typeface="Roboto" panose="02000000000000000000" pitchFamily="2" charset="0"/>
              </a:rPr>
              <a:t>Scope</a:t>
            </a:r>
            <a:r>
              <a:rPr lang="zh-CN" altLang="en-US" sz="1600" b="1" dirty="0">
                <a:solidFill>
                  <a:srgbClr val="202124"/>
                </a:solidFill>
                <a:highlight>
                  <a:srgbClr val="FFFF00"/>
                </a:highlight>
                <a:latin typeface="Roboto" panose="02000000000000000000" pitchFamily="2" charset="0"/>
              </a:rPr>
              <a:t> </a:t>
            </a:r>
            <a:r>
              <a:rPr lang="en-US" altLang="zh-CN" sz="1600" b="1" dirty="0">
                <a:solidFill>
                  <a:srgbClr val="202124"/>
                </a:solidFill>
                <a:highlight>
                  <a:srgbClr val="FFFF00"/>
                </a:highlight>
                <a:latin typeface="Roboto" panose="02000000000000000000" pitchFamily="2" charset="0"/>
              </a:rPr>
              <a:t>3</a:t>
            </a:r>
            <a:r>
              <a:rPr lang="zh-CN" altLang="en-US" sz="1600" b="1" dirty="0">
                <a:solidFill>
                  <a:srgbClr val="202124"/>
                </a:solidFill>
                <a:latin typeface="Roboto" panose="02000000000000000000" pitchFamily="2" charset="0"/>
              </a:rPr>
              <a:t> </a:t>
            </a:r>
            <a:r>
              <a:rPr lang="en-US" altLang="zh-CN" sz="1600" b="1" dirty="0">
                <a:solidFill>
                  <a:srgbClr val="202124"/>
                </a:solidFill>
                <a:latin typeface="Roboto" panose="02000000000000000000" pitchFamily="2" charset="0"/>
              </a:rPr>
              <a:t>emissions.</a:t>
            </a:r>
            <a:endParaRPr lang="en-US" sz="1600" dirty="0"/>
          </a:p>
        </p:txBody>
      </p:sp>
      <p:pic>
        <p:nvPicPr>
          <p:cNvPr id="9" name="Picture 8">
            <a:extLst>
              <a:ext uri="{FF2B5EF4-FFF2-40B4-BE49-F238E27FC236}">
                <a16:creationId xmlns:a16="http://schemas.microsoft.com/office/drawing/2014/main" id="{4AEADD99-DC92-3B61-4012-6379EB6D4B5F}"/>
              </a:ext>
            </a:extLst>
          </p:cNvPr>
          <p:cNvPicPr>
            <a:picLocks noChangeAspect="1"/>
          </p:cNvPicPr>
          <p:nvPr/>
        </p:nvPicPr>
        <p:blipFill>
          <a:blip r:embed="rId7"/>
          <a:stretch>
            <a:fillRect/>
          </a:stretch>
        </p:blipFill>
        <p:spPr>
          <a:xfrm>
            <a:off x="9489952" y="3688565"/>
            <a:ext cx="2347613" cy="3128928"/>
          </a:xfrm>
          <a:prstGeom prst="rect">
            <a:avLst/>
          </a:prstGeom>
        </p:spPr>
      </p:pic>
      <p:sp>
        <p:nvSpPr>
          <p:cNvPr id="11" name="TextBox 10"/>
          <p:cNvSpPr txBox="1"/>
          <p:nvPr/>
        </p:nvSpPr>
        <p:spPr>
          <a:xfrm>
            <a:off x="217273" y="5811252"/>
            <a:ext cx="7713971" cy="830997"/>
          </a:xfrm>
          <a:prstGeom prst="rect">
            <a:avLst/>
          </a:prstGeom>
          <a:noFill/>
        </p:spPr>
        <p:txBody>
          <a:bodyPr wrap="none" rtlCol="0">
            <a:spAutoFit/>
          </a:bodyPr>
          <a:lstStyle/>
          <a:p>
            <a:r>
              <a:rPr lang="en-US" sz="1200" dirty="0" smtClean="0">
                <a:latin typeface="Baskerville Old Face" panose="02020602080505020303" pitchFamily="18" charset="0"/>
              </a:rPr>
              <a:t>Left: </a:t>
            </a:r>
            <a:r>
              <a:rPr lang="en-US" sz="1200" dirty="0">
                <a:latin typeface="Baskerville Old Face" panose="02020602080505020303" pitchFamily="18" charset="0"/>
              </a:rPr>
              <a:t>© </a:t>
            </a:r>
            <a:r>
              <a:rPr lang="en-US" sz="1200" dirty="0" smtClean="0">
                <a:latin typeface="Baskerville Old Face" panose="02020602080505020303" pitchFamily="18" charset="0"/>
              </a:rPr>
              <a:t>Wall Street Journal; top right and BXP logo: © and trademark of Boston Properties; Google logo trademark of </a:t>
            </a:r>
          </a:p>
          <a:p>
            <a:r>
              <a:rPr lang="en-US" sz="1200" dirty="0" smtClean="0">
                <a:latin typeface="Baskerville Old Face" panose="02020602080505020303" pitchFamily="18" charset="0"/>
              </a:rPr>
              <a:t>Google/Alphabet. All </a:t>
            </a:r>
            <a:r>
              <a:rPr lang="en-US" sz="1200" dirty="0">
                <a:latin typeface="Baskerville Old Face" panose="02020602080505020303" pitchFamily="18" charset="0"/>
              </a:rPr>
              <a:t>rights reserved. This content is excluded from our  </a:t>
            </a:r>
            <a:r>
              <a:rPr lang="en-US" sz="1200" dirty="0" smtClean="0">
                <a:latin typeface="Baskerville Old Face" panose="02020602080505020303" pitchFamily="18" charset="0"/>
              </a:rPr>
              <a:t>Creative </a:t>
            </a:r>
            <a:r>
              <a:rPr lang="en-US" sz="1200" dirty="0">
                <a:latin typeface="Baskerville Old Face" panose="02020602080505020303" pitchFamily="18" charset="0"/>
              </a:rPr>
              <a:t>Commons license. For more information,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see </a:t>
            </a:r>
            <a:r>
              <a:rPr lang="en-US" sz="1200" u="sng" dirty="0">
                <a:latin typeface="Baskerville Old Face" panose="02020602080505020303" pitchFamily="18" charset="0"/>
                <a:hlinkClick r:id="rId8"/>
              </a:rPr>
              <a:t>https://ocw.mit.edu/help/faq-fair-use/</a:t>
            </a:r>
            <a:r>
              <a:rPr lang="en-US" sz="1200" dirty="0">
                <a:latin typeface="Baskerville Old Face" panose="02020602080505020303" pitchFamily="18" charset="0"/>
              </a:rPr>
              <a:t>.</a:t>
            </a:r>
          </a:p>
          <a:p>
            <a:endParaRPr lang="en-US" sz="1200" dirty="0">
              <a:latin typeface="Baskerville Old Face" panose="02020602080505020303" pitchFamily="18" charset="0"/>
            </a:endParaRPr>
          </a:p>
        </p:txBody>
      </p:sp>
    </p:spTree>
    <p:extLst>
      <p:ext uri="{BB962C8B-B14F-4D97-AF65-F5344CB8AC3E}">
        <p14:creationId xmlns:p14="http://schemas.microsoft.com/office/powerpoint/2010/main" val="15057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BCDEC3-FC4C-E944-BB32-68C9273A8BC9}"/>
              </a:ext>
            </a:extLst>
          </p:cNvPr>
          <p:cNvPicPr>
            <a:picLocks noChangeAspect="1"/>
          </p:cNvPicPr>
          <p:nvPr/>
        </p:nvPicPr>
        <p:blipFill rotWithShape="1">
          <a:blip r:embed="rId3"/>
          <a:srcRect b="13903"/>
          <a:stretch/>
        </p:blipFill>
        <p:spPr>
          <a:xfrm>
            <a:off x="18009" y="549557"/>
            <a:ext cx="12173991" cy="5897542"/>
          </a:xfrm>
          <a:prstGeom prst="rect">
            <a:avLst/>
          </a:prstGeom>
        </p:spPr>
      </p:pic>
      <p:sp>
        <p:nvSpPr>
          <p:cNvPr id="2" name="TextBox 1"/>
          <p:cNvSpPr txBox="1"/>
          <p:nvPr/>
        </p:nvSpPr>
        <p:spPr>
          <a:xfrm>
            <a:off x="18009" y="1045028"/>
            <a:ext cx="1537600" cy="276999"/>
          </a:xfrm>
          <a:prstGeom prst="rect">
            <a:avLst/>
          </a:prstGeom>
          <a:noFill/>
        </p:spPr>
        <p:txBody>
          <a:bodyPr wrap="none" rtlCol="0">
            <a:spAutoFit/>
          </a:bodyPr>
          <a:lstStyle/>
          <a:p>
            <a:r>
              <a:rPr lang="en-US" sz="1200" dirty="0" smtClean="0">
                <a:latin typeface="Baskerville Old Face" panose="02020602080505020303" pitchFamily="18" charset="0"/>
              </a:rPr>
              <a:t>Used with permission.</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1520266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7EC73EF-F15D-7F18-AE0D-88FAFE118775}"/>
              </a:ext>
            </a:extLst>
          </p:cNvPr>
          <p:cNvGraphicFramePr>
            <a:graphicFrameLocks noGrp="1"/>
          </p:cNvGraphicFramePr>
          <p:nvPr>
            <p:extLst>
              <p:ext uri="{D42A27DB-BD31-4B8C-83A1-F6EECF244321}">
                <p14:modId xmlns:p14="http://schemas.microsoft.com/office/powerpoint/2010/main" val="4118785292"/>
              </p:ext>
            </p:extLst>
          </p:nvPr>
        </p:nvGraphicFramePr>
        <p:xfrm>
          <a:off x="1045324" y="1716895"/>
          <a:ext cx="9816875" cy="3620492"/>
        </p:xfrm>
        <a:graphic>
          <a:graphicData uri="http://schemas.openxmlformats.org/drawingml/2006/table">
            <a:tbl>
              <a:tblPr firstRow="1" firstCol="1" bandRow="1"/>
              <a:tblGrid>
                <a:gridCol w="2200537">
                  <a:extLst>
                    <a:ext uri="{9D8B030D-6E8A-4147-A177-3AD203B41FA5}">
                      <a16:colId xmlns:a16="http://schemas.microsoft.com/office/drawing/2014/main" val="3268950846"/>
                    </a:ext>
                  </a:extLst>
                </a:gridCol>
                <a:gridCol w="2403099">
                  <a:extLst>
                    <a:ext uri="{9D8B030D-6E8A-4147-A177-3AD203B41FA5}">
                      <a16:colId xmlns:a16="http://schemas.microsoft.com/office/drawing/2014/main" val="1478791333"/>
                    </a:ext>
                  </a:extLst>
                </a:gridCol>
                <a:gridCol w="2420211">
                  <a:extLst>
                    <a:ext uri="{9D8B030D-6E8A-4147-A177-3AD203B41FA5}">
                      <a16:colId xmlns:a16="http://schemas.microsoft.com/office/drawing/2014/main" val="3750033644"/>
                    </a:ext>
                  </a:extLst>
                </a:gridCol>
                <a:gridCol w="2793028">
                  <a:extLst>
                    <a:ext uri="{9D8B030D-6E8A-4147-A177-3AD203B41FA5}">
                      <a16:colId xmlns:a16="http://schemas.microsoft.com/office/drawing/2014/main" val="2313278392"/>
                    </a:ext>
                  </a:extLst>
                </a:gridCol>
              </a:tblGrid>
              <a:tr h="445419">
                <a:tc>
                  <a:txBody>
                    <a:bodyPr/>
                    <a:lstStyle/>
                    <a:p>
                      <a:pPr marL="0" marR="0" algn="l" fontAlgn="t">
                        <a:spcBef>
                          <a:spcPts val="0"/>
                        </a:spcBef>
                        <a:spcAft>
                          <a:spcPts val="0"/>
                        </a:spcAft>
                      </a:pPr>
                      <a:r>
                        <a:rPr lang="en-US" sz="1800" b="0" i="0" u="none" strike="noStrike">
                          <a:effectLst/>
                          <a:latin typeface="Baskerville" panose="02020502070401020303" pitchFamily="18" charset="0"/>
                          <a:ea typeface="Baskerville" panose="02020502070401020303" pitchFamily="18" charset="0"/>
                          <a:cs typeface="Times New Roman" panose="02020603050405020304" pitchFamily="18" charset="0"/>
                        </a:rPr>
                        <a:t> </a:t>
                      </a:r>
                      <a:endParaRPr lang="en-US" sz="2800" b="0" i="0" u="none" strike="noStrike">
                        <a:effectLst/>
                        <a:latin typeface="Baskerville" panose="02020502070401020303" pitchFamily="18" charset="0"/>
                        <a:ea typeface="Baskerville" panose="02020502070401020303" pitchFamily="18" charset="0"/>
                      </a:endParaRPr>
                    </a:p>
                  </a:txBody>
                  <a:tcPr marL="133403" marR="133403" marT="185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1800" b="1" i="0" u="none" strike="noStrike" dirty="0">
                          <a:effectLst/>
                          <a:latin typeface="Baskerville" panose="02020502070401020303" pitchFamily="18" charset="0"/>
                          <a:ea typeface="Baskerville" panose="02020502070401020303" pitchFamily="18" charset="0"/>
                          <a:cs typeface="Times New Roman" panose="02020603050405020304" pitchFamily="18" charset="0"/>
                        </a:rPr>
                        <a:t>Scope 1</a:t>
                      </a:r>
                      <a:endParaRPr lang="en-US" sz="2800" b="1" i="0" u="none" strike="noStrike" dirty="0">
                        <a:effectLst/>
                        <a:latin typeface="Baskerville" panose="02020502070401020303" pitchFamily="18" charset="0"/>
                        <a:ea typeface="Baskerville" panose="02020502070401020303" pitchFamily="18" charset="0"/>
                      </a:endParaRPr>
                    </a:p>
                  </a:txBody>
                  <a:tcPr marL="133403" marR="133403" marT="185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1800" b="1" i="0" u="none" strike="noStrike" dirty="0">
                          <a:effectLst/>
                          <a:latin typeface="Baskerville" panose="02020502070401020303" pitchFamily="18" charset="0"/>
                          <a:ea typeface="Baskerville" panose="02020502070401020303" pitchFamily="18" charset="0"/>
                          <a:cs typeface="Times New Roman" panose="02020603050405020304" pitchFamily="18" charset="0"/>
                        </a:rPr>
                        <a:t>Scope 2</a:t>
                      </a:r>
                      <a:endParaRPr lang="en-US" sz="2800" b="1" i="0" u="none" strike="noStrike" dirty="0">
                        <a:effectLst/>
                        <a:latin typeface="Baskerville" panose="02020502070401020303" pitchFamily="18" charset="0"/>
                        <a:ea typeface="Baskerville" panose="02020502070401020303" pitchFamily="18" charset="0"/>
                      </a:endParaRPr>
                    </a:p>
                  </a:txBody>
                  <a:tcPr marL="133403" marR="133403" marT="185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1800" b="1" i="0" u="none" strike="noStrike" dirty="0">
                          <a:effectLst/>
                          <a:latin typeface="Baskerville" panose="02020502070401020303" pitchFamily="18" charset="0"/>
                          <a:ea typeface="Baskerville" panose="02020502070401020303" pitchFamily="18" charset="0"/>
                          <a:cs typeface="Times New Roman" panose="02020603050405020304" pitchFamily="18" charset="0"/>
                        </a:rPr>
                        <a:t>Scope 3</a:t>
                      </a:r>
                      <a:endParaRPr lang="en-US" sz="2800" b="1" i="0" u="none" strike="noStrike" dirty="0">
                        <a:effectLst/>
                        <a:latin typeface="Baskerville" panose="02020502070401020303" pitchFamily="18" charset="0"/>
                        <a:ea typeface="Baskerville" panose="02020502070401020303" pitchFamily="18" charset="0"/>
                      </a:endParaRPr>
                    </a:p>
                  </a:txBody>
                  <a:tcPr marL="133403" marR="133403" marT="185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2945305"/>
                  </a:ext>
                </a:extLst>
              </a:tr>
              <a:tr h="482532">
                <a:tc>
                  <a:txBody>
                    <a:bodyPr/>
                    <a:lstStyle/>
                    <a:p>
                      <a:pPr marL="0" marR="0" algn="l" fontAlgn="t">
                        <a:spcBef>
                          <a:spcPts val="0"/>
                        </a:spcBef>
                        <a:spcAft>
                          <a:spcPts val="0"/>
                        </a:spcAft>
                      </a:pPr>
                      <a:r>
                        <a:rPr lang="en-US" sz="1800" b="0" i="0" u="none" strike="noStrike" dirty="0">
                          <a:effectLst/>
                          <a:latin typeface="Baskerville" panose="02020502070401020303" pitchFamily="18" charset="0"/>
                          <a:ea typeface="Baskerville" panose="02020502070401020303" pitchFamily="18" charset="0"/>
                          <a:cs typeface="Times New Roman" panose="02020603050405020304" pitchFamily="18" charset="0"/>
                        </a:rPr>
                        <a:t> </a:t>
                      </a:r>
                      <a:endParaRPr lang="en-US" sz="2800" b="0" i="0" u="none" strike="noStrike" dirty="0">
                        <a:effectLst/>
                        <a:latin typeface="Baskerville" panose="02020502070401020303" pitchFamily="18" charset="0"/>
                        <a:ea typeface="Baskerville" panose="02020502070401020303" pitchFamily="18" charset="0"/>
                      </a:endParaRPr>
                    </a:p>
                  </a:txBody>
                  <a:tcPr marL="133403" marR="133403" marT="185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gridSpan="3">
                  <a:txBody>
                    <a:bodyPr/>
                    <a:lstStyle/>
                    <a:p>
                      <a:pPr marL="0" marR="0" algn="l" fontAlgn="t">
                        <a:spcBef>
                          <a:spcPts val="0"/>
                        </a:spcBef>
                        <a:spcAft>
                          <a:spcPts val="0"/>
                        </a:spcAft>
                      </a:pPr>
                      <a:r>
                        <a:rPr lang="en-US" sz="1800" b="0" i="0" u="none" strike="noStrike" dirty="0">
                          <a:effectLst/>
                          <a:latin typeface="Baskerville" panose="02020502070401020303" pitchFamily="18" charset="0"/>
                          <a:ea typeface="Baskerville" panose="02020502070401020303" pitchFamily="18" charset="0"/>
                          <a:cs typeface="Times New Roman" panose="02020603050405020304" pitchFamily="18" charset="0"/>
                        </a:rPr>
                        <a:t>BXP has the operational control; Google does not</a:t>
                      </a:r>
                      <a:r>
                        <a:rPr lang="en-US" altLang="zh-CN" sz="1800" b="0" i="0" u="none" strike="noStrike" dirty="0">
                          <a:effectLst/>
                          <a:latin typeface="Baskerville" panose="02020502070401020303" pitchFamily="18" charset="0"/>
                          <a:ea typeface="Baskerville" panose="02020502070401020303" pitchFamily="18" charset="0"/>
                          <a:cs typeface="Times New Roman" panose="02020603050405020304" pitchFamily="18" charset="0"/>
                        </a:rPr>
                        <a:t>.</a:t>
                      </a:r>
                      <a:endParaRPr lang="en-US" sz="2800" b="0" i="0" u="none" strike="noStrike" dirty="0">
                        <a:effectLst/>
                        <a:latin typeface="Baskerville" panose="02020502070401020303" pitchFamily="18" charset="0"/>
                        <a:ea typeface="Baskerville" panose="02020502070401020303" pitchFamily="18" charset="0"/>
                      </a:endParaRPr>
                    </a:p>
                  </a:txBody>
                  <a:tcPr marL="177871" marR="177871" marT="88935" marB="889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927963520"/>
                  </a:ext>
                </a:extLst>
              </a:tr>
              <a:tr h="464259">
                <a:tc>
                  <a:txBody>
                    <a:bodyPr/>
                    <a:lstStyle/>
                    <a:p>
                      <a:pPr marL="0" marR="0" algn="l" fontAlgn="t">
                        <a:spcBef>
                          <a:spcPts val="0"/>
                        </a:spcBef>
                        <a:spcAft>
                          <a:spcPts val="0"/>
                        </a:spcAft>
                      </a:pPr>
                      <a:r>
                        <a:rPr lang="zh-CN" altLang="en-US" sz="1800" b="0" i="0" u="none" strike="noStrike" dirty="0">
                          <a:effectLst/>
                          <a:latin typeface="Baskerville" panose="02020502070401020303" pitchFamily="18" charset="0"/>
                          <a:ea typeface="Baskerville" panose="02020502070401020303" pitchFamily="18" charset="0"/>
                          <a:cs typeface="Times New Roman" panose="02020603050405020304" pitchFamily="18" charset="0"/>
                        </a:rPr>
                        <a:t>                 </a:t>
                      </a:r>
                      <a:r>
                        <a:rPr lang="en-US" sz="1800" b="0" i="0" u="none" strike="noStrike" dirty="0">
                          <a:effectLst/>
                          <a:latin typeface="Baskerville" panose="02020502070401020303" pitchFamily="18" charset="0"/>
                          <a:ea typeface="Baskerville" panose="02020502070401020303" pitchFamily="18" charset="0"/>
                          <a:cs typeface="Times New Roman" panose="02020603050405020304" pitchFamily="18" charset="0"/>
                        </a:rPr>
                        <a:t>(landlord)</a:t>
                      </a:r>
                      <a:endParaRPr lang="en-US" sz="2800" b="0" i="0" u="none" strike="noStrike" dirty="0">
                        <a:effectLst/>
                        <a:latin typeface="Baskerville" panose="02020502070401020303" pitchFamily="18" charset="0"/>
                        <a:ea typeface="Baskerville" panose="02020502070401020303" pitchFamily="18" charset="0"/>
                      </a:endParaRPr>
                    </a:p>
                  </a:txBody>
                  <a:tcPr marL="133403" marR="133403" marT="185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l" fontAlgn="t">
                        <a:spcBef>
                          <a:spcPts val="0"/>
                        </a:spcBef>
                        <a:spcAft>
                          <a:spcPts val="0"/>
                        </a:spcAft>
                      </a:pPr>
                      <a:r>
                        <a:rPr lang="en-US" sz="1800" b="0" i="0" u="none" strike="noStrike" dirty="0">
                          <a:effectLst/>
                          <a:latin typeface="Baskerville" panose="02020502070401020303" pitchFamily="18" charset="0"/>
                          <a:ea typeface="Baskerville" panose="02020502070401020303" pitchFamily="18" charset="0"/>
                          <a:cs typeface="Times New Roman" panose="02020603050405020304" pitchFamily="18" charset="0"/>
                        </a:rPr>
                        <a:t>Fuel combustion</a:t>
                      </a:r>
                      <a:endParaRPr lang="en-US" sz="2800" b="0" i="0" u="none" strike="noStrike" dirty="0">
                        <a:effectLst/>
                        <a:latin typeface="Baskerville" panose="02020502070401020303" pitchFamily="18" charset="0"/>
                        <a:ea typeface="Baskerville" panose="02020502070401020303" pitchFamily="18" charset="0"/>
                      </a:endParaRPr>
                    </a:p>
                  </a:txBody>
                  <a:tcPr marL="133403" marR="133403" marT="185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l" fontAlgn="t">
                        <a:spcBef>
                          <a:spcPts val="0"/>
                        </a:spcBef>
                        <a:spcAft>
                          <a:spcPts val="0"/>
                        </a:spcAft>
                      </a:pPr>
                      <a:r>
                        <a:rPr lang="en-US" sz="1800" b="0" i="0" u="none" strike="noStrike" dirty="0">
                          <a:effectLst/>
                          <a:latin typeface="Baskerville" panose="02020502070401020303" pitchFamily="18" charset="0"/>
                          <a:ea typeface="Baskerville" panose="02020502070401020303" pitchFamily="18" charset="0"/>
                          <a:cs typeface="Times New Roman" panose="02020603050405020304" pitchFamily="18" charset="0"/>
                        </a:rPr>
                        <a:t>Purchased electricity</a:t>
                      </a:r>
                      <a:endParaRPr lang="en-US" sz="2800" b="0" i="0" u="none" strike="noStrike" dirty="0">
                        <a:effectLst/>
                        <a:latin typeface="Baskerville" panose="02020502070401020303" pitchFamily="18" charset="0"/>
                        <a:ea typeface="Baskerville" panose="02020502070401020303" pitchFamily="18" charset="0"/>
                      </a:endParaRPr>
                    </a:p>
                  </a:txBody>
                  <a:tcPr marL="133403" marR="133403" marT="185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l" fontAlgn="t">
                        <a:spcBef>
                          <a:spcPts val="0"/>
                        </a:spcBef>
                        <a:spcAft>
                          <a:spcPts val="0"/>
                        </a:spcAft>
                      </a:pPr>
                      <a:r>
                        <a:rPr lang="en-US" sz="1800" b="0" i="0" u="none" strike="noStrike">
                          <a:effectLst/>
                          <a:latin typeface="Baskerville" panose="02020502070401020303" pitchFamily="18" charset="0"/>
                          <a:ea typeface="Baskerville" panose="02020502070401020303" pitchFamily="18" charset="0"/>
                          <a:cs typeface="Times New Roman" panose="02020603050405020304" pitchFamily="18" charset="0"/>
                        </a:rPr>
                        <a:t> </a:t>
                      </a:r>
                      <a:endParaRPr lang="en-US" sz="2800" b="0" i="0" u="none" strike="noStrike">
                        <a:effectLst/>
                        <a:latin typeface="Baskerville" panose="02020502070401020303" pitchFamily="18" charset="0"/>
                        <a:ea typeface="Baskerville" panose="02020502070401020303" pitchFamily="18" charset="0"/>
                      </a:endParaRPr>
                    </a:p>
                  </a:txBody>
                  <a:tcPr marL="133403" marR="133403" marT="185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56038203"/>
                  </a:ext>
                </a:extLst>
              </a:tr>
              <a:tr h="670560">
                <a:tc>
                  <a:txBody>
                    <a:bodyPr/>
                    <a:lstStyle/>
                    <a:p>
                      <a:pPr marL="0" marR="0" algn="l" fontAlgn="t">
                        <a:spcBef>
                          <a:spcPts val="0"/>
                        </a:spcBef>
                        <a:spcAft>
                          <a:spcPts val="0"/>
                        </a:spcAft>
                      </a:pPr>
                      <a:r>
                        <a:rPr lang="zh-CN" altLang="en-US" sz="1800" b="0" i="0" u="none" strike="noStrike" dirty="0">
                          <a:effectLst/>
                          <a:latin typeface="Baskerville" panose="02020502070401020303" pitchFamily="18" charset="0"/>
                          <a:ea typeface="Baskerville" panose="02020502070401020303" pitchFamily="18" charset="0"/>
                          <a:cs typeface="Times New Roman" panose="02020603050405020304" pitchFamily="18" charset="0"/>
                        </a:rPr>
                        <a:t>            </a:t>
                      </a:r>
                      <a:r>
                        <a:rPr lang="en-US" sz="1800" b="0" i="0" u="none" strike="noStrike" dirty="0">
                          <a:effectLst/>
                          <a:latin typeface="Baskerville" panose="02020502070401020303" pitchFamily="18" charset="0"/>
                          <a:ea typeface="Baskerville" panose="02020502070401020303" pitchFamily="18" charset="0"/>
                          <a:cs typeface="Times New Roman" panose="02020603050405020304" pitchFamily="18" charset="0"/>
                        </a:rPr>
                        <a:t> </a:t>
                      </a:r>
                      <a:r>
                        <a:rPr lang="zh-CN" altLang="en-US" sz="1800" b="0" i="0" u="none" strike="noStrike" dirty="0">
                          <a:effectLst/>
                          <a:latin typeface="Baskerville" panose="02020502070401020303" pitchFamily="18" charset="0"/>
                          <a:ea typeface="Baskerville" panose="02020502070401020303" pitchFamily="18" charset="0"/>
                          <a:cs typeface="Times New Roman" panose="02020603050405020304" pitchFamily="18" charset="0"/>
                        </a:rPr>
                        <a:t>    </a:t>
                      </a:r>
                      <a:r>
                        <a:rPr lang="en-US" sz="1800" b="0" i="0" u="none" strike="noStrike" dirty="0">
                          <a:effectLst/>
                          <a:latin typeface="Baskerville" panose="02020502070401020303" pitchFamily="18" charset="0"/>
                          <a:ea typeface="Baskerville" panose="02020502070401020303" pitchFamily="18" charset="0"/>
                          <a:cs typeface="Times New Roman" panose="02020603050405020304" pitchFamily="18" charset="0"/>
                        </a:rPr>
                        <a:t>(tenant)</a:t>
                      </a:r>
                      <a:endParaRPr lang="en-US" sz="2800" b="0" i="0" u="none" strike="noStrike" dirty="0">
                        <a:effectLst/>
                        <a:latin typeface="Baskerville" panose="02020502070401020303" pitchFamily="18" charset="0"/>
                        <a:ea typeface="Baskerville" panose="02020502070401020303" pitchFamily="18" charset="0"/>
                      </a:endParaRPr>
                    </a:p>
                  </a:txBody>
                  <a:tcPr marL="133403" marR="133403" marT="185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l" fontAlgn="t">
                        <a:spcBef>
                          <a:spcPts val="0"/>
                        </a:spcBef>
                        <a:spcAft>
                          <a:spcPts val="0"/>
                        </a:spcAft>
                      </a:pPr>
                      <a:r>
                        <a:rPr lang="en-US" sz="1800" b="0" i="0" u="none" strike="noStrike">
                          <a:effectLst/>
                          <a:latin typeface="Baskerville" panose="02020502070401020303" pitchFamily="18" charset="0"/>
                          <a:ea typeface="Baskerville" panose="02020502070401020303" pitchFamily="18" charset="0"/>
                          <a:cs typeface="Times New Roman" panose="02020603050405020304" pitchFamily="18" charset="0"/>
                        </a:rPr>
                        <a:t> </a:t>
                      </a:r>
                      <a:endParaRPr lang="en-US" sz="2800" b="0" i="0" u="none" strike="noStrike">
                        <a:effectLst/>
                        <a:latin typeface="Baskerville" panose="02020502070401020303" pitchFamily="18" charset="0"/>
                        <a:ea typeface="Baskerville" panose="02020502070401020303" pitchFamily="18" charset="0"/>
                      </a:endParaRPr>
                    </a:p>
                  </a:txBody>
                  <a:tcPr marL="133403" marR="133403" marT="185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l" fontAlgn="t">
                        <a:spcBef>
                          <a:spcPts val="0"/>
                        </a:spcBef>
                        <a:spcAft>
                          <a:spcPts val="0"/>
                        </a:spcAft>
                      </a:pPr>
                      <a:r>
                        <a:rPr lang="en-US" sz="1800" b="0" i="0" u="none" strike="noStrike" dirty="0">
                          <a:effectLst/>
                          <a:latin typeface="Baskerville" panose="02020502070401020303" pitchFamily="18" charset="0"/>
                          <a:ea typeface="Baskerville" panose="02020502070401020303" pitchFamily="18" charset="0"/>
                          <a:cs typeface="Times New Roman" panose="02020603050405020304" pitchFamily="18" charset="0"/>
                        </a:rPr>
                        <a:t> </a:t>
                      </a:r>
                      <a:endParaRPr lang="en-US" sz="2800" b="0" i="0" u="none" strike="noStrike" dirty="0">
                        <a:effectLst/>
                        <a:latin typeface="Baskerville" panose="02020502070401020303" pitchFamily="18" charset="0"/>
                        <a:ea typeface="Baskerville" panose="02020502070401020303" pitchFamily="18" charset="0"/>
                      </a:endParaRPr>
                    </a:p>
                  </a:txBody>
                  <a:tcPr marL="133403" marR="133403" marT="185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l" fontAlgn="t">
                        <a:spcBef>
                          <a:spcPts val="0"/>
                        </a:spcBef>
                        <a:spcAft>
                          <a:spcPts val="0"/>
                        </a:spcAft>
                      </a:pPr>
                      <a:r>
                        <a:rPr lang="en-US" sz="1800" b="0" i="0" u="none" strike="noStrike" dirty="0">
                          <a:effectLst/>
                          <a:latin typeface="Baskerville" panose="02020502070401020303" pitchFamily="18" charset="0"/>
                          <a:ea typeface="Baskerville" panose="02020502070401020303" pitchFamily="18" charset="0"/>
                          <a:cs typeface="Times New Roman" panose="02020603050405020304" pitchFamily="18" charset="0"/>
                        </a:rPr>
                        <a:t>Fuel combustion</a:t>
                      </a:r>
                      <a:endParaRPr lang="en-US" sz="2800" b="0" i="0" u="none" strike="noStrike" dirty="0">
                        <a:effectLst/>
                        <a:latin typeface="Baskerville" panose="02020502070401020303" pitchFamily="18" charset="0"/>
                        <a:ea typeface="Baskerville" panose="02020502070401020303" pitchFamily="18" charset="0"/>
                      </a:endParaRPr>
                    </a:p>
                    <a:p>
                      <a:pPr marL="0" marR="0" algn="l" fontAlgn="t">
                        <a:spcBef>
                          <a:spcPts val="0"/>
                        </a:spcBef>
                        <a:spcAft>
                          <a:spcPts val="0"/>
                        </a:spcAft>
                      </a:pPr>
                      <a:r>
                        <a:rPr lang="en-US" sz="1800" b="0" i="0" u="none" strike="noStrike" dirty="0">
                          <a:effectLst/>
                          <a:latin typeface="Baskerville" panose="02020502070401020303" pitchFamily="18" charset="0"/>
                          <a:ea typeface="Baskerville" panose="02020502070401020303" pitchFamily="18" charset="0"/>
                          <a:cs typeface="Times New Roman" panose="02020603050405020304" pitchFamily="18" charset="0"/>
                        </a:rPr>
                        <a:t>Purchased electricity</a:t>
                      </a:r>
                      <a:endParaRPr lang="en-US" sz="2800" b="0" i="0" u="none" strike="noStrike" dirty="0">
                        <a:effectLst/>
                        <a:latin typeface="Baskerville" panose="02020502070401020303" pitchFamily="18" charset="0"/>
                        <a:ea typeface="Baskerville" panose="02020502070401020303" pitchFamily="18" charset="0"/>
                      </a:endParaRPr>
                    </a:p>
                  </a:txBody>
                  <a:tcPr marL="133403" marR="133403" marT="185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480616824"/>
                  </a:ext>
                </a:extLst>
              </a:tr>
              <a:tr h="435859">
                <a:tc>
                  <a:txBody>
                    <a:bodyPr/>
                    <a:lstStyle/>
                    <a:p>
                      <a:pPr marL="0" marR="0" algn="l" fontAlgn="t">
                        <a:spcBef>
                          <a:spcPts val="0"/>
                        </a:spcBef>
                        <a:spcAft>
                          <a:spcPts val="0"/>
                        </a:spcAft>
                      </a:pPr>
                      <a:r>
                        <a:rPr lang="en-US" sz="1800" b="0" i="0" u="none" strike="noStrike" dirty="0">
                          <a:effectLst/>
                          <a:latin typeface="Baskerville" panose="02020502070401020303" pitchFamily="18" charset="0"/>
                          <a:ea typeface="Baskerville" panose="02020502070401020303" pitchFamily="18" charset="0"/>
                          <a:cs typeface="Times New Roman" panose="02020603050405020304" pitchFamily="18" charset="0"/>
                        </a:rPr>
                        <a:t> </a:t>
                      </a:r>
                      <a:endParaRPr lang="en-US" sz="2800" b="0" i="0" u="none" strike="noStrike" dirty="0">
                        <a:effectLst/>
                        <a:latin typeface="Baskerville" panose="02020502070401020303" pitchFamily="18" charset="0"/>
                        <a:ea typeface="Baskerville" panose="02020502070401020303" pitchFamily="18" charset="0"/>
                      </a:endParaRPr>
                    </a:p>
                  </a:txBody>
                  <a:tcPr marL="133403" marR="133403" marT="185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gridSpan="3">
                  <a:txBody>
                    <a:bodyPr/>
                    <a:lstStyle/>
                    <a:p>
                      <a:pPr marL="0" marR="0" algn="l" fontAlgn="t">
                        <a:spcBef>
                          <a:spcPts val="0"/>
                        </a:spcBef>
                        <a:spcAft>
                          <a:spcPts val="0"/>
                        </a:spcAft>
                      </a:pPr>
                      <a:r>
                        <a:rPr lang="en-US" sz="1800" b="0" i="0" u="none" strike="noStrike" dirty="0">
                          <a:effectLst/>
                          <a:latin typeface="Baskerville" panose="02020502070401020303" pitchFamily="18" charset="0"/>
                          <a:ea typeface="Baskerville" panose="02020502070401020303" pitchFamily="18" charset="0"/>
                          <a:cs typeface="Times New Roman" panose="02020603050405020304" pitchFamily="18" charset="0"/>
                        </a:rPr>
                        <a:t>BXP does not have the operational control; Google has</a:t>
                      </a:r>
                      <a:r>
                        <a:rPr lang="en-US" altLang="zh-CN" sz="1800" b="0" i="0" u="none" strike="noStrike" dirty="0">
                          <a:effectLst/>
                          <a:latin typeface="Baskerville" panose="02020502070401020303" pitchFamily="18" charset="0"/>
                          <a:ea typeface="Baskerville" panose="02020502070401020303" pitchFamily="18" charset="0"/>
                          <a:cs typeface="Times New Roman" panose="02020603050405020304" pitchFamily="18" charset="0"/>
                        </a:rPr>
                        <a:t>.</a:t>
                      </a:r>
                      <a:endParaRPr lang="en-US" sz="2800" b="0" i="0" u="none" strike="noStrike" dirty="0">
                        <a:effectLst/>
                        <a:latin typeface="Baskerville" panose="02020502070401020303" pitchFamily="18" charset="0"/>
                        <a:ea typeface="Baskerville" panose="02020502070401020303" pitchFamily="18" charset="0"/>
                      </a:endParaRPr>
                    </a:p>
                  </a:txBody>
                  <a:tcPr marL="177871" marR="177871" marT="88935" marB="889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3376860882"/>
                  </a:ext>
                </a:extLst>
              </a:tr>
              <a:tr h="672183">
                <a:tc>
                  <a:txBody>
                    <a:bodyPr/>
                    <a:lstStyle/>
                    <a:p>
                      <a:pPr marL="0" marR="0" algn="l" fontAlgn="t">
                        <a:spcBef>
                          <a:spcPts val="0"/>
                        </a:spcBef>
                        <a:spcAft>
                          <a:spcPts val="0"/>
                        </a:spcAft>
                      </a:pPr>
                      <a:r>
                        <a:rPr lang="zh-CN" altLang="en-US" sz="1800" b="0" i="0" u="none" strike="noStrike" dirty="0">
                          <a:effectLst/>
                          <a:latin typeface="Baskerville" panose="02020502070401020303" pitchFamily="18" charset="0"/>
                          <a:ea typeface="Baskerville" panose="02020502070401020303" pitchFamily="18" charset="0"/>
                          <a:cs typeface="Times New Roman" panose="02020603050405020304" pitchFamily="18" charset="0"/>
                        </a:rPr>
                        <a:t>             </a:t>
                      </a:r>
                      <a:r>
                        <a:rPr lang="en-US" sz="1800" b="0" i="0" u="none" strike="noStrike" dirty="0">
                          <a:effectLst/>
                          <a:latin typeface="Baskerville" panose="02020502070401020303" pitchFamily="18" charset="0"/>
                          <a:ea typeface="Baskerville" panose="02020502070401020303" pitchFamily="18" charset="0"/>
                          <a:cs typeface="Times New Roman" panose="02020603050405020304" pitchFamily="18" charset="0"/>
                        </a:rPr>
                        <a:t> (landlord)</a:t>
                      </a:r>
                      <a:endParaRPr lang="en-US" sz="2800" b="0" i="0" u="none" strike="noStrike" dirty="0">
                        <a:effectLst/>
                        <a:latin typeface="Baskerville" panose="02020502070401020303" pitchFamily="18" charset="0"/>
                        <a:ea typeface="Baskerville" panose="02020502070401020303" pitchFamily="18" charset="0"/>
                      </a:endParaRPr>
                    </a:p>
                  </a:txBody>
                  <a:tcPr marL="133403" marR="133403" marT="185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l" fontAlgn="t">
                        <a:spcBef>
                          <a:spcPts val="0"/>
                        </a:spcBef>
                        <a:spcAft>
                          <a:spcPts val="0"/>
                        </a:spcAft>
                      </a:pPr>
                      <a:r>
                        <a:rPr lang="en-US" sz="1800" b="0" i="0" u="none" strike="noStrike" dirty="0">
                          <a:effectLst/>
                          <a:latin typeface="Baskerville" panose="02020502070401020303" pitchFamily="18" charset="0"/>
                          <a:ea typeface="Baskerville" panose="02020502070401020303" pitchFamily="18" charset="0"/>
                          <a:cs typeface="Times New Roman" panose="02020603050405020304" pitchFamily="18" charset="0"/>
                        </a:rPr>
                        <a:t> </a:t>
                      </a:r>
                      <a:endParaRPr lang="en-US" sz="2800" b="0" i="0" u="none" strike="noStrike" dirty="0">
                        <a:effectLst/>
                        <a:latin typeface="Baskerville" panose="02020502070401020303" pitchFamily="18" charset="0"/>
                        <a:ea typeface="Baskerville" panose="02020502070401020303" pitchFamily="18" charset="0"/>
                      </a:endParaRPr>
                    </a:p>
                  </a:txBody>
                  <a:tcPr marL="133403" marR="133403" marT="185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l" fontAlgn="t">
                        <a:spcBef>
                          <a:spcPts val="0"/>
                        </a:spcBef>
                        <a:spcAft>
                          <a:spcPts val="0"/>
                        </a:spcAft>
                      </a:pPr>
                      <a:r>
                        <a:rPr lang="en-US" sz="1800" b="0" i="0" u="none" strike="noStrike" dirty="0">
                          <a:effectLst/>
                          <a:latin typeface="Baskerville" panose="02020502070401020303" pitchFamily="18" charset="0"/>
                          <a:ea typeface="Baskerville" panose="02020502070401020303" pitchFamily="18" charset="0"/>
                          <a:cs typeface="Times New Roman" panose="02020603050405020304" pitchFamily="18" charset="0"/>
                        </a:rPr>
                        <a:t> </a:t>
                      </a:r>
                      <a:endParaRPr lang="en-US" sz="2800" b="0" i="0" u="none" strike="noStrike" dirty="0">
                        <a:effectLst/>
                        <a:latin typeface="Baskerville" panose="02020502070401020303" pitchFamily="18" charset="0"/>
                        <a:ea typeface="Baskerville" panose="02020502070401020303" pitchFamily="18" charset="0"/>
                      </a:endParaRPr>
                    </a:p>
                  </a:txBody>
                  <a:tcPr marL="133403" marR="133403" marT="185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l" fontAlgn="t">
                        <a:spcBef>
                          <a:spcPts val="0"/>
                        </a:spcBef>
                        <a:spcAft>
                          <a:spcPts val="0"/>
                        </a:spcAft>
                      </a:pPr>
                      <a:r>
                        <a:rPr lang="en-US" sz="1800" b="0" i="0" u="none" strike="noStrike" dirty="0">
                          <a:effectLst/>
                          <a:latin typeface="Baskerville" panose="02020502070401020303" pitchFamily="18" charset="0"/>
                          <a:ea typeface="Baskerville" panose="02020502070401020303" pitchFamily="18" charset="0"/>
                          <a:cs typeface="Times New Roman" panose="02020603050405020304" pitchFamily="18" charset="0"/>
                        </a:rPr>
                        <a:t>Fuel combustion</a:t>
                      </a:r>
                      <a:endParaRPr lang="en-US" sz="2800" b="0" i="0" u="none" strike="noStrike" dirty="0">
                        <a:effectLst/>
                        <a:latin typeface="Baskerville" panose="02020502070401020303" pitchFamily="18" charset="0"/>
                        <a:ea typeface="Baskerville" panose="02020502070401020303" pitchFamily="18" charset="0"/>
                      </a:endParaRPr>
                    </a:p>
                    <a:p>
                      <a:pPr marL="0" marR="0" algn="l" fontAlgn="t">
                        <a:spcBef>
                          <a:spcPts val="0"/>
                        </a:spcBef>
                        <a:spcAft>
                          <a:spcPts val="0"/>
                        </a:spcAft>
                      </a:pPr>
                      <a:r>
                        <a:rPr lang="en-US" sz="1800" b="0" i="0" u="none" strike="noStrike" dirty="0">
                          <a:effectLst/>
                          <a:latin typeface="Baskerville" panose="02020502070401020303" pitchFamily="18" charset="0"/>
                          <a:ea typeface="Baskerville" panose="02020502070401020303" pitchFamily="18" charset="0"/>
                          <a:cs typeface="Times New Roman" panose="02020603050405020304" pitchFamily="18" charset="0"/>
                        </a:rPr>
                        <a:t>Purchased electricity</a:t>
                      </a:r>
                      <a:endParaRPr lang="en-US" sz="2800" b="0" i="0" u="none" strike="noStrike" dirty="0">
                        <a:effectLst/>
                        <a:latin typeface="Baskerville" panose="02020502070401020303" pitchFamily="18" charset="0"/>
                        <a:ea typeface="Baskerville" panose="02020502070401020303" pitchFamily="18" charset="0"/>
                      </a:endParaRPr>
                    </a:p>
                  </a:txBody>
                  <a:tcPr marL="133403" marR="133403" marT="185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853665762"/>
                  </a:ext>
                </a:extLst>
              </a:tr>
              <a:tr h="433349">
                <a:tc>
                  <a:txBody>
                    <a:bodyPr/>
                    <a:lstStyle/>
                    <a:p>
                      <a:pPr marL="0" marR="0" algn="l" fontAlgn="t">
                        <a:spcBef>
                          <a:spcPts val="0"/>
                        </a:spcBef>
                        <a:spcAft>
                          <a:spcPts val="0"/>
                        </a:spcAft>
                      </a:pPr>
                      <a:r>
                        <a:rPr lang="zh-CN" altLang="en-US" sz="1800" b="0" i="0" u="none" strike="noStrike" dirty="0">
                          <a:effectLst/>
                          <a:latin typeface="Baskerville" panose="02020502070401020303" pitchFamily="18" charset="0"/>
                          <a:ea typeface="Baskerville" panose="02020502070401020303" pitchFamily="18" charset="0"/>
                          <a:cs typeface="Times New Roman" panose="02020603050405020304" pitchFamily="18" charset="0"/>
                        </a:rPr>
                        <a:t>              </a:t>
                      </a:r>
                      <a:r>
                        <a:rPr lang="en-US" sz="1800" b="0" i="0" u="none" strike="noStrike" dirty="0">
                          <a:effectLst/>
                          <a:latin typeface="Baskerville" panose="02020502070401020303" pitchFamily="18" charset="0"/>
                          <a:ea typeface="Baskerville" panose="02020502070401020303" pitchFamily="18" charset="0"/>
                          <a:cs typeface="Times New Roman" panose="02020603050405020304" pitchFamily="18" charset="0"/>
                        </a:rPr>
                        <a:t> (tenant)</a:t>
                      </a:r>
                      <a:endParaRPr lang="en-US" sz="2800" b="0" i="0" u="none" strike="noStrike" dirty="0">
                        <a:effectLst/>
                        <a:latin typeface="Baskerville" panose="02020502070401020303" pitchFamily="18" charset="0"/>
                        <a:ea typeface="Baskerville" panose="02020502070401020303" pitchFamily="18" charset="0"/>
                      </a:endParaRPr>
                    </a:p>
                  </a:txBody>
                  <a:tcPr marL="133403" marR="133403" marT="185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l" fontAlgn="t">
                        <a:spcBef>
                          <a:spcPts val="0"/>
                        </a:spcBef>
                        <a:spcAft>
                          <a:spcPts val="0"/>
                        </a:spcAft>
                      </a:pPr>
                      <a:r>
                        <a:rPr lang="en-US" sz="1800" b="0" i="0" u="none" strike="noStrike">
                          <a:effectLst/>
                          <a:latin typeface="Baskerville" panose="02020502070401020303" pitchFamily="18" charset="0"/>
                          <a:ea typeface="Baskerville" panose="02020502070401020303" pitchFamily="18" charset="0"/>
                          <a:cs typeface="Times New Roman" panose="02020603050405020304" pitchFamily="18" charset="0"/>
                        </a:rPr>
                        <a:t>Fuel combustion</a:t>
                      </a:r>
                      <a:endParaRPr lang="en-US" sz="2800" b="0" i="0" u="none" strike="noStrike">
                        <a:effectLst/>
                        <a:latin typeface="Baskerville" panose="02020502070401020303" pitchFamily="18" charset="0"/>
                        <a:ea typeface="Baskerville" panose="02020502070401020303" pitchFamily="18" charset="0"/>
                      </a:endParaRPr>
                    </a:p>
                  </a:txBody>
                  <a:tcPr marL="133403" marR="133403" marT="185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l" fontAlgn="t">
                        <a:spcBef>
                          <a:spcPts val="0"/>
                        </a:spcBef>
                        <a:spcAft>
                          <a:spcPts val="0"/>
                        </a:spcAft>
                      </a:pPr>
                      <a:r>
                        <a:rPr lang="en-US" sz="1800" b="0" i="0" u="none" strike="noStrike" dirty="0">
                          <a:effectLst/>
                          <a:latin typeface="Baskerville" panose="02020502070401020303" pitchFamily="18" charset="0"/>
                          <a:ea typeface="Baskerville" panose="02020502070401020303" pitchFamily="18" charset="0"/>
                          <a:cs typeface="Times New Roman" panose="02020603050405020304" pitchFamily="18" charset="0"/>
                        </a:rPr>
                        <a:t>Purchased electricity</a:t>
                      </a:r>
                      <a:endParaRPr lang="en-US" sz="2800" b="0" i="0" u="none" strike="noStrike" dirty="0">
                        <a:effectLst/>
                        <a:latin typeface="Baskerville" panose="02020502070401020303" pitchFamily="18" charset="0"/>
                        <a:ea typeface="Baskerville" panose="02020502070401020303" pitchFamily="18" charset="0"/>
                      </a:endParaRPr>
                    </a:p>
                  </a:txBody>
                  <a:tcPr marL="133403" marR="133403" marT="185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l" fontAlgn="t">
                        <a:spcBef>
                          <a:spcPts val="0"/>
                        </a:spcBef>
                        <a:spcAft>
                          <a:spcPts val="0"/>
                        </a:spcAft>
                      </a:pPr>
                      <a:r>
                        <a:rPr lang="en-US" sz="1800" b="0" i="0" u="none" strike="noStrike" dirty="0">
                          <a:effectLst/>
                          <a:latin typeface="Baskerville" panose="02020502070401020303" pitchFamily="18" charset="0"/>
                          <a:ea typeface="Baskerville" panose="02020502070401020303" pitchFamily="18" charset="0"/>
                          <a:cs typeface="Times New Roman" panose="02020603050405020304" pitchFamily="18" charset="0"/>
                        </a:rPr>
                        <a:t> </a:t>
                      </a:r>
                      <a:endParaRPr lang="en-US" sz="2800" b="0" i="0" u="none" strike="noStrike" dirty="0">
                        <a:effectLst/>
                        <a:latin typeface="Baskerville" panose="02020502070401020303" pitchFamily="18" charset="0"/>
                        <a:ea typeface="Baskerville" panose="02020502070401020303" pitchFamily="18" charset="0"/>
                      </a:endParaRPr>
                    </a:p>
                  </a:txBody>
                  <a:tcPr marL="133403" marR="133403" marT="1852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00683681"/>
                  </a:ext>
                </a:extLst>
              </a:tr>
            </a:tbl>
          </a:graphicData>
        </a:graphic>
      </p:graphicFrame>
      <p:pic>
        <p:nvPicPr>
          <p:cNvPr id="5" name="Google Shape;167;p36">
            <a:extLst>
              <a:ext uri="{FF2B5EF4-FFF2-40B4-BE49-F238E27FC236}">
                <a16:creationId xmlns:a16="http://schemas.microsoft.com/office/drawing/2014/main" id="{3281CAEB-4638-9CD5-EBF6-404A892DE8C3}"/>
              </a:ext>
            </a:extLst>
          </p:cNvPr>
          <p:cNvPicPr preferRelativeResize="0"/>
          <p:nvPr/>
        </p:nvPicPr>
        <p:blipFill rotWithShape="1">
          <a:blip r:embed="rId3">
            <a:alphaModFix/>
          </a:blip>
          <a:srcRect t="23719" r="62375" b="23086"/>
          <a:stretch/>
        </p:blipFill>
        <p:spPr>
          <a:xfrm>
            <a:off x="1226808" y="2648371"/>
            <a:ext cx="554578" cy="377135"/>
          </a:xfrm>
          <a:prstGeom prst="rect">
            <a:avLst/>
          </a:prstGeom>
          <a:noFill/>
          <a:ln>
            <a:noFill/>
          </a:ln>
        </p:spPr>
      </p:pic>
      <p:pic>
        <p:nvPicPr>
          <p:cNvPr id="6" name="Google Shape;168;p36">
            <a:extLst>
              <a:ext uri="{FF2B5EF4-FFF2-40B4-BE49-F238E27FC236}">
                <a16:creationId xmlns:a16="http://schemas.microsoft.com/office/drawing/2014/main" id="{D508A3AD-42AE-A686-B3B0-380A20EFD970}"/>
              </a:ext>
            </a:extLst>
          </p:cNvPr>
          <p:cNvPicPr preferRelativeResize="0"/>
          <p:nvPr/>
        </p:nvPicPr>
        <p:blipFill>
          <a:blip r:embed="rId4">
            <a:alphaModFix/>
          </a:blip>
          <a:stretch>
            <a:fillRect/>
          </a:stretch>
        </p:blipFill>
        <p:spPr>
          <a:xfrm>
            <a:off x="1200547" y="3183820"/>
            <a:ext cx="839895" cy="329774"/>
          </a:xfrm>
          <a:prstGeom prst="rect">
            <a:avLst/>
          </a:prstGeom>
          <a:noFill/>
          <a:ln>
            <a:noFill/>
          </a:ln>
        </p:spPr>
      </p:pic>
      <p:pic>
        <p:nvPicPr>
          <p:cNvPr id="7" name="Google Shape;167;p36">
            <a:extLst>
              <a:ext uri="{FF2B5EF4-FFF2-40B4-BE49-F238E27FC236}">
                <a16:creationId xmlns:a16="http://schemas.microsoft.com/office/drawing/2014/main" id="{AB432389-36E6-CD90-DDFD-561E2CB9BFB3}"/>
              </a:ext>
            </a:extLst>
          </p:cNvPr>
          <p:cNvPicPr preferRelativeResize="0"/>
          <p:nvPr/>
        </p:nvPicPr>
        <p:blipFill rotWithShape="1">
          <a:blip r:embed="rId3">
            <a:alphaModFix/>
          </a:blip>
          <a:srcRect t="23719" r="62375" b="23086"/>
          <a:stretch/>
        </p:blipFill>
        <p:spPr>
          <a:xfrm>
            <a:off x="1200547" y="4317410"/>
            <a:ext cx="554578" cy="377135"/>
          </a:xfrm>
          <a:prstGeom prst="rect">
            <a:avLst/>
          </a:prstGeom>
          <a:noFill/>
          <a:ln>
            <a:noFill/>
          </a:ln>
        </p:spPr>
      </p:pic>
      <p:pic>
        <p:nvPicPr>
          <p:cNvPr id="8" name="Google Shape;168;p36">
            <a:extLst>
              <a:ext uri="{FF2B5EF4-FFF2-40B4-BE49-F238E27FC236}">
                <a16:creationId xmlns:a16="http://schemas.microsoft.com/office/drawing/2014/main" id="{FC4D937F-BCCA-B7F9-1F5D-F252CDF71E5E}"/>
              </a:ext>
            </a:extLst>
          </p:cNvPr>
          <p:cNvPicPr preferRelativeResize="0"/>
          <p:nvPr/>
        </p:nvPicPr>
        <p:blipFill>
          <a:blip r:embed="rId4">
            <a:alphaModFix/>
          </a:blip>
          <a:stretch>
            <a:fillRect/>
          </a:stretch>
        </p:blipFill>
        <p:spPr>
          <a:xfrm>
            <a:off x="1136200" y="4952638"/>
            <a:ext cx="839895" cy="329774"/>
          </a:xfrm>
          <a:prstGeom prst="rect">
            <a:avLst/>
          </a:prstGeom>
          <a:noFill/>
          <a:ln>
            <a:noFill/>
          </a:ln>
        </p:spPr>
      </p:pic>
      <p:sp>
        <p:nvSpPr>
          <p:cNvPr id="3" name="TextBox 2">
            <a:extLst>
              <a:ext uri="{FF2B5EF4-FFF2-40B4-BE49-F238E27FC236}">
                <a16:creationId xmlns:a16="http://schemas.microsoft.com/office/drawing/2014/main" id="{7BFCA214-9E3D-E5CA-B120-2A84B684BE4B}"/>
              </a:ext>
            </a:extLst>
          </p:cNvPr>
          <p:cNvSpPr txBox="1"/>
          <p:nvPr/>
        </p:nvSpPr>
        <p:spPr>
          <a:xfrm>
            <a:off x="3237653" y="6260868"/>
            <a:ext cx="8588587" cy="461665"/>
          </a:xfrm>
          <a:prstGeom prst="rect">
            <a:avLst/>
          </a:prstGeom>
          <a:noFill/>
        </p:spPr>
        <p:txBody>
          <a:bodyPr wrap="square">
            <a:spAutoFit/>
          </a:bodyPr>
          <a:lstStyle/>
          <a:p>
            <a:r>
              <a:rPr lang="en-US" sz="1200" b="0" i="0" u="sng" strike="noStrike" dirty="0">
                <a:solidFill>
                  <a:srgbClr val="2200CC"/>
                </a:solidFill>
                <a:effectLst/>
                <a:latin typeface="Arial" panose="020B0604020202020204" pitchFamily="34" charset="0"/>
                <a:hlinkClick r:id="rId5"/>
              </a:rPr>
              <a:t>https://ghgprotocol.org/sites/default/files/standards_supporting/Categorizing%20GHG%20Emissions%20from%20Leased%20Assets.pdf</a:t>
            </a:r>
            <a:r>
              <a:rPr lang="en-US" sz="1200" b="0" i="0" u="none" strike="noStrike" dirty="0">
                <a:solidFill>
                  <a:srgbClr val="000000"/>
                </a:solidFill>
                <a:effectLst/>
                <a:latin typeface="Arial" panose="020B0604020202020204" pitchFamily="34" charset="0"/>
              </a:rPr>
              <a:t> </a:t>
            </a:r>
            <a:endParaRPr lang="en-US" sz="1200" dirty="0"/>
          </a:p>
        </p:txBody>
      </p:sp>
      <p:sp>
        <p:nvSpPr>
          <p:cNvPr id="2" name="TextBox 1"/>
          <p:cNvSpPr txBox="1"/>
          <p:nvPr/>
        </p:nvSpPr>
        <p:spPr>
          <a:xfrm>
            <a:off x="5070263" y="5522128"/>
            <a:ext cx="6016391" cy="276999"/>
          </a:xfrm>
          <a:prstGeom prst="rect">
            <a:avLst/>
          </a:prstGeom>
          <a:noFill/>
        </p:spPr>
        <p:txBody>
          <a:bodyPr wrap="none" rtlCol="0">
            <a:spAutoFit/>
          </a:bodyPr>
          <a:lstStyle/>
          <a:p>
            <a:r>
              <a:rPr lang="en-US" sz="1200" dirty="0" smtClean="0">
                <a:latin typeface="Baskerville Old Face" panose="02020602080505020303" pitchFamily="18" charset="0"/>
              </a:rPr>
              <a:t>“</a:t>
            </a:r>
            <a:r>
              <a:rPr lang="en-US" sz="1200" dirty="0" err="1" smtClean="0">
                <a:latin typeface="Baskerville Old Face" panose="02020602080505020303" pitchFamily="18" charset="0"/>
              </a:rPr>
              <a:t>bxp</a:t>
            </a:r>
            <a:r>
              <a:rPr lang="en-US" sz="1200" dirty="0" smtClean="0">
                <a:latin typeface="Baskerville Old Face" panose="02020602080505020303" pitchFamily="18" charset="0"/>
              </a:rPr>
              <a:t>” and Google logos are trademarks of Boston Properties and Google/Alphabet respectively.</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417177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2A5C36-385F-4642-BE44-FA21701E98B4}"/>
              </a:ext>
            </a:extLst>
          </p:cNvPr>
          <p:cNvSpPr txBox="1"/>
          <p:nvPr/>
        </p:nvSpPr>
        <p:spPr>
          <a:xfrm>
            <a:off x="352863" y="1566663"/>
            <a:ext cx="7731371" cy="4543616"/>
          </a:xfrm>
          <a:prstGeom prst="rect">
            <a:avLst/>
          </a:prstGeom>
          <a:noFill/>
        </p:spPr>
        <p:txBody>
          <a:bodyPr wrap="square">
            <a:spAutoFit/>
          </a:bodyPr>
          <a:lstStyle/>
          <a:p>
            <a:pPr>
              <a:spcAft>
                <a:spcPts val="600"/>
              </a:spcAft>
            </a:pPr>
            <a:r>
              <a:rPr lang="en-US" altLang="zh-CN" sz="2667" b="1" dirty="0">
                <a:solidFill>
                  <a:schemeClr val="accent5">
                    <a:lumMod val="50000"/>
                  </a:schemeClr>
                </a:solidFill>
                <a:latin typeface="Baskerville" panose="02020502070401020303" pitchFamily="18" charset="0"/>
                <a:ea typeface="Baskerville" panose="02020502070401020303" pitchFamily="18" charset="0"/>
              </a:rPr>
              <a:t>Improve</a:t>
            </a:r>
            <a:r>
              <a:rPr lang="zh-CN" altLang="en-US" sz="2667" b="1" dirty="0">
                <a:solidFill>
                  <a:schemeClr val="accent5">
                    <a:lumMod val="50000"/>
                  </a:schemeClr>
                </a:solidFill>
                <a:latin typeface="Baskerville" panose="02020502070401020303" pitchFamily="18" charset="0"/>
                <a:ea typeface="Baskerville" panose="02020502070401020303" pitchFamily="18" charset="0"/>
              </a:rPr>
              <a:t> </a:t>
            </a:r>
            <a:r>
              <a:rPr lang="en-US" altLang="zh-CN" sz="2667" b="1" dirty="0">
                <a:solidFill>
                  <a:schemeClr val="accent5">
                    <a:lumMod val="50000"/>
                  </a:schemeClr>
                </a:solidFill>
                <a:latin typeface="Baskerville" panose="02020502070401020303" pitchFamily="18" charset="0"/>
                <a:ea typeface="Baskerville" panose="02020502070401020303" pitchFamily="18" charset="0"/>
              </a:rPr>
              <a:t>e</a:t>
            </a:r>
            <a:r>
              <a:rPr lang="en-US" sz="2667" b="1" dirty="0">
                <a:solidFill>
                  <a:schemeClr val="accent5">
                    <a:lumMod val="50000"/>
                  </a:schemeClr>
                </a:solidFill>
                <a:latin typeface="Baskerville" panose="02020502070401020303" pitchFamily="18" charset="0"/>
                <a:ea typeface="Baskerville" panose="02020502070401020303" pitchFamily="18" charset="0"/>
              </a:rPr>
              <a:t>nergy </a:t>
            </a:r>
            <a:r>
              <a:rPr lang="en-US" altLang="zh-CN" sz="2667" b="1" dirty="0">
                <a:solidFill>
                  <a:schemeClr val="accent5">
                    <a:lumMod val="50000"/>
                  </a:schemeClr>
                </a:solidFill>
                <a:latin typeface="Baskerville" panose="02020502070401020303" pitchFamily="18" charset="0"/>
                <a:ea typeface="Baskerville" panose="02020502070401020303" pitchFamily="18" charset="0"/>
              </a:rPr>
              <a:t>e</a:t>
            </a:r>
            <a:r>
              <a:rPr lang="en-US" sz="2667" b="1" dirty="0">
                <a:solidFill>
                  <a:schemeClr val="accent5">
                    <a:lumMod val="50000"/>
                  </a:schemeClr>
                </a:solidFill>
                <a:latin typeface="Baskerville" panose="02020502070401020303" pitchFamily="18" charset="0"/>
                <a:ea typeface="Baskerville" panose="02020502070401020303" pitchFamily="18" charset="0"/>
              </a:rPr>
              <a:t>fficien</a:t>
            </a:r>
            <a:r>
              <a:rPr lang="en-US" altLang="zh-CN" sz="2667" b="1" dirty="0">
                <a:solidFill>
                  <a:schemeClr val="accent5">
                    <a:lumMod val="50000"/>
                  </a:schemeClr>
                </a:solidFill>
                <a:latin typeface="Baskerville" panose="02020502070401020303" pitchFamily="18" charset="0"/>
                <a:ea typeface="Baskerville" panose="02020502070401020303" pitchFamily="18" charset="0"/>
              </a:rPr>
              <a:t>cy</a:t>
            </a:r>
            <a:r>
              <a:rPr lang="en-US" sz="2667" b="1" dirty="0">
                <a:solidFill>
                  <a:schemeClr val="accent5">
                    <a:lumMod val="50000"/>
                  </a:schemeClr>
                </a:solidFill>
                <a:latin typeface="Baskerville" panose="02020502070401020303" pitchFamily="18" charset="0"/>
                <a:ea typeface="Baskerville" panose="02020502070401020303" pitchFamily="18" charset="0"/>
              </a:rPr>
              <a:t> </a:t>
            </a:r>
          </a:p>
          <a:p>
            <a:pPr marL="742932" lvl="1" indent="-285744">
              <a:spcAft>
                <a:spcPts val="600"/>
              </a:spcAft>
              <a:buFont typeface="Arial" panose="020B0604020202020204" pitchFamily="34" charset="0"/>
              <a:buChar char="•"/>
            </a:pPr>
            <a:r>
              <a:rPr lang="en-US" altLang="zh-CN" sz="2489" dirty="0">
                <a:latin typeface="Baskerville" panose="02020502070401020303" pitchFamily="18" charset="0"/>
                <a:ea typeface="Baskerville" panose="02020502070401020303" pitchFamily="18" charset="0"/>
              </a:rPr>
              <a:t>Better</a:t>
            </a:r>
            <a:r>
              <a:rPr lang="zh-CN" altLang="en-US" sz="2489" dirty="0">
                <a:latin typeface="Baskerville" panose="02020502070401020303" pitchFamily="18" charset="0"/>
                <a:ea typeface="Baskerville" panose="02020502070401020303" pitchFamily="18" charset="0"/>
              </a:rPr>
              <a:t> </a:t>
            </a:r>
            <a:r>
              <a:rPr lang="en-US" sz="2489" dirty="0">
                <a:latin typeface="Baskerville" panose="02020502070401020303" pitchFamily="18" charset="0"/>
                <a:ea typeface="Baskerville" panose="02020502070401020303" pitchFamily="18" charset="0"/>
              </a:rPr>
              <a:t>energy conservation</a:t>
            </a:r>
            <a:r>
              <a:rPr lang="zh-CN" altLang="en-US" sz="2489" dirty="0">
                <a:latin typeface="Baskerville" panose="02020502070401020303" pitchFamily="18" charset="0"/>
                <a:ea typeface="Baskerville" panose="02020502070401020303" pitchFamily="18" charset="0"/>
              </a:rPr>
              <a:t> </a:t>
            </a:r>
            <a:r>
              <a:rPr lang="en-US" altLang="zh-CN" sz="2489" dirty="0">
                <a:latin typeface="Baskerville" panose="02020502070401020303" pitchFamily="18" charset="0"/>
                <a:ea typeface="Baskerville" panose="02020502070401020303" pitchFamily="18" charset="0"/>
              </a:rPr>
              <a:t>(insulation)</a:t>
            </a:r>
            <a:r>
              <a:rPr lang="en-US" sz="2489" dirty="0">
                <a:latin typeface="Baskerville" panose="02020502070401020303" pitchFamily="18" charset="0"/>
                <a:ea typeface="Baskerville" panose="02020502070401020303" pitchFamily="18" charset="0"/>
              </a:rPr>
              <a:t> and more efficient operations</a:t>
            </a:r>
            <a:r>
              <a:rPr lang="en-US" altLang="zh-CN" sz="2489" dirty="0">
                <a:latin typeface="Baskerville" panose="02020502070401020303" pitchFamily="18" charset="0"/>
                <a:ea typeface="Baskerville" panose="02020502070401020303" pitchFamily="18" charset="0"/>
              </a:rPr>
              <a:t>,</a:t>
            </a:r>
            <a:r>
              <a:rPr lang="zh-CN" altLang="en-US" sz="2489" dirty="0">
                <a:latin typeface="Baskerville" panose="02020502070401020303" pitchFamily="18" charset="0"/>
                <a:ea typeface="Baskerville" panose="02020502070401020303" pitchFamily="18" charset="0"/>
              </a:rPr>
              <a:t> </a:t>
            </a:r>
            <a:r>
              <a:rPr lang="en-US" altLang="zh-CN" sz="2489" dirty="0">
                <a:latin typeface="Baskerville" panose="02020502070401020303" pitchFamily="18" charset="0"/>
                <a:ea typeface="Baskerville" panose="02020502070401020303" pitchFamily="18" charset="0"/>
              </a:rPr>
              <a:t>e.g.,</a:t>
            </a:r>
            <a:r>
              <a:rPr lang="zh-CN" altLang="en-US" sz="2489" dirty="0">
                <a:latin typeface="Baskerville" panose="02020502070401020303" pitchFamily="18" charset="0"/>
                <a:ea typeface="Baskerville" panose="02020502070401020303" pitchFamily="18" charset="0"/>
              </a:rPr>
              <a:t> </a:t>
            </a:r>
            <a:r>
              <a:rPr lang="en-US" altLang="zh-CN" sz="2489" dirty="0">
                <a:latin typeface="Baskerville" panose="02020502070401020303" pitchFamily="18" charset="0"/>
                <a:ea typeface="Baskerville" panose="02020502070401020303" pitchFamily="18" charset="0"/>
              </a:rPr>
              <a:t>passive</a:t>
            </a:r>
            <a:r>
              <a:rPr lang="zh-CN" altLang="en-US" sz="2489" dirty="0">
                <a:latin typeface="Baskerville" panose="02020502070401020303" pitchFamily="18" charset="0"/>
                <a:ea typeface="Baskerville" panose="02020502070401020303" pitchFamily="18" charset="0"/>
              </a:rPr>
              <a:t> </a:t>
            </a:r>
            <a:r>
              <a:rPr lang="en-US" altLang="zh-CN" sz="2489" dirty="0">
                <a:latin typeface="Baskerville" panose="02020502070401020303" pitchFamily="18" charset="0"/>
                <a:ea typeface="Baskerville" panose="02020502070401020303" pitchFamily="18" charset="0"/>
              </a:rPr>
              <a:t>house.</a:t>
            </a:r>
          </a:p>
          <a:p>
            <a:pPr marL="742932" lvl="1" indent="-285744">
              <a:spcAft>
                <a:spcPts val="600"/>
              </a:spcAft>
              <a:buFont typeface="Arial" panose="020B0604020202020204" pitchFamily="34" charset="0"/>
              <a:buChar char="•"/>
            </a:pPr>
            <a:endParaRPr lang="en-US" sz="2489" dirty="0">
              <a:latin typeface="Baskerville" panose="02020502070401020303" pitchFamily="18" charset="0"/>
              <a:ea typeface="Baskerville" panose="02020502070401020303" pitchFamily="18" charset="0"/>
            </a:endParaRPr>
          </a:p>
          <a:p>
            <a:pPr>
              <a:spcAft>
                <a:spcPts val="600"/>
              </a:spcAft>
            </a:pPr>
            <a:r>
              <a:rPr lang="en-US" altLang="zh-CN" sz="2667" b="1" dirty="0">
                <a:solidFill>
                  <a:schemeClr val="accent5">
                    <a:lumMod val="50000"/>
                  </a:schemeClr>
                </a:solidFill>
                <a:latin typeface="Baskerville" panose="02020502070401020303" pitchFamily="18" charset="0"/>
                <a:ea typeface="Baskerville" panose="02020502070401020303" pitchFamily="18" charset="0"/>
              </a:rPr>
              <a:t>Switch</a:t>
            </a:r>
            <a:r>
              <a:rPr lang="zh-CN" altLang="en-US" sz="2667" b="1" dirty="0">
                <a:solidFill>
                  <a:schemeClr val="accent5">
                    <a:lumMod val="50000"/>
                  </a:schemeClr>
                </a:solidFill>
                <a:latin typeface="Baskerville" panose="02020502070401020303" pitchFamily="18" charset="0"/>
                <a:ea typeface="Baskerville" panose="02020502070401020303" pitchFamily="18" charset="0"/>
              </a:rPr>
              <a:t> </a:t>
            </a:r>
            <a:r>
              <a:rPr lang="en-US" altLang="zh-CN" sz="2667" b="1" dirty="0">
                <a:solidFill>
                  <a:schemeClr val="accent5">
                    <a:lumMod val="50000"/>
                  </a:schemeClr>
                </a:solidFill>
                <a:latin typeface="Baskerville" panose="02020502070401020303" pitchFamily="18" charset="0"/>
                <a:ea typeface="Baskerville" panose="02020502070401020303" pitchFamily="18" charset="0"/>
              </a:rPr>
              <a:t>to</a:t>
            </a:r>
            <a:r>
              <a:rPr lang="zh-CN" altLang="en-US" sz="2667" b="1" dirty="0">
                <a:solidFill>
                  <a:schemeClr val="accent5">
                    <a:lumMod val="50000"/>
                  </a:schemeClr>
                </a:solidFill>
                <a:latin typeface="Baskerville" panose="02020502070401020303" pitchFamily="18" charset="0"/>
                <a:ea typeface="Baskerville" panose="02020502070401020303" pitchFamily="18" charset="0"/>
              </a:rPr>
              <a:t> </a:t>
            </a:r>
            <a:r>
              <a:rPr lang="en-US" altLang="zh-CN" sz="2667" b="1" dirty="0">
                <a:solidFill>
                  <a:schemeClr val="accent5">
                    <a:lumMod val="50000"/>
                  </a:schemeClr>
                </a:solidFill>
                <a:latin typeface="Baskerville" panose="02020502070401020303" pitchFamily="18" charset="0"/>
                <a:ea typeface="Baskerville" panose="02020502070401020303" pitchFamily="18" charset="0"/>
              </a:rPr>
              <a:t>r</a:t>
            </a:r>
            <a:r>
              <a:rPr lang="en-US" sz="2667" b="1" dirty="0">
                <a:solidFill>
                  <a:schemeClr val="accent5">
                    <a:lumMod val="50000"/>
                  </a:schemeClr>
                </a:solidFill>
                <a:latin typeface="Baskerville" panose="02020502070401020303" pitchFamily="18" charset="0"/>
                <a:ea typeface="Baskerville" panose="02020502070401020303" pitchFamily="18" charset="0"/>
              </a:rPr>
              <a:t>enewable </a:t>
            </a:r>
            <a:r>
              <a:rPr lang="en-US" altLang="zh-CN" sz="2667" b="1" dirty="0">
                <a:solidFill>
                  <a:schemeClr val="accent5">
                    <a:lumMod val="50000"/>
                  </a:schemeClr>
                </a:solidFill>
                <a:latin typeface="Baskerville" panose="02020502070401020303" pitchFamily="18" charset="0"/>
                <a:ea typeface="Baskerville" panose="02020502070401020303" pitchFamily="18" charset="0"/>
              </a:rPr>
              <a:t>e</a:t>
            </a:r>
            <a:r>
              <a:rPr lang="en-US" sz="2667" b="1" dirty="0">
                <a:solidFill>
                  <a:schemeClr val="accent5">
                    <a:lumMod val="50000"/>
                  </a:schemeClr>
                </a:solidFill>
                <a:latin typeface="Baskerville" panose="02020502070401020303" pitchFamily="18" charset="0"/>
                <a:ea typeface="Baskerville" panose="02020502070401020303" pitchFamily="18" charset="0"/>
              </a:rPr>
              <a:t>nergy</a:t>
            </a:r>
            <a:r>
              <a:rPr lang="en-US" altLang="zh-CN" sz="2667" b="1" dirty="0">
                <a:solidFill>
                  <a:schemeClr val="accent5">
                    <a:lumMod val="50000"/>
                  </a:schemeClr>
                </a:solidFill>
                <a:latin typeface="Baskerville" panose="02020502070401020303" pitchFamily="18" charset="0"/>
                <a:ea typeface="Baskerville" panose="02020502070401020303" pitchFamily="18" charset="0"/>
              </a:rPr>
              <a:t>:</a:t>
            </a:r>
            <a:r>
              <a:rPr lang="zh-CN" altLang="en-US" sz="2667" b="1" dirty="0">
                <a:solidFill>
                  <a:schemeClr val="accent5">
                    <a:lumMod val="50000"/>
                  </a:schemeClr>
                </a:solidFill>
                <a:latin typeface="Baskerville" panose="02020502070401020303" pitchFamily="18" charset="0"/>
                <a:ea typeface="Baskerville" panose="02020502070401020303" pitchFamily="18" charset="0"/>
              </a:rPr>
              <a:t> </a:t>
            </a:r>
            <a:r>
              <a:rPr lang="en-US" altLang="zh-CN" sz="2667" b="1" dirty="0">
                <a:solidFill>
                  <a:schemeClr val="accent5">
                    <a:lumMod val="50000"/>
                  </a:schemeClr>
                </a:solidFill>
                <a:latin typeface="Baskerville" panose="02020502070401020303" pitchFamily="18" charset="0"/>
                <a:ea typeface="Baskerville" panose="02020502070401020303" pitchFamily="18" charset="0"/>
              </a:rPr>
              <a:t>onsite</a:t>
            </a:r>
            <a:r>
              <a:rPr lang="zh-CN" altLang="en-US" sz="2667" b="1" dirty="0">
                <a:solidFill>
                  <a:schemeClr val="accent5">
                    <a:lumMod val="50000"/>
                  </a:schemeClr>
                </a:solidFill>
                <a:latin typeface="Baskerville" panose="02020502070401020303" pitchFamily="18" charset="0"/>
                <a:ea typeface="Baskerville" panose="02020502070401020303" pitchFamily="18" charset="0"/>
              </a:rPr>
              <a:t> </a:t>
            </a:r>
            <a:r>
              <a:rPr lang="en-US" altLang="zh-CN" sz="2667" b="1" dirty="0">
                <a:solidFill>
                  <a:schemeClr val="accent5">
                    <a:lumMod val="50000"/>
                  </a:schemeClr>
                </a:solidFill>
                <a:latin typeface="Baskerville" panose="02020502070401020303" pitchFamily="18" charset="0"/>
                <a:ea typeface="Baskerville" panose="02020502070401020303" pitchFamily="18" charset="0"/>
              </a:rPr>
              <a:t>and</a:t>
            </a:r>
            <a:r>
              <a:rPr lang="zh-CN" altLang="en-US" sz="2667" b="1" dirty="0">
                <a:solidFill>
                  <a:schemeClr val="accent5">
                    <a:lumMod val="50000"/>
                  </a:schemeClr>
                </a:solidFill>
                <a:latin typeface="Baskerville" panose="02020502070401020303" pitchFamily="18" charset="0"/>
                <a:ea typeface="Baskerville" panose="02020502070401020303" pitchFamily="18" charset="0"/>
              </a:rPr>
              <a:t> </a:t>
            </a:r>
            <a:r>
              <a:rPr lang="en-US" altLang="zh-CN" sz="2667" b="1" dirty="0">
                <a:solidFill>
                  <a:schemeClr val="accent5">
                    <a:lumMod val="50000"/>
                  </a:schemeClr>
                </a:solidFill>
                <a:latin typeface="Baskerville" panose="02020502070401020303" pitchFamily="18" charset="0"/>
                <a:ea typeface="Baskerville" panose="02020502070401020303" pitchFamily="18" charset="0"/>
              </a:rPr>
              <a:t>offsite</a:t>
            </a:r>
            <a:r>
              <a:rPr lang="en-US" sz="2667" b="1" dirty="0">
                <a:solidFill>
                  <a:schemeClr val="accent5">
                    <a:lumMod val="50000"/>
                  </a:schemeClr>
                </a:solidFill>
                <a:latin typeface="Baskerville" panose="02020502070401020303" pitchFamily="18" charset="0"/>
                <a:ea typeface="Baskerville" panose="02020502070401020303" pitchFamily="18" charset="0"/>
              </a:rPr>
              <a:t> </a:t>
            </a:r>
          </a:p>
          <a:p>
            <a:pPr marL="742932" lvl="1" indent="-285744">
              <a:spcAft>
                <a:spcPts val="600"/>
              </a:spcAft>
              <a:buFont typeface="Arial" panose="020B0604020202020204" pitchFamily="34" charset="0"/>
              <a:buChar char="•"/>
            </a:pPr>
            <a:r>
              <a:rPr lang="en-US" altLang="zh-CN" sz="2489" dirty="0">
                <a:latin typeface="Baskerville" panose="02020502070401020303" pitchFamily="18" charset="0"/>
                <a:ea typeface="Baskerville" panose="02020502070401020303" pitchFamily="18" charset="0"/>
              </a:rPr>
              <a:t>Solar</a:t>
            </a:r>
            <a:r>
              <a:rPr lang="zh-CN" altLang="en-US" sz="2489" dirty="0">
                <a:latin typeface="Baskerville" panose="02020502070401020303" pitchFamily="18" charset="0"/>
                <a:ea typeface="Baskerville" panose="02020502070401020303" pitchFamily="18" charset="0"/>
              </a:rPr>
              <a:t> </a:t>
            </a:r>
            <a:r>
              <a:rPr lang="en-US" altLang="zh-CN" sz="2489" dirty="0">
                <a:latin typeface="Baskerville" panose="02020502070401020303" pitchFamily="18" charset="0"/>
                <a:ea typeface="Baskerville" panose="02020502070401020303" pitchFamily="18" charset="0"/>
              </a:rPr>
              <a:t>panels,</a:t>
            </a:r>
            <a:r>
              <a:rPr lang="zh-CN" altLang="en-US" sz="2489" dirty="0">
                <a:latin typeface="Baskerville" panose="02020502070401020303" pitchFamily="18" charset="0"/>
                <a:ea typeface="Baskerville" panose="02020502070401020303" pitchFamily="18" charset="0"/>
              </a:rPr>
              <a:t> </a:t>
            </a:r>
            <a:r>
              <a:rPr lang="en-US" altLang="zh-CN" sz="2489" dirty="0">
                <a:latin typeface="Baskerville" panose="02020502070401020303" pitchFamily="18" charset="0"/>
                <a:ea typeface="Baskerville" panose="02020502070401020303" pitchFamily="18" charset="0"/>
              </a:rPr>
              <a:t>offsite</a:t>
            </a:r>
            <a:r>
              <a:rPr lang="zh-CN" altLang="en-US" sz="2489" dirty="0">
                <a:latin typeface="Baskerville" panose="02020502070401020303" pitchFamily="18" charset="0"/>
                <a:ea typeface="Baskerville" panose="02020502070401020303" pitchFamily="18" charset="0"/>
              </a:rPr>
              <a:t> </a:t>
            </a:r>
            <a:r>
              <a:rPr lang="en-US" altLang="zh-CN" sz="2489" dirty="0">
                <a:latin typeface="Baskerville" panose="02020502070401020303" pitchFamily="18" charset="0"/>
                <a:ea typeface="Baskerville" panose="02020502070401020303" pitchFamily="18" charset="0"/>
              </a:rPr>
              <a:t>renewable</a:t>
            </a:r>
            <a:r>
              <a:rPr lang="zh-CN" altLang="en-US" sz="2489" dirty="0">
                <a:latin typeface="Baskerville" panose="02020502070401020303" pitchFamily="18" charset="0"/>
                <a:ea typeface="Baskerville" panose="02020502070401020303" pitchFamily="18" charset="0"/>
              </a:rPr>
              <a:t> </a:t>
            </a:r>
            <a:r>
              <a:rPr lang="en-US" altLang="zh-CN" sz="2489" dirty="0">
                <a:latin typeface="Baskerville" panose="02020502070401020303" pitchFamily="18" charset="0"/>
                <a:ea typeface="Baskerville" panose="02020502070401020303" pitchFamily="18" charset="0"/>
              </a:rPr>
              <a:t>energy</a:t>
            </a:r>
            <a:r>
              <a:rPr lang="zh-CN" altLang="en-US" sz="2489" dirty="0">
                <a:latin typeface="Baskerville" panose="02020502070401020303" pitchFamily="18" charset="0"/>
                <a:ea typeface="Baskerville" panose="02020502070401020303" pitchFamily="18" charset="0"/>
              </a:rPr>
              <a:t> </a:t>
            </a:r>
            <a:r>
              <a:rPr lang="en-US" altLang="zh-CN" sz="2489" dirty="0">
                <a:latin typeface="Baskerville" panose="02020502070401020303" pitchFamily="18" charset="0"/>
                <a:ea typeface="Baskerville" panose="02020502070401020303" pitchFamily="18" charset="0"/>
              </a:rPr>
              <a:t>procurement</a:t>
            </a:r>
            <a:endParaRPr lang="en-US" sz="2489" dirty="0">
              <a:latin typeface="Baskerville" panose="02020502070401020303" pitchFamily="18" charset="0"/>
              <a:ea typeface="Baskerville" panose="02020502070401020303" pitchFamily="18" charset="0"/>
            </a:endParaRPr>
          </a:p>
          <a:p>
            <a:pPr marL="742932" lvl="1" indent="-285744">
              <a:spcAft>
                <a:spcPts val="600"/>
              </a:spcAft>
              <a:buFont typeface="Arial" panose="020B0604020202020204" pitchFamily="34" charset="0"/>
              <a:buChar char="•"/>
            </a:pPr>
            <a:r>
              <a:rPr lang="en-US" altLang="zh-CN" sz="2489" dirty="0">
                <a:latin typeface="Baskerville" panose="02020502070401020303" pitchFamily="18" charset="0"/>
                <a:ea typeface="Baskerville" panose="02020502070401020303" pitchFamily="18" charset="0"/>
              </a:rPr>
              <a:t>Electrification:</a:t>
            </a:r>
            <a:r>
              <a:rPr lang="zh-CN" altLang="en-US" sz="2489" dirty="0">
                <a:latin typeface="Baskerville" panose="02020502070401020303" pitchFamily="18" charset="0"/>
                <a:ea typeface="Baskerville" panose="02020502070401020303" pitchFamily="18" charset="0"/>
              </a:rPr>
              <a:t> </a:t>
            </a:r>
            <a:r>
              <a:rPr lang="en-US" altLang="zh-CN" sz="2489" dirty="0">
                <a:latin typeface="Baskerville" panose="02020502070401020303" pitchFamily="18" charset="0"/>
                <a:ea typeface="Baskerville" panose="02020502070401020303" pitchFamily="18" charset="0"/>
              </a:rPr>
              <a:t>gas-based</a:t>
            </a:r>
            <a:r>
              <a:rPr lang="zh-CN" altLang="en-US" sz="2489" dirty="0">
                <a:latin typeface="Baskerville" panose="02020502070401020303" pitchFamily="18" charset="0"/>
                <a:ea typeface="Baskerville" panose="02020502070401020303" pitchFamily="18" charset="0"/>
              </a:rPr>
              <a:t> </a:t>
            </a:r>
            <a:r>
              <a:rPr lang="en-US" altLang="zh-CN" sz="2489" dirty="0">
                <a:latin typeface="Baskerville" panose="02020502070401020303" pitchFamily="18" charset="0"/>
                <a:ea typeface="Baskerville" panose="02020502070401020303" pitchFamily="18" charset="0"/>
              </a:rPr>
              <a:t>heating</a:t>
            </a:r>
            <a:r>
              <a:rPr lang="zh-CN" altLang="en-US" sz="2489" dirty="0">
                <a:latin typeface="Baskerville" panose="02020502070401020303" pitchFamily="18" charset="0"/>
                <a:ea typeface="Baskerville" panose="02020502070401020303" pitchFamily="18" charset="0"/>
              </a:rPr>
              <a:t> </a:t>
            </a:r>
            <a:r>
              <a:rPr lang="en-US" altLang="zh-CN" sz="2489" dirty="0">
                <a:latin typeface="Baskerville" panose="02020502070401020303" pitchFamily="18" charset="0"/>
                <a:ea typeface="Baskerville" panose="02020502070401020303" pitchFamily="18" charset="0"/>
                <a:sym typeface="Wingdings" pitchFamily="2" charset="2"/>
              </a:rPr>
              <a:t></a:t>
            </a:r>
            <a:r>
              <a:rPr lang="zh-CN" altLang="en-US" sz="2489" dirty="0">
                <a:latin typeface="Baskerville" panose="02020502070401020303" pitchFamily="18" charset="0"/>
                <a:ea typeface="Baskerville" panose="02020502070401020303" pitchFamily="18" charset="0"/>
                <a:sym typeface="Wingdings" pitchFamily="2" charset="2"/>
              </a:rPr>
              <a:t> </a:t>
            </a:r>
            <a:r>
              <a:rPr lang="en-US" altLang="zh-CN" sz="2489" dirty="0">
                <a:latin typeface="Baskerville" panose="02020502070401020303" pitchFamily="18" charset="0"/>
                <a:ea typeface="Baskerville" panose="02020502070401020303" pitchFamily="18" charset="0"/>
                <a:sym typeface="Wingdings" pitchFamily="2" charset="2"/>
              </a:rPr>
              <a:t>electricity-based</a:t>
            </a:r>
            <a:r>
              <a:rPr lang="zh-CN" altLang="en-US" sz="2489" dirty="0">
                <a:latin typeface="Baskerville" panose="02020502070401020303" pitchFamily="18" charset="0"/>
                <a:ea typeface="Baskerville" panose="02020502070401020303" pitchFamily="18" charset="0"/>
                <a:sym typeface="Wingdings" pitchFamily="2" charset="2"/>
              </a:rPr>
              <a:t> </a:t>
            </a:r>
            <a:r>
              <a:rPr lang="en-US" altLang="zh-CN" sz="2489" dirty="0">
                <a:latin typeface="Baskerville" panose="02020502070401020303" pitchFamily="18" charset="0"/>
                <a:ea typeface="Baskerville" panose="02020502070401020303" pitchFamily="18" charset="0"/>
                <a:sym typeface="Wingdings" pitchFamily="2" charset="2"/>
              </a:rPr>
              <a:t>heating</a:t>
            </a:r>
            <a:r>
              <a:rPr lang="zh-CN" altLang="en-US" sz="2489" dirty="0">
                <a:latin typeface="Baskerville" panose="02020502070401020303" pitchFamily="18" charset="0"/>
                <a:ea typeface="Baskerville" panose="02020502070401020303" pitchFamily="18" charset="0"/>
                <a:sym typeface="Wingdings" pitchFamily="2" charset="2"/>
              </a:rPr>
              <a:t> </a:t>
            </a:r>
            <a:r>
              <a:rPr lang="en-US" altLang="zh-CN" sz="2489" dirty="0">
                <a:latin typeface="Baskerville" panose="02020502070401020303" pitchFamily="18" charset="0"/>
                <a:ea typeface="Baskerville" panose="02020502070401020303" pitchFamily="18" charset="0"/>
                <a:sym typeface="Wingdings" pitchFamily="2" charset="2"/>
              </a:rPr>
              <a:t>(heat</a:t>
            </a:r>
            <a:r>
              <a:rPr lang="zh-CN" altLang="en-US" sz="2489" dirty="0">
                <a:latin typeface="Baskerville" panose="02020502070401020303" pitchFamily="18" charset="0"/>
                <a:ea typeface="Baskerville" panose="02020502070401020303" pitchFamily="18" charset="0"/>
                <a:sym typeface="Wingdings" pitchFamily="2" charset="2"/>
              </a:rPr>
              <a:t> </a:t>
            </a:r>
            <a:r>
              <a:rPr lang="en-US" altLang="zh-CN" sz="2489" dirty="0">
                <a:latin typeface="Baskerville" panose="02020502070401020303" pitchFamily="18" charset="0"/>
                <a:ea typeface="Baskerville" panose="02020502070401020303" pitchFamily="18" charset="0"/>
                <a:sym typeface="Wingdings" pitchFamily="2" charset="2"/>
              </a:rPr>
              <a:t>pump)</a:t>
            </a:r>
            <a:endParaRPr lang="en-US" sz="2489" dirty="0">
              <a:latin typeface="Baskerville" panose="02020502070401020303" pitchFamily="18" charset="0"/>
              <a:ea typeface="Baskerville" panose="02020502070401020303" pitchFamily="18" charset="0"/>
            </a:endParaRPr>
          </a:p>
          <a:p>
            <a:pPr marL="742932" lvl="1" indent="-285744">
              <a:spcAft>
                <a:spcPts val="600"/>
              </a:spcAft>
              <a:buFont typeface="Arial" panose="020B0604020202020204" pitchFamily="34" charset="0"/>
              <a:buChar char="•"/>
            </a:pPr>
            <a:endParaRPr lang="en-US" altLang="zh-CN" sz="2489" dirty="0">
              <a:latin typeface="Baskerville" panose="02020502070401020303" pitchFamily="18" charset="0"/>
              <a:ea typeface="Baskerville" panose="02020502070401020303" pitchFamily="18" charset="0"/>
            </a:endParaRPr>
          </a:p>
          <a:p>
            <a:pPr marL="0" lvl="1">
              <a:spcAft>
                <a:spcPts val="600"/>
              </a:spcAft>
            </a:pPr>
            <a:r>
              <a:rPr lang="en-US" altLang="zh-CN" sz="2667" b="1" dirty="0">
                <a:solidFill>
                  <a:schemeClr val="accent5">
                    <a:lumMod val="50000"/>
                  </a:schemeClr>
                </a:solidFill>
                <a:latin typeface="Baskerville" panose="02020502070401020303" pitchFamily="18" charset="0"/>
                <a:ea typeface="Baskerville" panose="02020502070401020303" pitchFamily="18" charset="0"/>
              </a:rPr>
              <a:t>Purchase</a:t>
            </a:r>
            <a:r>
              <a:rPr lang="zh-CN" altLang="en-US" sz="2667" b="1" dirty="0">
                <a:solidFill>
                  <a:schemeClr val="accent5">
                    <a:lumMod val="50000"/>
                  </a:schemeClr>
                </a:solidFill>
                <a:latin typeface="Baskerville" panose="02020502070401020303" pitchFamily="18" charset="0"/>
                <a:ea typeface="Baskerville" panose="02020502070401020303" pitchFamily="18" charset="0"/>
              </a:rPr>
              <a:t> </a:t>
            </a:r>
            <a:r>
              <a:rPr lang="en-US" altLang="zh-CN" sz="2667" b="1" dirty="0">
                <a:solidFill>
                  <a:schemeClr val="accent5">
                    <a:lumMod val="50000"/>
                  </a:schemeClr>
                </a:solidFill>
                <a:latin typeface="Baskerville" panose="02020502070401020303" pitchFamily="18" charset="0"/>
                <a:ea typeface="Baskerville" panose="02020502070401020303" pitchFamily="18" charset="0"/>
              </a:rPr>
              <a:t>c</a:t>
            </a:r>
            <a:r>
              <a:rPr lang="en-US" sz="2667" b="1" dirty="0">
                <a:solidFill>
                  <a:schemeClr val="accent5">
                    <a:lumMod val="50000"/>
                  </a:schemeClr>
                </a:solidFill>
                <a:latin typeface="Baskerville" panose="02020502070401020303" pitchFamily="18" charset="0"/>
                <a:ea typeface="Baskerville" panose="02020502070401020303" pitchFamily="18" charset="0"/>
              </a:rPr>
              <a:t>arbon </a:t>
            </a:r>
            <a:r>
              <a:rPr lang="en-US" altLang="zh-CN" sz="2667" b="1" dirty="0">
                <a:solidFill>
                  <a:schemeClr val="accent5">
                    <a:lumMod val="50000"/>
                  </a:schemeClr>
                </a:solidFill>
                <a:latin typeface="Baskerville" panose="02020502070401020303" pitchFamily="18" charset="0"/>
                <a:ea typeface="Baskerville" panose="02020502070401020303" pitchFamily="18" charset="0"/>
              </a:rPr>
              <a:t>o</a:t>
            </a:r>
            <a:r>
              <a:rPr lang="en-US" sz="2667" b="1" dirty="0">
                <a:solidFill>
                  <a:schemeClr val="accent5">
                    <a:lumMod val="50000"/>
                  </a:schemeClr>
                </a:solidFill>
                <a:latin typeface="Baskerville" panose="02020502070401020303" pitchFamily="18" charset="0"/>
                <a:ea typeface="Baskerville" panose="02020502070401020303" pitchFamily="18" charset="0"/>
              </a:rPr>
              <a:t>ffsets </a:t>
            </a:r>
          </a:p>
        </p:txBody>
      </p:sp>
      <p:sp>
        <p:nvSpPr>
          <p:cNvPr id="13" name="Title 1">
            <a:extLst>
              <a:ext uri="{FF2B5EF4-FFF2-40B4-BE49-F238E27FC236}">
                <a16:creationId xmlns:a16="http://schemas.microsoft.com/office/drawing/2014/main" id="{4558B473-FC37-E347-AAD2-B1B8EB1EC5BB}"/>
              </a:ext>
            </a:extLst>
          </p:cNvPr>
          <p:cNvSpPr txBox="1">
            <a:spLocks/>
          </p:cNvSpPr>
          <p:nvPr/>
        </p:nvSpPr>
        <p:spPr>
          <a:xfrm>
            <a:off x="216990" y="162949"/>
            <a:ext cx="11351863" cy="7986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000" dirty="0">
                <a:solidFill>
                  <a:srgbClr val="1B4453"/>
                </a:solidFill>
                <a:latin typeface="Baskerville" panose="02020502070401020303"/>
              </a:rPr>
              <a:t>Three</a:t>
            </a:r>
            <a:r>
              <a:rPr lang="zh-CN" altLang="en-US" sz="4000" dirty="0">
                <a:solidFill>
                  <a:srgbClr val="1B4453"/>
                </a:solidFill>
                <a:latin typeface="Baskerville" panose="02020502070401020303"/>
              </a:rPr>
              <a:t> </a:t>
            </a:r>
            <a:r>
              <a:rPr lang="en-US" altLang="zh-CN" sz="4000" dirty="0">
                <a:solidFill>
                  <a:srgbClr val="1B4453"/>
                </a:solidFill>
                <a:latin typeface="Baskerville" panose="02020502070401020303"/>
              </a:rPr>
              <a:t>major</a:t>
            </a:r>
            <a:r>
              <a:rPr lang="zh-CN" altLang="en-US" sz="4000" dirty="0">
                <a:solidFill>
                  <a:srgbClr val="1B4453"/>
                </a:solidFill>
                <a:latin typeface="Baskerville" panose="02020502070401020303"/>
              </a:rPr>
              <a:t> </a:t>
            </a:r>
            <a:r>
              <a:rPr lang="en-US" altLang="zh-CN" sz="4000" dirty="0">
                <a:solidFill>
                  <a:srgbClr val="1B4453"/>
                </a:solidFill>
                <a:latin typeface="Baskerville" panose="02020502070401020303"/>
              </a:rPr>
              <a:t>strategies</a:t>
            </a:r>
            <a:r>
              <a:rPr lang="zh-CN" altLang="en-US" sz="4000" dirty="0">
                <a:solidFill>
                  <a:srgbClr val="1B4453"/>
                </a:solidFill>
                <a:latin typeface="Baskerville" panose="02020502070401020303"/>
              </a:rPr>
              <a:t> </a:t>
            </a:r>
            <a:r>
              <a:rPr lang="en-US" altLang="zh-CN" sz="4000" dirty="0">
                <a:solidFill>
                  <a:srgbClr val="1B4453"/>
                </a:solidFill>
                <a:latin typeface="Baskerville" panose="02020502070401020303"/>
              </a:rPr>
              <a:t>for</a:t>
            </a:r>
            <a:r>
              <a:rPr lang="zh-CN" altLang="en-US" sz="4000" dirty="0">
                <a:solidFill>
                  <a:srgbClr val="1B4453"/>
                </a:solidFill>
                <a:latin typeface="Baskerville" panose="02020502070401020303"/>
              </a:rPr>
              <a:t> </a:t>
            </a:r>
            <a:r>
              <a:rPr lang="en-US" altLang="zh-CN" sz="4000" dirty="0">
                <a:solidFill>
                  <a:srgbClr val="1B4453"/>
                </a:solidFill>
                <a:latin typeface="Baskerville" panose="02020502070401020303"/>
              </a:rPr>
              <a:t>building</a:t>
            </a:r>
            <a:r>
              <a:rPr lang="zh-CN" altLang="en-US" sz="4000" dirty="0">
                <a:solidFill>
                  <a:srgbClr val="1B4453"/>
                </a:solidFill>
                <a:latin typeface="Baskerville" panose="02020502070401020303"/>
              </a:rPr>
              <a:t> </a:t>
            </a:r>
            <a:r>
              <a:rPr lang="en-US" altLang="zh-CN" sz="4000" dirty="0">
                <a:solidFill>
                  <a:srgbClr val="1B4453"/>
                </a:solidFill>
                <a:latin typeface="Baskerville" panose="02020502070401020303"/>
              </a:rPr>
              <a:t>decarbonization</a:t>
            </a:r>
            <a:r>
              <a:rPr lang="zh-CN" altLang="en-US" sz="4000" dirty="0">
                <a:solidFill>
                  <a:srgbClr val="1B4453"/>
                </a:solidFill>
                <a:latin typeface="Baskerville" panose="02020502070401020303"/>
              </a:rPr>
              <a:t> </a:t>
            </a:r>
            <a:r>
              <a:rPr lang="en-US" altLang="zh-CN" sz="2400" dirty="0">
                <a:solidFill>
                  <a:srgbClr val="1B4453"/>
                </a:solidFill>
                <a:latin typeface="Baskerville" panose="02020502070401020303"/>
              </a:rPr>
              <a:t>(operational</a:t>
            </a:r>
            <a:r>
              <a:rPr lang="zh-CN" altLang="en-US" sz="2400" dirty="0">
                <a:solidFill>
                  <a:srgbClr val="1B4453"/>
                </a:solidFill>
                <a:latin typeface="Baskerville" panose="02020502070401020303"/>
              </a:rPr>
              <a:t> </a:t>
            </a:r>
            <a:r>
              <a:rPr lang="en-US" altLang="zh-CN" sz="2400" dirty="0">
                <a:solidFill>
                  <a:srgbClr val="1B4453"/>
                </a:solidFill>
                <a:latin typeface="Baskerville" panose="02020502070401020303"/>
              </a:rPr>
              <a:t>carbon)</a:t>
            </a:r>
            <a:endParaRPr lang="en-US" sz="4000" dirty="0">
              <a:solidFill>
                <a:srgbClr val="1B4453"/>
              </a:solidFill>
              <a:latin typeface="Baskerville" panose="02020502070401020303"/>
            </a:endParaRPr>
          </a:p>
        </p:txBody>
      </p:sp>
      <p:pic>
        <p:nvPicPr>
          <p:cNvPr id="2" name="Picture 1">
            <a:extLst>
              <a:ext uri="{FF2B5EF4-FFF2-40B4-BE49-F238E27FC236}">
                <a16:creationId xmlns:a16="http://schemas.microsoft.com/office/drawing/2014/main" id="{6923BCFF-658B-0462-C257-B4B62B4EE4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21933" y="1210280"/>
            <a:ext cx="2727817" cy="1734835"/>
          </a:xfrm>
          <a:prstGeom prst="rect">
            <a:avLst/>
          </a:prstGeom>
        </p:spPr>
      </p:pic>
      <p:pic>
        <p:nvPicPr>
          <p:cNvPr id="1026" name="Picture 2" descr="Carbon Offsets - What They Are &amp; How They Work">
            <a:extLst>
              <a:ext uri="{FF2B5EF4-FFF2-40B4-BE49-F238E27FC236}">
                <a16:creationId xmlns:a16="http://schemas.microsoft.com/office/drawing/2014/main" id="{83FD5C87-027F-F800-DDA5-AEA11C7EA9E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44960" y="5101452"/>
            <a:ext cx="2390401" cy="1593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4488804-1936-5CC0-8F96-CC3BCD01726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412412" y="3389601"/>
            <a:ext cx="3426725" cy="1377395"/>
          </a:xfrm>
          <a:prstGeom prst="rect">
            <a:avLst/>
          </a:prstGeom>
        </p:spPr>
      </p:pic>
      <p:sp>
        <p:nvSpPr>
          <p:cNvPr id="3" name="TextBox 2"/>
          <p:cNvSpPr txBox="1"/>
          <p:nvPr/>
        </p:nvSpPr>
        <p:spPr>
          <a:xfrm>
            <a:off x="3240511" y="6464219"/>
            <a:ext cx="8951489" cy="461665"/>
          </a:xfrm>
          <a:prstGeom prst="rect">
            <a:avLst/>
          </a:prstGeom>
          <a:noFill/>
        </p:spPr>
        <p:txBody>
          <a:bodyPr wrap="none" rtlCol="0">
            <a:spAutoFit/>
          </a:bodyPr>
          <a:lstStyle/>
          <a:p>
            <a:r>
              <a:rPr lang="en-US" sz="1200" dirty="0" smtClean="0">
                <a:latin typeface="Baskerville Old Face" panose="02020602080505020303" pitchFamily="18" charset="0"/>
              </a:rPr>
              <a:t>Top image © </a:t>
            </a:r>
            <a:r>
              <a:rPr lang="en-US" sz="1200" dirty="0">
                <a:latin typeface="Baskerville Old Face" panose="02020602080505020303" pitchFamily="18" charset="0"/>
              </a:rPr>
              <a:t>Passive House Institute </a:t>
            </a:r>
            <a:r>
              <a:rPr lang="en-US" sz="1200" dirty="0" smtClean="0">
                <a:latin typeface="Baskerville Old Face" panose="02020602080505020303" pitchFamily="18" charset="0"/>
              </a:rPr>
              <a:t>US; center and bottom images © source unknown;   </a:t>
            </a:r>
            <a:r>
              <a:rPr lang="en-US" sz="1200" dirty="0">
                <a:latin typeface="Baskerville Old Face" panose="02020602080505020303" pitchFamily="18" charset="0"/>
              </a:rPr>
              <a:t>All rights reserved. This content is excluded from our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Creative </a:t>
            </a:r>
            <a:r>
              <a:rPr lang="en-US" sz="1200" dirty="0">
                <a:latin typeface="Baskerville Old Face" panose="02020602080505020303" pitchFamily="18" charset="0"/>
              </a:rPr>
              <a:t>Commons license. For more information, see </a:t>
            </a:r>
            <a:r>
              <a:rPr lang="en-US" sz="1200" dirty="0">
                <a:latin typeface="Baskerville Old Face" panose="02020602080505020303" pitchFamily="18" charset="0"/>
                <a:hlinkClick r:id="rId6"/>
              </a:rPr>
              <a:t>https://ocw.mit.edu/help/faq-fair-use</a:t>
            </a:r>
            <a:r>
              <a:rPr lang="en-US" sz="1200" dirty="0" smtClean="0">
                <a:latin typeface="Baskerville Old Face" panose="02020602080505020303" pitchFamily="18" charset="0"/>
                <a:hlinkClick r:id="rId6"/>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155604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449642" y="233047"/>
            <a:ext cx="7583034" cy="763588"/>
          </a:xfrm>
          <a:prstGeom prst="rect">
            <a:avLst/>
          </a:prstGeom>
        </p:spPr>
        <p:txBody>
          <a:bodyPr spcFirstLastPara="1" vert="horz" wrap="square" lIns="121900" tIns="121900" rIns="121900" bIns="121900" rtlCol="0" anchor="t" anchorCtr="0">
            <a:noAutofit/>
          </a:bodyPr>
          <a:lstStyle/>
          <a:p>
            <a:r>
              <a:rPr lang="en-US" sz="4800" dirty="0">
                <a:solidFill>
                  <a:srgbClr val="1B4453"/>
                </a:solidFill>
                <a:latin typeface="Baskerville" panose="02020502070401020303"/>
              </a:rPr>
              <a:t>Carbon Offsets</a:t>
            </a:r>
            <a:endParaRPr sz="4800" dirty="0">
              <a:solidFill>
                <a:srgbClr val="1B4453"/>
              </a:solidFill>
              <a:latin typeface="Baskerville" panose="02020502070401020303"/>
            </a:endParaRPr>
          </a:p>
        </p:txBody>
      </p:sp>
      <p:pic>
        <p:nvPicPr>
          <p:cNvPr id="10" name="Picture 9">
            <a:extLst>
              <a:ext uri="{FF2B5EF4-FFF2-40B4-BE49-F238E27FC236}">
                <a16:creationId xmlns:a16="http://schemas.microsoft.com/office/drawing/2014/main" id="{2299C1F0-2FEC-1B11-090A-81B5B1C6DBF4}"/>
              </a:ext>
            </a:extLst>
          </p:cNvPr>
          <p:cNvPicPr>
            <a:picLocks noChangeAspect="1"/>
          </p:cNvPicPr>
          <p:nvPr/>
        </p:nvPicPr>
        <p:blipFill>
          <a:blip r:embed="rId3"/>
          <a:stretch>
            <a:fillRect/>
          </a:stretch>
        </p:blipFill>
        <p:spPr>
          <a:xfrm>
            <a:off x="6389545" y="1199564"/>
            <a:ext cx="4835810" cy="2406535"/>
          </a:xfrm>
          <a:prstGeom prst="rect">
            <a:avLst/>
          </a:prstGeom>
        </p:spPr>
      </p:pic>
      <p:sp>
        <p:nvSpPr>
          <p:cNvPr id="11" name="TextBox 10">
            <a:extLst>
              <a:ext uri="{FF2B5EF4-FFF2-40B4-BE49-F238E27FC236}">
                <a16:creationId xmlns:a16="http://schemas.microsoft.com/office/drawing/2014/main" id="{3DCFE938-CFF0-A494-8BC5-7B16CB2A9193}"/>
              </a:ext>
            </a:extLst>
          </p:cNvPr>
          <p:cNvSpPr txBox="1"/>
          <p:nvPr/>
        </p:nvSpPr>
        <p:spPr>
          <a:xfrm>
            <a:off x="6358082" y="3745742"/>
            <a:ext cx="5029200" cy="3247043"/>
          </a:xfrm>
          <a:prstGeom prst="rect">
            <a:avLst/>
          </a:prstGeom>
          <a:noFill/>
        </p:spPr>
        <p:txBody>
          <a:bodyPr wrap="square" rtlCol="0">
            <a:spAutoFit/>
          </a:bodyPr>
          <a:lstStyle/>
          <a:p>
            <a:pPr lvl="0">
              <a:spcAft>
                <a:spcPts val="600"/>
              </a:spcAft>
            </a:pPr>
            <a:r>
              <a:rPr lang="en-US" b="1" dirty="0">
                <a:latin typeface="Baskerville" panose="02020502070401020303" pitchFamily="18" charset="0"/>
                <a:ea typeface="Baskerville" panose="02020502070401020303" pitchFamily="18" charset="0"/>
              </a:rPr>
              <a:t>Additional: </a:t>
            </a:r>
            <a:r>
              <a:rPr lang="en-US" dirty="0">
                <a:latin typeface="Baskerville" panose="02020502070401020303" pitchFamily="18" charset="0"/>
                <a:ea typeface="Baskerville" panose="02020502070401020303" pitchFamily="18" charset="0"/>
              </a:rPr>
              <a:t>Must reduce emissions that would not otherwise be cut.</a:t>
            </a:r>
          </a:p>
          <a:p>
            <a:pPr lvl="0">
              <a:spcAft>
                <a:spcPts val="600"/>
              </a:spcAft>
            </a:pPr>
            <a:r>
              <a:rPr lang="en-US" b="1" dirty="0">
                <a:latin typeface="Baskerville" panose="02020502070401020303" pitchFamily="18" charset="0"/>
                <a:ea typeface="Baskerville" panose="02020502070401020303" pitchFamily="18" charset="0"/>
              </a:rPr>
              <a:t>Verifiable: </a:t>
            </a:r>
            <a:r>
              <a:rPr lang="en-US" dirty="0">
                <a:latin typeface="Baskerville" panose="02020502070401020303" pitchFamily="18" charset="0"/>
                <a:ea typeface="Baskerville" panose="02020502070401020303" pitchFamily="18" charset="0"/>
              </a:rPr>
              <a:t>Emission reduction must be verifiable.</a:t>
            </a:r>
          </a:p>
          <a:p>
            <a:pPr lvl="0">
              <a:spcAft>
                <a:spcPts val="600"/>
              </a:spcAft>
            </a:pPr>
            <a:r>
              <a:rPr lang="en-US" b="1" dirty="0">
                <a:latin typeface="Baskerville" panose="02020502070401020303" pitchFamily="18" charset="0"/>
                <a:ea typeface="Baskerville" panose="02020502070401020303" pitchFamily="18" charset="0"/>
              </a:rPr>
              <a:t>Immediate: </a:t>
            </a:r>
            <a:r>
              <a:rPr lang="en-US" dirty="0">
                <a:latin typeface="Baskerville" panose="02020502070401020303" pitchFamily="18" charset="0"/>
                <a:ea typeface="Baskerville" panose="02020502070401020303" pitchFamily="18" charset="0"/>
              </a:rPr>
              <a:t>Emissions cut today are worth more than emissions cut in the future.</a:t>
            </a:r>
          </a:p>
          <a:p>
            <a:pPr lvl="0">
              <a:spcAft>
                <a:spcPts val="600"/>
              </a:spcAft>
            </a:pPr>
            <a:r>
              <a:rPr lang="en-US" b="1" dirty="0">
                <a:latin typeface="Baskerville" panose="02020502070401020303" pitchFamily="18" charset="0"/>
                <a:ea typeface="Baskerville" panose="02020502070401020303" pitchFamily="18" charset="0"/>
              </a:rPr>
              <a:t>Durable: </a:t>
            </a:r>
            <a:r>
              <a:rPr lang="en-US" dirty="0">
                <a:latin typeface="Baskerville" panose="02020502070401020303" pitchFamily="18" charset="0"/>
                <a:ea typeface="Baskerville" panose="02020502070401020303" pitchFamily="18" charset="0"/>
              </a:rPr>
              <a:t>Offsets must last as long as CO2 stays in the atmosphere (century or more). </a:t>
            </a:r>
          </a:p>
          <a:p>
            <a:pPr lvl="0">
              <a:spcAft>
                <a:spcPts val="600"/>
              </a:spcAft>
            </a:pPr>
            <a:r>
              <a:rPr lang="en-US" b="1" dirty="0">
                <a:latin typeface="Baskerville" panose="02020502070401020303" pitchFamily="18" charset="0"/>
                <a:ea typeface="Baskerville" panose="02020502070401020303" pitchFamily="18" charset="0"/>
              </a:rPr>
              <a:t>+(Plus): </a:t>
            </a:r>
            <a:r>
              <a:rPr lang="en-US" dirty="0">
                <a:latin typeface="Baskerville" panose="02020502070401020303" pitchFamily="18" charset="0"/>
                <a:ea typeface="Baskerville" panose="02020502070401020303" pitchFamily="18" charset="0"/>
              </a:rPr>
              <a:t>Offsets should contribute to other societal issues such as employment, equity, or public health</a:t>
            </a:r>
            <a:r>
              <a:rPr lang="en-US" dirty="0"/>
              <a:t>.</a:t>
            </a:r>
          </a:p>
          <a:p>
            <a:endParaRPr lang="en-US" dirty="0"/>
          </a:p>
        </p:txBody>
      </p:sp>
      <p:sp>
        <p:nvSpPr>
          <p:cNvPr id="12" name="Rectangle 11">
            <a:extLst>
              <a:ext uri="{FF2B5EF4-FFF2-40B4-BE49-F238E27FC236}">
                <a16:creationId xmlns:a16="http://schemas.microsoft.com/office/drawing/2014/main" id="{46279165-88FB-FFD9-4C32-23C9B586ACBE}"/>
              </a:ext>
            </a:extLst>
          </p:cNvPr>
          <p:cNvSpPr/>
          <p:nvPr/>
        </p:nvSpPr>
        <p:spPr>
          <a:xfrm>
            <a:off x="6358082" y="1160708"/>
            <a:ext cx="4898736" cy="541281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15E3503-5D70-CEB5-6B26-4138E87EB66B}"/>
              </a:ext>
            </a:extLst>
          </p:cNvPr>
          <p:cNvSpPr txBox="1"/>
          <p:nvPr/>
        </p:nvSpPr>
        <p:spPr>
          <a:xfrm>
            <a:off x="314612" y="1291224"/>
            <a:ext cx="5781387" cy="3524042"/>
          </a:xfrm>
          <a:prstGeom prst="rect">
            <a:avLst/>
          </a:prstGeom>
          <a:noFill/>
        </p:spPr>
        <p:txBody>
          <a:bodyPr wrap="square" rtlCol="0">
            <a:spAutoFit/>
          </a:bodyPr>
          <a:lstStyle/>
          <a:p>
            <a:r>
              <a:rPr lang="en-US" b="1" u="sng" dirty="0">
                <a:latin typeface="Baskerville" panose="02020502070401020303" pitchFamily="18" charset="0"/>
                <a:ea typeface="Baskerville" panose="02020502070401020303" pitchFamily="18" charset="0"/>
              </a:rPr>
              <a:t>Challenges:</a:t>
            </a:r>
          </a:p>
          <a:p>
            <a:endParaRPr lang="en-US" u="sng" dirty="0">
              <a:latin typeface="Baskerville" panose="02020502070401020303" pitchFamily="18" charset="0"/>
              <a:ea typeface="Baskerville" panose="02020502070401020303" pitchFamily="18" charset="0"/>
            </a:endParaRPr>
          </a:p>
          <a:p>
            <a:pPr marL="285750" indent="-285750">
              <a:spcAft>
                <a:spcPts val="600"/>
              </a:spcAft>
              <a:buFont typeface="Arial" panose="020B0604020202020204" pitchFamily="34" charset="0"/>
              <a:buChar char="•"/>
            </a:pPr>
            <a:r>
              <a:rPr lang="en-US" b="1" dirty="0">
                <a:latin typeface="Baskerville" panose="02020502070401020303" pitchFamily="18" charset="0"/>
                <a:ea typeface="Baskerville" panose="02020502070401020303" pitchFamily="18" charset="0"/>
              </a:rPr>
              <a:t>Additionality</a:t>
            </a:r>
            <a:r>
              <a:rPr lang="en-US" dirty="0">
                <a:latin typeface="Baskerville" panose="02020502070401020303" pitchFamily="18" charset="0"/>
                <a:ea typeface="Baskerville" panose="02020502070401020303" pitchFamily="18" charset="0"/>
              </a:rPr>
              <a:t> (offsetting carbon that would not have been offset anyways</a:t>
            </a:r>
            <a:endParaRPr lang="en-US" b="1" dirty="0">
              <a:latin typeface="Baskerville" panose="02020502070401020303" pitchFamily="18" charset="0"/>
              <a:ea typeface="Baskerville" panose="02020502070401020303" pitchFamily="18" charset="0"/>
            </a:endParaRPr>
          </a:p>
          <a:p>
            <a:pPr marL="285750" indent="-285750">
              <a:spcAft>
                <a:spcPts val="600"/>
              </a:spcAft>
              <a:buFont typeface="Arial" panose="020B0604020202020204" pitchFamily="34" charset="0"/>
              <a:buChar char="•"/>
            </a:pPr>
            <a:r>
              <a:rPr lang="en-US" dirty="0">
                <a:latin typeface="Baskerville" panose="02020502070401020303" pitchFamily="18" charset="0"/>
                <a:ea typeface="Baskerville" panose="02020502070401020303" pitchFamily="18" charset="0"/>
              </a:rPr>
              <a:t>Effectiveness of offsets in reducing emissions</a:t>
            </a:r>
          </a:p>
          <a:p>
            <a:pPr marL="285750" indent="-285750">
              <a:spcAft>
                <a:spcPts val="600"/>
              </a:spcAft>
              <a:buFont typeface="Arial" panose="020B0604020202020204" pitchFamily="34" charset="0"/>
              <a:buChar char="•"/>
            </a:pPr>
            <a:r>
              <a:rPr lang="en-US" dirty="0">
                <a:latin typeface="Baskerville" panose="02020502070401020303" pitchFamily="18" charset="0"/>
                <a:ea typeface="Baskerville" panose="02020502070401020303" pitchFamily="18" charset="0"/>
              </a:rPr>
              <a:t>Offsets may be based on questionable assumptions / modeling</a:t>
            </a:r>
          </a:p>
          <a:p>
            <a:pPr marL="285750" indent="-285750">
              <a:spcAft>
                <a:spcPts val="600"/>
              </a:spcAft>
              <a:buFont typeface="Arial" panose="020B0604020202020204" pitchFamily="34" charset="0"/>
              <a:buChar char="•"/>
            </a:pPr>
            <a:r>
              <a:rPr lang="en-US" dirty="0">
                <a:latin typeface="Baskerville" panose="02020502070401020303" pitchFamily="18" charset="0"/>
                <a:ea typeface="Baskerville" panose="02020502070401020303" pitchFamily="18" charset="0"/>
              </a:rPr>
              <a:t>Difficulty in measuring / verifying impact of offsets</a:t>
            </a:r>
          </a:p>
          <a:p>
            <a:pPr marL="285750" indent="-285750">
              <a:spcAft>
                <a:spcPts val="600"/>
              </a:spcAft>
              <a:buFont typeface="Arial" panose="020B0604020202020204" pitchFamily="34" charset="0"/>
              <a:buChar char="•"/>
            </a:pPr>
            <a:r>
              <a:rPr lang="en-US" dirty="0">
                <a:latin typeface="Baskerville" panose="02020502070401020303" pitchFamily="18" charset="0"/>
                <a:ea typeface="Baskerville" panose="02020502070401020303" pitchFamily="18" charset="0"/>
              </a:rPr>
              <a:t>Duration of offsets does not match the lifecycle of CO2 being offset</a:t>
            </a:r>
          </a:p>
          <a:p>
            <a:endParaRPr lang="en-US" dirty="0">
              <a:latin typeface="Baskerville" panose="02020502070401020303" pitchFamily="18" charset="0"/>
              <a:ea typeface="Baskerville" panose="02020502070401020303" pitchFamily="18" charset="0"/>
            </a:endParaRPr>
          </a:p>
        </p:txBody>
      </p:sp>
      <p:pic>
        <p:nvPicPr>
          <p:cNvPr id="1026" name="Picture 2" descr="Sign In">
            <a:extLst>
              <a:ext uri="{FF2B5EF4-FFF2-40B4-BE49-F238E27FC236}">
                <a16:creationId xmlns:a16="http://schemas.microsoft.com/office/drawing/2014/main" id="{0B916C4D-EFBB-6436-18E0-4685D6E6D8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3058" y="4249365"/>
            <a:ext cx="1367513" cy="11198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lta Airlines Logo, symbol, meaning, history, PNG, brand">
            <a:extLst>
              <a:ext uri="{FF2B5EF4-FFF2-40B4-BE49-F238E27FC236}">
                <a16:creationId xmlns:a16="http://schemas.microsoft.com/office/drawing/2014/main" id="{1CC9FC3C-8704-8FA3-0BEB-84CBDA6FFB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7023" y="4406101"/>
            <a:ext cx="1433645" cy="8064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redit Suisse selects FIS Derivatives Utility - FinTech Futures">
            <a:extLst>
              <a:ext uri="{FF2B5EF4-FFF2-40B4-BE49-F238E27FC236}">
                <a16:creationId xmlns:a16="http://schemas.microsoft.com/office/drawing/2014/main" id="{B30E74B7-953F-D6A5-5B4E-8E9D9DF63A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3124" y="5447540"/>
            <a:ext cx="3010591" cy="91689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eneral Electric - Wikipedia">
            <a:extLst>
              <a:ext uri="{FF2B5EF4-FFF2-40B4-BE49-F238E27FC236}">
                <a16:creationId xmlns:a16="http://schemas.microsoft.com/office/drawing/2014/main" id="{C5C3F0AC-47A7-4848-9688-43C29759BF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1048" y="5471613"/>
            <a:ext cx="1042132" cy="10421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39540" y="16946"/>
            <a:ext cx="8405221" cy="646331"/>
          </a:xfrm>
          <a:prstGeom prst="rect">
            <a:avLst/>
          </a:prstGeom>
          <a:noFill/>
        </p:spPr>
        <p:txBody>
          <a:bodyPr wrap="square" rtlCol="0">
            <a:spAutoFit/>
          </a:bodyPr>
          <a:lstStyle/>
          <a:p>
            <a:r>
              <a:rPr lang="en-US" sz="1200" dirty="0" smtClean="0">
                <a:latin typeface="Baskerville Old Face" panose="02020602080505020303" pitchFamily="18" charset="0"/>
              </a:rPr>
              <a:t>Logos </a:t>
            </a:r>
            <a:r>
              <a:rPr lang="en-US" sz="1200" dirty="0">
                <a:latin typeface="Baskerville Old Face" panose="02020602080505020303" pitchFamily="18" charset="0"/>
              </a:rPr>
              <a:t>© and trademarks owned by  California Air Resources Board, GE, Credit Suisse, and Delta Air Lines. All rights reserved. This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content </a:t>
            </a:r>
            <a:r>
              <a:rPr lang="en-US" sz="1200" dirty="0">
                <a:latin typeface="Baskerville Old Face" panose="02020602080505020303" pitchFamily="18" charset="0"/>
              </a:rPr>
              <a:t>is excluded from our Creative Commons license. For more information, see </a:t>
            </a:r>
            <a:r>
              <a:rPr lang="en-US" sz="1200" dirty="0">
                <a:latin typeface="Baskerville Old Face" panose="02020602080505020303" pitchFamily="18" charset="0"/>
                <a:hlinkClick r:id="rId8"/>
              </a:rPr>
              <a:t>https://ocw.mit.edu/help/faq-fair-use</a:t>
            </a:r>
            <a:r>
              <a:rPr lang="en-US" sz="1200" dirty="0" smtClean="0">
                <a:latin typeface="Baskerville Old Face" panose="02020602080505020303" pitchFamily="18" charset="0"/>
                <a:hlinkClick r:id="rId8"/>
              </a:rPr>
              <a:t>/</a:t>
            </a:r>
            <a:r>
              <a:rPr lang="en-US" sz="1200" dirty="0" smtClean="0">
                <a:latin typeface="Baskerville Old Face" panose="02020602080505020303" pitchFamily="18" charset="0"/>
              </a:rPr>
              <a:t>.</a:t>
            </a:r>
          </a:p>
          <a:p>
            <a:r>
              <a:rPr lang="en-US" sz="1200" dirty="0" smtClean="0">
                <a:latin typeface="Baskerville Old Face" panose="02020602080505020303" pitchFamily="18" charset="0"/>
              </a:rPr>
              <a:t>AVID+ </a:t>
            </a:r>
            <a:r>
              <a:rPr lang="en-US" sz="1200" dirty="0">
                <a:latin typeface="Baskerville Old Face" panose="02020602080505020303" pitchFamily="18" charset="0"/>
              </a:rPr>
              <a:t>slide </a:t>
            </a:r>
            <a:r>
              <a:rPr lang="en-US" sz="1200" dirty="0" smtClean="0">
                <a:latin typeface="Baskerville Old Face" panose="02020602080505020303" pitchFamily="18" charset="0"/>
              </a:rPr>
              <a:t>courtesy </a:t>
            </a:r>
            <a:r>
              <a:rPr lang="en-US" sz="1200" dirty="0">
                <a:latin typeface="Baskerville Old Face" panose="02020602080505020303" pitchFamily="18" charset="0"/>
              </a:rPr>
              <a:t>of John </a:t>
            </a:r>
            <a:r>
              <a:rPr lang="en-US" sz="1200" dirty="0" err="1">
                <a:latin typeface="Baskerville Old Face" panose="02020602080505020303" pitchFamily="18" charset="0"/>
              </a:rPr>
              <a:t>Sterman</a:t>
            </a:r>
            <a:r>
              <a:rPr lang="en-US" sz="1200" dirty="0">
                <a:latin typeface="Baskerville Old Face" panose="02020602080505020303" pitchFamily="18" charset="0"/>
              </a:rPr>
              <a:t>. Used with permission.</a:t>
            </a:r>
          </a:p>
        </p:txBody>
      </p:sp>
    </p:spTree>
    <p:extLst>
      <p:ext uri="{BB962C8B-B14F-4D97-AF65-F5344CB8AC3E}">
        <p14:creationId xmlns:p14="http://schemas.microsoft.com/office/powerpoint/2010/main" val="28697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00000">
            <a:alpha val="82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9C31F-353C-7B40-BAE7-90E2E590D1BD}"/>
              </a:ext>
            </a:extLst>
          </p:cNvPr>
          <p:cNvSpPr>
            <a:spLocks noGrp="1"/>
          </p:cNvSpPr>
          <p:nvPr>
            <p:ph type="title"/>
          </p:nvPr>
        </p:nvSpPr>
        <p:spPr>
          <a:xfrm>
            <a:off x="683500" y="2293817"/>
            <a:ext cx="10273143" cy="1362075"/>
          </a:xfrm>
        </p:spPr>
        <p:txBody>
          <a:bodyPr/>
          <a:lstStyle/>
          <a:p>
            <a:r>
              <a:rPr lang="en-US" altLang="zh-CN" sz="3200" cap="all" dirty="0">
                <a:latin typeface="Baskerville"/>
              </a:rPr>
              <a:t>Technology</a:t>
            </a:r>
            <a:r>
              <a:rPr lang="zh-CN" altLang="en-US" sz="3200" cap="all" dirty="0">
                <a:latin typeface="Baskerville"/>
              </a:rPr>
              <a:t> </a:t>
            </a:r>
            <a:r>
              <a:rPr lang="en-US" altLang="zh-CN" sz="3200" cap="all" dirty="0">
                <a:latin typeface="Baskerville"/>
              </a:rPr>
              <a:t>side:</a:t>
            </a:r>
            <a:br>
              <a:rPr lang="en-US" altLang="zh-CN" sz="3200" cap="all" dirty="0">
                <a:latin typeface="Baskerville"/>
              </a:rPr>
            </a:br>
            <a:r>
              <a:rPr lang="en-US" altLang="zh-CN" sz="3200" cap="all" dirty="0">
                <a:latin typeface="Baskerville"/>
              </a:rPr>
              <a:t/>
            </a:r>
            <a:br>
              <a:rPr lang="en-US" altLang="zh-CN" sz="3200" cap="all" dirty="0">
                <a:latin typeface="Baskerville"/>
              </a:rPr>
            </a:br>
            <a:r>
              <a:rPr lang="en-US" altLang="zh-CN" sz="3200" cap="all" dirty="0">
                <a:latin typeface="Baskerville"/>
              </a:rPr>
              <a:t/>
            </a:r>
            <a:br>
              <a:rPr lang="en-US" altLang="zh-CN" sz="3200" cap="all" dirty="0">
                <a:latin typeface="Baskerville"/>
              </a:rPr>
            </a:br>
            <a:r>
              <a:rPr lang="en-US" altLang="zh-CN" sz="3600" cap="all" dirty="0">
                <a:latin typeface="Baskerville"/>
              </a:rPr>
              <a:t>P</a:t>
            </a:r>
            <a:r>
              <a:rPr lang="en-US" altLang="zh-CN" sz="3600" dirty="0">
                <a:latin typeface="Baskerville"/>
              </a:rPr>
              <a:t>assive</a:t>
            </a:r>
            <a:r>
              <a:rPr lang="zh-CN" altLang="en-US" sz="3600" dirty="0">
                <a:latin typeface="Baskerville"/>
              </a:rPr>
              <a:t> </a:t>
            </a:r>
            <a:r>
              <a:rPr lang="en-US" altLang="zh-CN" sz="3600" dirty="0">
                <a:latin typeface="Baskerville"/>
              </a:rPr>
              <a:t>house</a:t>
            </a:r>
            <a:br>
              <a:rPr lang="en-US" altLang="zh-CN" sz="3600" dirty="0">
                <a:latin typeface="Baskerville"/>
              </a:rPr>
            </a:br>
            <a:r>
              <a:rPr lang="en-US" altLang="zh-CN" sz="3600" dirty="0">
                <a:latin typeface="Baskerville"/>
              </a:rPr>
              <a:t>Building</a:t>
            </a:r>
            <a:r>
              <a:rPr lang="zh-CN" altLang="en-US" sz="3600" dirty="0">
                <a:latin typeface="Baskerville"/>
              </a:rPr>
              <a:t> </a:t>
            </a:r>
            <a:r>
              <a:rPr lang="en-US" altLang="zh-CN" sz="3600" dirty="0">
                <a:latin typeface="Baskerville"/>
              </a:rPr>
              <a:t>electrification:</a:t>
            </a:r>
            <a:r>
              <a:rPr lang="zh-CN" altLang="en-US" sz="3600" dirty="0">
                <a:latin typeface="Baskerville"/>
              </a:rPr>
              <a:t> </a:t>
            </a:r>
            <a:r>
              <a:rPr lang="en-US" altLang="zh-CN" sz="3600" dirty="0">
                <a:latin typeface="Baskerville"/>
              </a:rPr>
              <a:t>heat</a:t>
            </a:r>
            <a:r>
              <a:rPr lang="zh-CN" altLang="en-US" sz="3600" dirty="0">
                <a:latin typeface="Baskerville"/>
              </a:rPr>
              <a:t> </a:t>
            </a:r>
            <a:r>
              <a:rPr lang="en-US" altLang="zh-CN" sz="3600" dirty="0">
                <a:latin typeface="Baskerville"/>
              </a:rPr>
              <a:t>pump</a:t>
            </a:r>
            <a:r>
              <a:rPr lang="en-US" altLang="zh-CN" sz="3200" cap="all" dirty="0">
                <a:latin typeface="Baskerville"/>
              </a:rPr>
              <a:t/>
            </a:r>
            <a:br>
              <a:rPr lang="en-US" altLang="zh-CN" sz="3200" cap="all" dirty="0">
                <a:latin typeface="Baskerville"/>
              </a:rPr>
            </a:br>
            <a:r>
              <a:rPr lang="en-US" sz="3200" cap="all" dirty="0">
                <a:latin typeface="Baskerville"/>
              </a:rPr>
              <a:t/>
            </a:r>
            <a:br>
              <a:rPr lang="en-US" sz="3200" cap="all" dirty="0">
                <a:latin typeface="Baskerville"/>
              </a:rPr>
            </a:br>
            <a:endParaRPr lang="en-US" sz="3200" cap="all" dirty="0">
              <a:latin typeface="Baskerville"/>
            </a:endParaRPr>
          </a:p>
        </p:txBody>
      </p:sp>
      <p:sp>
        <p:nvSpPr>
          <p:cNvPr id="4" name="Slide Number Placeholder 3">
            <a:extLst>
              <a:ext uri="{FF2B5EF4-FFF2-40B4-BE49-F238E27FC236}">
                <a16:creationId xmlns:a16="http://schemas.microsoft.com/office/drawing/2014/main" id="{11D1573B-5488-1347-B6E3-A4E48778D88F}"/>
              </a:ext>
            </a:extLst>
          </p:cNvPr>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3D734AB3-580E-49C1-967D-33073622AECA}" type="slidenum">
              <a:rPr kumimoji="0" lang="en-US" sz="1333"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7</a:t>
            </a:fld>
            <a:endParaRPr kumimoji="0" lang="en-US" sz="1333" b="0" i="0" u="none" strike="noStrike" kern="0" cap="none" spc="0" normalizeH="0" baseline="0" noProof="0" dirty="0">
              <a:ln>
                <a:noFill/>
              </a:ln>
              <a:solidFill>
                <a:srgbClr val="595959"/>
              </a:solidFill>
              <a:effectLst/>
              <a:uLnTx/>
              <a:uFillTx/>
              <a:latin typeface="Arial"/>
              <a:ea typeface="+mn-ea"/>
              <a:cs typeface="Arial"/>
              <a:sym typeface="Arial"/>
            </a:endParaRPr>
          </a:p>
        </p:txBody>
      </p:sp>
    </p:spTree>
    <p:extLst>
      <p:ext uri="{BB962C8B-B14F-4D97-AF65-F5344CB8AC3E}">
        <p14:creationId xmlns:p14="http://schemas.microsoft.com/office/powerpoint/2010/main" val="3419190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449642" y="233047"/>
            <a:ext cx="7583034" cy="763588"/>
          </a:xfrm>
          <a:prstGeom prst="rect">
            <a:avLst/>
          </a:prstGeom>
        </p:spPr>
        <p:txBody>
          <a:bodyPr spcFirstLastPara="1" vert="horz" wrap="square" lIns="121900" tIns="121900" rIns="121900" bIns="121900" rtlCol="0" anchor="t" anchorCtr="0">
            <a:noAutofit/>
          </a:bodyPr>
          <a:lstStyle/>
          <a:p>
            <a:r>
              <a:rPr lang="en-US" sz="4800" dirty="0">
                <a:solidFill>
                  <a:srgbClr val="1B4453"/>
                </a:solidFill>
                <a:latin typeface="Baskerville" panose="02020502070401020303"/>
              </a:rPr>
              <a:t>Millennium Partners</a:t>
            </a:r>
            <a:br>
              <a:rPr lang="en-US" sz="4800" dirty="0">
                <a:solidFill>
                  <a:srgbClr val="1B4453"/>
                </a:solidFill>
                <a:latin typeface="Baskerville" panose="02020502070401020303"/>
              </a:rPr>
            </a:br>
            <a:endParaRPr sz="4800" dirty="0">
              <a:solidFill>
                <a:srgbClr val="1B4453"/>
              </a:solidFill>
              <a:latin typeface="Baskerville" panose="02020502070401020303"/>
            </a:endParaRPr>
          </a:p>
        </p:txBody>
      </p:sp>
      <p:pic>
        <p:nvPicPr>
          <p:cNvPr id="15" name="Picture 4" descr="https://lh4.googleusercontent.com/qdFZsRONxKzZhOyUae4KQCsEnvoGGblET-v6I7Nk9qiDId6cfct5U24_fCk75m-08QhAxYuAuYsczdTQo7E-cqDnZj8qdKUXB6KkexugoshFF_wRGWAN25K4e4eVOZn2xRqwc4efPBc">
            <a:extLst>
              <a:ext uri="{FF2B5EF4-FFF2-40B4-BE49-F238E27FC236}">
                <a16:creationId xmlns:a16="http://schemas.microsoft.com/office/drawing/2014/main" id="{DEB0F93F-1F06-4659-B817-3420F6B7B7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648" t="5724" r="18155" b="11066"/>
          <a:stretch/>
        </p:blipFill>
        <p:spPr bwMode="auto">
          <a:xfrm>
            <a:off x="666942" y="1541221"/>
            <a:ext cx="2363035" cy="23737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lh6.googleusercontent.com/9qspmVuL7nTzYyUgdGmdC9d6KwVLLL-gtU0G2tK88EBIT9kZz-jPom7I68qEMvEZhyhtRDU4kUwhmzNOa0XdBhyjPY1bqjnxRTyJO_YUo88QWsp2JY6L6DxuwW7ypXSSoKR7L7wdaiI">
            <a:extLst>
              <a:ext uri="{FF2B5EF4-FFF2-40B4-BE49-F238E27FC236}">
                <a16:creationId xmlns:a16="http://schemas.microsoft.com/office/drawing/2014/main" id="{559D9C72-F3F3-434C-B7E1-379B8E6E7C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7151" y="3780837"/>
            <a:ext cx="2512195" cy="237372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lh5.googleusercontent.com/mMwfjoDBzByhdF0hyYySJZbx6ocs5tiEI6yM9SmuQbEV2om6IwxhTY5KJsKZyUo9zEctOsaRz8YvQRkccUPwdPXfGOlvLsZ90Yf2KZjag6iDJ1grOfd7JHx5JLHIQeSQNnY-F5g54eo">
            <a:extLst>
              <a:ext uri="{FF2B5EF4-FFF2-40B4-BE49-F238E27FC236}">
                <a16:creationId xmlns:a16="http://schemas.microsoft.com/office/drawing/2014/main" id="{7A0B01EF-97BF-4AFC-8996-20B340964BC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826" b="19313"/>
          <a:stretch/>
        </p:blipFill>
        <p:spPr bwMode="auto">
          <a:xfrm>
            <a:off x="6388251" y="1314602"/>
            <a:ext cx="2339178" cy="236821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lh4.googleusercontent.com/VgDj0DPMCt427fSinmexjCLmjTIoR5kDwGcVq1L8GNPP2m-7WWAqOZ3glgFgor5ATy4pPrR8dGjLfVmi59Q0yEgD9y6LSgPzV8wwVEqOpveWKcMn5JF94yNpqTXbGqxUbW9BiFvdF34">
            <a:extLst>
              <a:ext uri="{FF2B5EF4-FFF2-40B4-BE49-F238E27FC236}">
                <a16:creationId xmlns:a16="http://schemas.microsoft.com/office/drawing/2014/main" id="{66F7DFBD-711F-44DF-B429-FE03DF743C2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4088"/>
          <a:stretch/>
        </p:blipFill>
        <p:spPr bwMode="auto">
          <a:xfrm>
            <a:off x="9359502" y="3682817"/>
            <a:ext cx="2057988" cy="252745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06850C19-42EF-4803-B94F-F2054B839853}"/>
              </a:ext>
            </a:extLst>
          </p:cNvPr>
          <p:cNvSpPr/>
          <p:nvPr/>
        </p:nvSpPr>
        <p:spPr>
          <a:xfrm>
            <a:off x="435857" y="4080110"/>
            <a:ext cx="2797633" cy="2185214"/>
          </a:xfrm>
          <a:prstGeom prst="rect">
            <a:avLst/>
          </a:prstGeom>
        </p:spPr>
        <p:txBody>
          <a:bodyPr wrap="square">
            <a:spAutoFit/>
          </a:bodyPr>
          <a:lstStyle/>
          <a:p>
            <a:r>
              <a:rPr lang="en-US" altLang="zh-CN" sz="1600" dirty="0">
                <a:latin typeface="Baskerville" panose="02020502070401020303"/>
              </a:rPr>
              <a:t>MILLENNIUM TOWER, 2008</a:t>
            </a:r>
          </a:p>
          <a:p>
            <a:r>
              <a:rPr lang="en-US" altLang="zh-CN" dirty="0">
                <a:latin typeface="Baskerville" panose="02020502070401020303"/>
              </a:rPr>
              <a:t>Location: San Francisco</a:t>
            </a:r>
          </a:p>
          <a:p>
            <a:endParaRPr lang="en-US" altLang="zh-CN" dirty="0">
              <a:latin typeface="Baskerville" panose="02020502070401020303"/>
            </a:endParaRPr>
          </a:p>
          <a:p>
            <a:r>
              <a:rPr lang="en-US" altLang="zh-CN" dirty="0">
                <a:latin typeface="Baskerville" panose="02020502070401020303"/>
              </a:rPr>
              <a:t>Focused on </a:t>
            </a:r>
            <a:r>
              <a:rPr lang="en-US" altLang="zh-CN" b="1" dirty="0">
                <a:latin typeface="Baskerville" panose="02020502070401020303"/>
              </a:rPr>
              <a:t>ultra-luxury</a:t>
            </a:r>
            <a:r>
              <a:rPr lang="en-US" altLang="zh-CN" dirty="0">
                <a:latin typeface="Baskerville" panose="02020502070401020303"/>
              </a:rPr>
              <a:t> furnishes and amenities for wealthy condo owners</a:t>
            </a:r>
            <a:endParaRPr lang="en-US" altLang="zh-CN" sz="1600" dirty="0">
              <a:latin typeface="Baskerville" panose="02020502070401020303"/>
            </a:endParaRPr>
          </a:p>
          <a:p>
            <a:r>
              <a:rPr lang="en-US" altLang="zh-CN" sz="1400" dirty="0">
                <a:latin typeface="Baskerville" panose="02020502070401020303"/>
              </a:rPr>
              <a:t>(2016:</a:t>
            </a:r>
            <a:r>
              <a:rPr lang="zh-CN" altLang="en-US" sz="1400" dirty="0">
                <a:latin typeface="Baskerville" panose="02020502070401020303"/>
              </a:rPr>
              <a:t> </a:t>
            </a:r>
            <a:r>
              <a:rPr lang="en-US" altLang="zh-CN" sz="1400" dirty="0">
                <a:latin typeface="Baskerville" panose="02020502070401020303"/>
              </a:rPr>
              <a:t>had</a:t>
            </a:r>
            <a:r>
              <a:rPr lang="zh-CN" altLang="en-US" sz="1400" dirty="0">
                <a:latin typeface="Baskerville" panose="02020502070401020303"/>
              </a:rPr>
              <a:t> </a:t>
            </a:r>
            <a:r>
              <a:rPr lang="en-US" altLang="zh-CN" sz="1400" dirty="0">
                <a:latin typeface="Baskerville" panose="02020502070401020303"/>
              </a:rPr>
              <a:t>sunk</a:t>
            </a:r>
            <a:r>
              <a:rPr lang="zh-CN" altLang="en-US" sz="1400" dirty="0">
                <a:latin typeface="Baskerville" panose="02020502070401020303"/>
              </a:rPr>
              <a:t> </a:t>
            </a:r>
            <a:r>
              <a:rPr lang="en-US" altLang="zh-CN" sz="1400" dirty="0">
                <a:latin typeface="Baskerville" panose="02020502070401020303"/>
              </a:rPr>
              <a:t>16</a:t>
            </a:r>
            <a:r>
              <a:rPr lang="zh-CN" altLang="en-US" sz="1400" dirty="0">
                <a:latin typeface="Baskerville" panose="02020502070401020303"/>
              </a:rPr>
              <a:t> </a:t>
            </a:r>
            <a:r>
              <a:rPr lang="en-US" altLang="zh-CN" sz="1400" dirty="0">
                <a:latin typeface="Baskerville" panose="02020502070401020303"/>
              </a:rPr>
              <a:t>inches</a:t>
            </a:r>
            <a:r>
              <a:rPr lang="zh-CN" altLang="en-US" sz="1400" dirty="0">
                <a:latin typeface="Baskerville" panose="02020502070401020303"/>
              </a:rPr>
              <a:t> </a:t>
            </a:r>
            <a:r>
              <a:rPr lang="en-US" altLang="zh-CN" sz="1400" dirty="0">
                <a:latin typeface="Baskerville" panose="02020502070401020303"/>
              </a:rPr>
              <a:t>and</a:t>
            </a:r>
            <a:r>
              <a:rPr lang="zh-CN" altLang="en-US" sz="1400" dirty="0">
                <a:latin typeface="Baskerville" panose="02020502070401020303"/>
              </a:rPr>
              <a:t> </a:t>
            </a:r>
            <a:r>
              <a:rPr lang="en-US" altLang="zh-CN" sz="1400" dirty="0">
                <a:latin typeface="Baskerville" panose="02020502070401020303"/>
              </a:rPr>
              <a:t>tilted)</a:t>
            </a:r>
            <a:endParaRPr lang="zh-CN" altLang="en-US" sz="1400" dirty="0">
              <a:latin typeface="Baskerville" panose="02020502070401020303"/>
            </a:endParaRPr>
          </a:p>
        </p:txBody>
      </p:sp>
      <p:sp>
        <p:nvSpPr>
          <p:cNvPr id="23" name="Rectangle 22">
            <a:extLst>
              <a:ext uri="{FF2B5EF4-FFF2-40B4-BE49-F238E27FC236}">
                <a16:creationId xmlns:a16="http://schemas.microsoft.com/office/drawing/2014/main" id="{69D5832E-7052-4FE0-ABA8-9ED082FF73FD}"/>
              </a:ext>
            </a:extLst>
          </p:cNvPr>
          <p:cNvSpPr/>
          <p:nvPr/>
        </p:nvSpPr>
        <p:spPr>
          <a:xfrm>
            <a:off x="3389994" y="1551742"/>
            <a:ext cx="2512195" cy="1384995"/>
          </a:xfrm>
          <a:prstGeom prst="rect">
            <a:avLst/>
          </a:prstGeom>
        </p:spPr>
        <p:txBody>
          <a:bodyPr wrap="square">
            <a:spAutoFit/>
          </a:bodyPr>
          <a:lstStyle/>
          <a:p>
            <a:r>
              <a:rPr lang="en-US" altLang="zh-CN" sz="1600" dirty="0">
                <a:latin typeface="Baskerville" panose="02020502070401020303"/>
              </a:rPr>
              <a:t>MILLENNIUM PLACE (HAYWARD PLACE), 2013</a:t>
            </a:r>
          </a:p>
          <a:p>
            <a:r>
              <a:rPr lang="en-US" altLang="zh-CN" dirty="0">
                <a:latin typeface="Baskerville" panose="02020502070401020303"/>
              </a:rPr>
              <a:t>Location: Boston</a:t>
            </a:r>
          </a:p>
          <a:p>
            <a:endParaRPr lang="en-US" altLang="zh-CN" dirty="0">
              <a:latin typeface="Baskerville" panose="02020502070401020303"/>
            </a:endParaRPr>
          </a:p>
        </p:txBody>
      </p:sp>
      <p:sp>
        <p:nvSpPr>
          <p:cNvPr id="17" name="Rectangle 16">
            <a:extLst>
              <a:ext uri="{FF2B5EF4-FFF2-40B4-BE49-F238E27FC236}">
                <a16:creationId xmlns:a16="http://schemas.microsoft.com/office/drawing/2014/main" id="{87C3D115-292E-43AB-B465-2121E31A3457}"/>
              </a:ext>
            </a:extLst>
          </p:cNvPr>
          <p:cNvSpPr/>
          <p:nvPr/>
        </p:nvSpPr>
        <p:spPr>
          <a:xfrm>
            <a:off x="355726" y="1314602"/>
            <a:ext cx="2891549" cy="4981499"/>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Rectangle 24">
            <a:extLst>
              <a:ext uri="{FF2B5EF4-FFF2-40B4-BE49-F238E27FC236}">
                <a16:creationId xmlns:a16="http://schemas.microsoft.com/office/drawing/2014/main" id="{2E7AD832-A4FD-4E92-BC44-28F30A37BF40}"/>
              </a:ext>
            </a:extLst>
          </p:cNvPr>
          <p:cNvSpPr/>
          <p:nvPr/>
        </p:nvSpPr>
        <p:spPr>
          <a:xfrm>
            <a:off x="3247275" y="1314602"/>
            <a:ext cx="2891549" cy="4981499"/>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Rectangle 25">
            <a:extLst>
              <a:ext uri="{FF2B5EF4-FFF2-40B4-BE49-F238E27FC236}">
                <a16:creationId xmlns:a16="http://schemas.microsoft.com/office/drawing/2014/main" id="{AFC6EE16-6A49-4BC1-B7A8-CC872B44EDDB}"/>
              </a:ext>
            </a:extLst>
          </p:cNvPr>
          <p:cNvSpPr/>
          <p:nvPr/>
        </p:nvSpPr>
        <p:spPr>
          <a:xfrm>
            <a:off x="6112065" y="1314602"/>
            <a:ext cx="2891549" cy="4981499"/>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Rectangle 26">
            <a:extLst>
              <a:ext uri="{FF2B5EF4-FFF2-40B4-BE49-F238E27FC236}">
                <a16:creationId xmlns:a16="http://schemas.microsoft.com/office/drawing/2014/main" id="{31FAF13E-3260-4A8A-821D-1077B8D29FA4}"/>
              </a:ext>
            </a:extLst>
          </p:cNvPr>
          <p:cNvSpPr/>
          <p:nvPr/>
        </p:nvSpPr>
        <p:spPr>
          <a:xfrm>
            <a:off x="9003614" y="1314602"/>
            <a:ext cx="2891549" cy="4981499"/>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Rectangle 17">
            <a:extLst>
              <a:ext uri="{FF2B5EF4-FFF2-40B4-BE49-F238E27FC236}">
                <a16:creationId xmlns:a16="http://schemas.microsoft.com/office/drawing/2014/main" id="{68ECC166-84F4-44E1-8FE6-629B5B11747B}"/>
              </a:ext>
            </a:extLst>
          </p:cNvPr>
          <p:cNvSpPr/>
          <p:nvPr/>
        </p:nvSpPr>
        <p:spPr>
          <a:xfrm>
            <a:off x="6139634" y="3973677"/>
            <a:ext cx="2836410" cy="1077218"/>
          </a:xfrm>
          <a:prstGeom prst="rect">
            <a:avLst/>
          </a:prstGeom>
        </p:spPr>
        <p:txBody>
          <a:bodyPr wrap="square">
            <a:spAutoFit/>
          </a:bodyPr>
          <a:lstStyle/>
          <a:p>
            <a:r>
              <a:rPr lang="en-US" altLang="zh-CN" sz="1600" dirty="0">
                <a:latin typeface="Baskerville" panose="02020502070401020303"/>
              </a:rPr>
              <a:t>MILLENNIUM TOWER, 2017</a:t>
            </a:r>
          </a:p>
          <a:p>
            <a:r>
              <a:rPr lang="en-US" altLang="zh-CN" sz="1600" dirty="0">
                <a:latin typeface="Baskerville" panose="02020502070401020303"/>
              </a:rPr>
              <a:t>Location: Boston</a:t>
            </a:r>
          </a:p>
          <a:p>
            <a:endParaRPr lang="en-US" altLang="zh-CN" sz="1600" dirty="0">
              <a:latin typeface="Baskerville" panose="02020502070401020303"/>
            </a:endParaRPr>
          </a:p>
        </p:txBody>
      </p:sp>
      <p:sp>
        <p:nvSpPr>
          <p:cNvPr id="19" name="Rectangle 18">
            <a:extLst>
              <a:ext uri="{FF2B5EF4-FFF2-40B4-BE49-F238E27FC236}">
                <a16:creationId xmlns:a16="http://schemas.microsoft.com/office/drawing/2014/main" id="{D46604AC-8C0C-4FCA-BF3A-B71E3077E074}"/>
              </a:ext>
            </a:extLst>
          </p:cNvPr>
          <p:cNvSpPr/>
          <p:nvPr/>
        </p:nvSpPr>
        <p:spPr>
          <a:xfrm>
            <a:off x="9213490" y="1375793"/>
            <a:ext cx="2564111" cy="1354217"/>
          </a:xfrm>
          <a:prstGeom prst="rect">
            <a:avLst/>
          </a:prstGeom>
        </p:spPr>
        <p:txBody>
          <a:bodyPr wrap="square">
            <a:spAutoFit/>
          </a:bodyPr>
          <a:lstStyle/>
          <a:p>
            <a:r>
              <a:rPr lang="en-US" altLang="zh-CN" sz="1600" dirty="0">
                <a:latin typeface="Baskerville" panose="02020502070401020303"/>
              </a:rPr>
              <a:t>WINTHROP CENTER, 2022</a:t>
            </a:r>
          </a:p>
          <a:p>
            <a:r>
              <a:rPr lang="en-US" altLang="zh-CN" sz="1600" dirty="0">
                <a:latin typeface="Baskerville" panose="02020502070401020303"/>
              </a:rPr>
              <a:t>Location: Boston</a:t>
            </a:r>
          </a:p>
          <a:p>
            <a:endParaRPr lang="en-US" altLang="zh-CN" sz="1600" dirty="0">
              <a:latin typeface="Baskerville" panose="02020502070401020303"/>
            </a:endParaRPr>
          </a:p>
          <a:p>
            <a:endParaRPr lang="zh-CN" altLang="en-US" dirty="0"/>
          </a:p>
        </p:txBody>
      </p:sp>
      <p:sp>
        <p:nvSpPr>
          <p:cNvPr id="2" name="TextBox 1">
            <a:extLst>
              <a:ext uri="{FF2B5EF4-FFF2-40B4-BE49-F238E27FC236}">
                <a16:creationId xmlns:a16="http://schemas.microsoft.com/office/drawing/2014/main" id="{CA4BB1EA-59BA-4B44-83E2-4303AA88CF4A}"/>
              </a:ext>
            </a:extLst>
          </p:cNvPr>
          <p:cNvSpPr txBox="1"/>
          <p:nvPr/>
        </p:nvSpPr>
        <p:spPr>
          <a:xfrm>
            <a:off x="6514203" y="6490819"/>
            <a:ext cx="5776774" cy="338554"/>
          </a:xfrm>
          <a:prstGeom prst="rect">
            <a:avLst/>
          </a:prstGeom>
          <a:noFill/>
        </p:spPr>
        <p:txBody>
          <a:bodyPr wrap="none" rtlCol="0">
            <a:spAutoFit/>
          </a:bodyPr>
          <a:lstStyle/>
          <a:p>
            <a:r>
              <a:rPr lang="en-US" altLang="zh-CN" sz="1600" dirty="0">
                <a:latin typeface="Baskerville" panose="02020502070401020303"/>
              </a:rPr>
              <a:t>Source:</a:t>
            </a:r>
            <a:r>
              <a:rPr lang="zh-CN" altLang="en-US" sz="1600" dirty="0">
                <a:latin typeface="Baskerville" panose="02020502070401020303"/>
              </a:rPr>
              <a:t> </a:t>
            </a:r>
            <a:r>
              <a:rPr lang="en-US" altLang="zh-CN" sz="1600" dirty="0">
                <a:latin typeface="Baskerville" panose="02020502070401020303"/>
              </a:rPr>
              <a:t>Ashley Katz.</a:t>
            </a:r>
            <a:r>
              <a:rPr lang="zh-CN" altLang="en-US" sz="1600" dirty="0">
                <a:latin typeface="Baskerville" panose="02020502070401020303"/>
              </a:rPr>
              <a:t> </a:t>
            </a:r>
            <a:r>
              <a:rPr lang="en-US" altLang="zh-CN" sz="1600" dirty="0">
                <a:latin typeface="Baskerville" panose="02020502070401020303"/>
              </a:rPr>
              <a:t>Industry</a:t>
            </a:r>
            <a:r>
              <a:rPr lang="zh-CN" altLang="en-US" sz="1600" dirty="0">
                <a:latin typeface="Baskerville" panose="02020502070401020303"/>
              </a:rPr>
              <a:t> </a:t>
            </a:r>
            <a:r>
              <a:rPr lang="en-US" altLang="zh-CN" sz="1600" dirty="0">
                <a:latin typeface="Baskerville" panose="02020502070401020303"/>
              </a:rPr>
              <a:t>Mapping of Sustainable Real Estate.</a:t>
            </a:r>
            <a:endParaRPr lang="zh-CN" altLang="en-US" sz="1600" dirty="0">
              <a:latin typeface="Baskerville" panose="02020502070401020303"/>
            </a:endParaRPr>
          </a:p>
        </p:txBody>
      </p:sp>
      <p:sp>
        <p:nvSpPr>
          <p:cNvPr id="20" name="TextBox 19">
            <a:extLst>
              <a:ext uri="{FF2B5EF4-FFF2-40B4-BE49-F238E27FC236}">
                <a16:creationId xmlns:a16="http://schemas.microsoft.com/office/drawing/2014/main" id="{730AE3A4-75B2-0E4E-A41F-F52492DC85C3}"/>
              </a:ext>
            </a:extLst>
          </p:cNvPr>
          <p:cNvSpPr txBox="1"/>
          <p:nvPr/>
        </p:nvSpPr>
        <p:spPr>
          <a:xfrm>
            <a:off x="3289888" y="2931538"/>
            <a:ext cx="2821367" cy="646331"/>
          </a:xfrm>
          <a:prstGeom prst="rect">
            <a:avLst/>
          </a:prstGeom>
          <a:noFill/>
        </p:spPr>
        <p:txBody>
          <a:bodyPr wrap="square">
            <a:spAutoFit/>
          </a:bodyPr>
          <a:lstStyle/>
          <a:p>
            <a:r>
              <a:rPr lang="en-US" altLang="zh-CN" dirty="0">
                <a:latin typeface="Baskerville" panose="02020502070401020303"/>
              </a:rPr>
              <a:t>Focused on </a:t>
            </a:r>
            <a:r>
              <a:rPr lang="en-US" altLang="zh-CN" b="1" dirty="0">
                <a:latin typeface="Baskerville" panose="02020502070401020303"/>
              </a:rPr>
              <a:t>job creation</a:t>
            </a:r>
            <a:r>
              <a:rPr lang="en-US" altLang="zh-CN" dirty="0">
                <a:latin typeface="Baskerville" panose="02020502070401020303"/>
              </a:rPr>
              <a:t>, downtown revitalization</a:t>
            </a:r>
            <a:endParaRPr lang="zh-CN" altLang="en-US" dirty="0">
              <a:latin typeface="Baskerville" panose="02020502070401020303"/>
            </a:endParaRPr>
          </a:p>
        </p:txBody>
      </p:sp>
      <p:sp>
        <p:nvSpPr>
          <p:cNvPr id="21" name="TextBox 20">
            <a:extLst>
              <a:ext uri="{FF2B5EF4-FFF2-40B4-BE49-F238E27FC236}">
                <a16:creationId xmlns:a16="http://schemas.microsoft.com/office/drawing/2014/main" id="{7EA214E8-D6DE-1E41-95E9-458D1386E462}"/>
              </a:ext>
            </a:extLst>
          </p:cNvPr>
          <p:cNvSpPr txBox="1"/>
          <p:nvPr/>
        </p:nvSpPr>
        <p:spPr>
          <a:xfrm>
            <a:off x="6152609" y="5009944"/>
            <a:ext cx="2921103" cy="1200329"/>
          </a:xfrm>
          <a:prstGeom prst="rect">
            <a:avLst/>
          </a:prstGeom>
          <a:noFill/>
        </p:spPr>
        <p:txBody>
          <a:bodyPr wrap="square">
            <a:spAutoFit/>
          </a:bodyPr>
          <a:lstStyle/>
          <a:p>
            <a:r>
              <a:rPr lang="en-US" altLang="zh-CN" dirty="0">
                <a:latin typeface="Baskerville" panose="02020502070401020303"/>
              </a:rPr>
              <a:t>Focused on </a:t>
            </a:r>
            <a:r>
              <a:rPr lang="en-US" altLang="zh-CN" b="1" dirty="0">
                <a:latin typeface="Baskerville" panose="02020502070401020303"/>
              </a:rPr>
              <a:t>ultra-luxury</a:t>
            </a:r>
            <a:r>
              <a:rPr lang="en-US" altLang="zh-CN" dirty="0">
                <a:latin typeface="Baskerville" panose="02020502070401020303"/>
              </a:rPr>
              <a:t> + </a:t>
            </a:r>
            <a:r>
              <a:rPr lang="en-US" altLang="zh-CN" b="1" dirty="0">
                <a:latin typeface="Baskerville" panose="02020502070401020303"/>
              </a:rPr>
              <a:t>health and wellness</a:t>
            </a:r>
          </a:p>
          <a:p>
            <a:r>
              <a:rPr lang="en-US" altLang="zh-CN" sz="1800" dirty="0">
                <a:latin typeface="Baskerville" panose="02020502070401020303"/>
              </a:rPr>
              <a:t>(two-story</a:t>
            </a:r>
            <a:r>
              <a:rPr lang="zh-CN" altLang="en-US" sz="1800" dirty="0">
                <a:latin typeface="Baskerville" panose="02020502070401020303"/>
              </a:rPr>
              <a:t> </a:t>
            </a:r>
            <a:r>
              <a:rPr lang="en-US" altLang="zh-CN" sz="1800" dirty="0">
                <a:latin typeface="Baskerville" panose="02020502070401020303"/>
              </a:rPr>
              <a:t>club,</a:t>
            </a:r>
            <a:r>
              <a:rPr lang="zh-CN" altLang="en-US" sz="1800" dirty="0">
                <a:latin typeface="Baskerville" panose="02020502070401020303"/>
              </a:rPr>
              <a:t> </a:t>
            </a:r>
            <a:r>
              <a:rPr lang="en-US" altLang="zh-CN" sz="1800" dirty="0">
                <a:latin typeface="Baskerville" panose="02020502070401020303"/>
              </a:rPr>
              <a:t>the</a:t>
            </a:r>
            <a:r>
              <a:rPr lang="zh-CN" altLang="en-US" sz="1800" dirty="0">
                <a:latin typeface="Baskerville" panose="02020502070401020303"/>
              </a:rPr>
              <a:t> </a:t>
            </a:r>
            <a:r>
              <a:rPr lang="en-US" altLang="zh-CN" sz="1800" dirty="0">
                <a:latin typeface="Baskerville" panose="02020502070401020303"/>
              </a:rPr>
              <a:t>largest</a:t>
            </a:r>
            <a:r>
              <a:rPr lang="zh-CN" altLang="en-US" sz="1800" dirty="0">
                <a:latin typeface="Baskerville" panose="02020502070401020303"/>
              </a:rPr>
              <a:t> </a:t>
            </a:r>
            <a:r>
              <a:rPr lang="en-US" altLang="zh-CN" sz="1800" dirty="0">
                <a:latin typeface="Baskerville" panose="02020502070401020303"/>
              </a:rPr>
              <a:t>residence-only</a:t>
            </a:r>
            <a:r>
              <a:rPr lang="zh-CN" altLang="en-US" sz="1800" dirty="0">
                <a:latin typeface="Baskerville" panose="02020502070401020303"/>
              </a:rPr>
              <a:t> </a:t>
            </a:r>
            <a:r>
              <a:rPr lang="en-US" altLang="zh-CN" sz="1800" dirty="0">
                <a:latin typeface="Baskerville" panose="02020502070401020303"/>
              </a:rPr>
              <a:t>fitness</a:t>
            </a:r>
            <a:r>
              <a:rPr lang="zh-CN" altLang="en-US" sz="1800" dirty="0">
                <a:latin typeface="Baskerville" panose="02020502070401020303"/>
              </a:rPr>
              <a:t> </a:t>
            </a:r>
            <a:r>
              <a:rPr lang="en-US" altLang="zh-CN" sz="1800" dirty="0">
                <a:latin typeface="Baskerville" panose="02020502070401020303"/>
              </a:rPr>
              <a:t>center)</a:t>
            </a:r>
            <a:endParaRPr lang="zh-CN" altLang="en-US" sz="1800" dirty="0">
              <a:latin typeface="Baskerville" panose="02020502070401020303"/>
            </a:endParaRPr>
          </a:p>
        </p:txBody>
      </p:sp>
      <p:sp>
        <p:nvSpPr>
          <p:cNvPr id="22" name="TextBox 21">
            <a:extLst>
              <a:ext uri="{FF2B5EF4-FFF2-40B4-BE49-F238E27FC236}">
                <a16:creationId xmlns:a16="http://schemas.microsoft.com/office/drawing/2014/main" id="{3EB0AFE0-3244-D649-B651-262C5D43F243}"/>
              </a:ext>
            </a:extLst>
          </p:cNvPr>
          <p:cNvSpPr txBox="1"/>
          <p:nvPr/>
        </p:nvSpPr>
        <p:spPr>
          <a:xfrm>
            <a:off x="9213490" y="2344925"/>
            <a:ext cx="2709243" cy="1169551"/>
          </a:xfrm>
          <a:prstGeom prst="rect">
            <a:avLst/>
          </a:prstGeom>
          <a:noFill/>
        </p:spPr>
        <p:txBody>
          <a:bodyPr wrap="square">
            <a:spAutoFit/>
          </a:bodyPr>
          <a:lstStyle/>
          <a:p>
            <a:r>
              <a:rPr lang="en-US" altLang="zh-CN" sz="1600" b="1" dirty="0">
                <a:latin typeface="Baskerville" panose="02020502070401020303"/>
              </a:rPr>
              <a:t>Sustainability</a:t>
            </a:r>
          </a:p>
          <a:p>
            <a:r>
              <a:rPr lang="en-US" altLang="zh-CN" dirty="0">
                <a:latin typeface="Baskerville" panose="02020502070401020303"/>
              </a:rPr>
              <a:t>Passive House</a:t>
            </a:r>
          </a:p>
          <a:p>
            <a:r>
              <a:rPr lang="en-US" altLang="zh-CN" dirty="0">
                <a:latin typeface="Baskerville" panose="02020502070401020303"/>
              </a:rPr>
              <a:t>WELL Gold and LEED Platinum</a:t>
            </a:r>
          </a:p>
        </p:txBody>
      </p:sp>
      <p:sp>
        <p:nvSpPr>
          <p:cNvPr id="3" name="TextBox 2"/>
          <p:cNvSpPr txBox="1"/>
          <p:nvPr/>
        </p:nvSpPr>
        <p:spPr>
          <a:xfrm>
            <a:off x="6727819" y="147219"/>
            <a:ext cx="5349541" cy="461665"/>
          </a:xfrm>
          <a:prstGeom prst="rect">
            <a:avLst/>
          </a:prstGeom>
          <a:noFill/>
        </p:spPr>
        <p:txBody>
          <a:bodyPr wrap="none" rtlCol="0">
            <a:spAutoFit/>
          </a:bodyPr>
          <a:lstStyle/>
          <a:p>
            <a:r>
              <a:rPr lang="en-US" sz="1200" dirty="0">
                <a:latin typeface="Baskerville Old Face" panose="02020602080505020303" pitchFamily="18" charset="0"/>
              </a:rPr>
              <a:t>© Handel Architects. All rights reserved. This content is excluded from our Creative </a:t>
            </a:r>
          </a:p>
          <a:p>
            <a:r>
              <a:rPr lang="en-US" sz="1200" dirty="0">
                <a:latin typeface="Baskerville Old Face" panose="02020602080505020303" pitchFamily="18" charset="0"/>
              </a:rPr>
              <a:t>Commons license. For more information, see </a:t>
            </a:r>
            <a:r>
              <a:rPr lang="en-US" sz="1200" dirty="0">
                <a:latin typeface="Baskerville Old Face" panose="02020602080505020303" pitchFamily="18" charset="0"/>
                <a:hlinkClick r:id="rId7"/>
              </a:rPr>
              <a:t>https://ocw.mit.edu/help/faq-fair-use</a:t>
            </a:r>
            <a:r>
              <a:rPr lang="en-US" sz="1200" dirty="0" smtClean="0">
                <a:latin typeface="Baskerville Old Face" panose="02020602080505020303" pitchFamily="18" charset="0"/>
                <a:hlinkClick r:id="rId7"/>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527294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44929" y="241300"/>
            <a:ext cx="7583034" cy="763588"/>
          </a:xfrm>
          <a:prstGeom prst="rect">
            <a:avLst/>
          </a:prstGeom>
        </p:spPr>
        <p:txBody>
          <a:bodyPr spcFirstLastPara="1" vert="horz" wrap="square" lIns="121900" tIns="121900" rIns="121900" bIns="121900" rtlCol="0" anchor="t" anchorCtr="0">
            <a:noAutofit/>
          </a:bodyPr>
          <a:lstStyle/>
          <a:p>
            <a:r>
              <a:rPr lang="en-US" altLang="zh-CN" sz="4267" dirty="0">
                <a:solidFill>
                  <a:srgbClr val="1B4453"/>
                </a:solidFill>
                <a:latin typeface="Baskerville" panose="02020502070401020303"/>
              </a:rPr>
              <a:t>Winthrop Center</a:t>
            </a:r>
            <a:endParaRPr sz="4800" dirty="0">
              <a:solidFill>
                <a:srgbClr val="1B4453"/>
              </a:solidFill>
              <a:latin typeface="Baskerville" panose="02020502070401020303"/>
            </a:endParaRPr>
          </a:p>
        </p:txBody>
      </p:sp>
      <p:pic>
        <p:nvPicPr>
          <p:cNvPr id="6" name="Graphic 5" descr="Building">
            <a:extLst>
              <a:ext uri="{FF2B5EF4-FFF2-40B4-BE49-F238E27FC236}">
                <a16:creationId xmlns:a16="http://schemas.microsoft.com/office/drawing/2014/main" id="{26756493-D287-8045-BDBE-D4BC8F5D842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040039" y="2193780"/>
            <a:ext cx="3486336" cy="3486336"/>
          </a:xfrm>
          <a:prstGeom prst="rect">
            <a:avLst/>
          </a:prstGeom>
        </p:spPr>
      </p:pic>
      <p:sp>
        <p:nvSpPr>
          <p:cNvPr id="7" name="TextBox 6">
            <a:extLst>
              <a:ext uri="{FF2B5EF4-FFF2-40B4-BE49-F238E27FC236}">
                <a16:creationId xmlns:a16="http://schemas.microsoft.com/office/drawing/2014/main" id="{1C131874-4803-8140-9F8D-66E7E5DE12B5}"/>
              </a:ext>
            </a:extLst>
          </p:cNvPr>
          <p:cNvSpPr txBox="1"/>
          <p:nvPr/>
        </p:nvSpPr>
        <p:spPr>
          <a:xfrm>
            <a:off x="2197149" y="4303134"/>
            <a:ext cx="1172116" cy="523220"/>
          </a:xfrm>
          <a:prstGeom prst="rect">
            <a:avLst/>
          </a:prstGeom>
          <a:noFill/>
        </p:spPr>
        <p:txBody>
          <a:bodyPr wrap="square" rtlCol="0">
            <a:spAutoFit/>
          </a:bodyPr>
          <a:lstStyle/>
          <a:p>
            <a:r>
              <a:rPr lang="en-US" altLang="zh-CN" sz="2800" dirty="0">
                <a:latin typeface="Baskerville"/>
              </a:rPr>
              <a:t>Office</a:t>
            </a:r>
            <a:endParaRPr lang="zh-CN" altLang="en-US" sz="2800" dirty="0">
              <a:latin typeface="Baskerville"/>
            </a:endParaRPr>
          </a:p>
        </p:txBody>
      </p:sp>
      <p:sp>
        <p:nvSpPr>
          <p:cNvPr id="8" name="TextBox 7">
            <a:extLst>
              <a:ext uri="{FF2B5EF4-FFF2-40B4-BE49-F238E27FC236}">
                <a16:creationId xmlns:a16="http://schemas.microsoft.com/office/drawing/2014/main" id="{096D1EEE-60A3-5F4A-A89F-D7C9D70C2C98}"/>
              </a:ext>
            </a:extLst>
          </p:cNvPr>
          <p:cNvSpPr txBox="1"/>
          <p:nvPr/>
        </p:nvSpPr>
        <p:spPr>
          <a:xfrm>
            <a:off x="602893" y="2926153"/>
            <a:ext cx="705642" cy="523220"/>
          </a:xfrm>
          <a:prstGeom prst="rect">
            <a:avLst/>
          </a:prstGeom>
          <a:noFill/>
        </p:spPr>
        <p:txBody>
          <a:bodyPr wrap="none" rtlCol="0">
            <a:spAutoFit/>
          </a:bodyPr>
          <a:lstStyle/>
          <a:p>
            <a:r>
              <a:rPr lang="en-US" altLang="zh-CN" sz="2800" dirty="0">
                <a:latin typeface="Baskerville"/>
              </a:rPr>
              <a:t>Sell</a:t>
            </a:r>
            <a:endParaRPr lang="zh-CN" altLang="en-US" sz="2800" dirty="0">
              <a:latin typeface="Baskerville"/>
            </a:endParaRPr>
          </a:p>
        </p:txBody>
      </p:sp>
      <p:sp>
        <p:nvSpPr>
          <p:cNvPr id="9" name="TextBox 8">
            <a:extLst>
              <a:ext uri="{FF2B5EF4-FFF2-40B4-BE49-F238E27FC236}">
                <a16:creationId xmlns:a16="http://schemas.microsoft.com/office/drawing/2014/main" id="{462DE64A-BEA7-1448-86FE-E8127A360907}"/>
              </a:ext>
            </a:extLst>
          </p:cNvPr>
          <p:cNvSpPr txBox="1"/>
          <p:nvPr/>
        </p:nvSpPr>
        <p:spPr>
          <a:xfrm>
            <a:off x="424939" y="4289042"/>
            <a:ext cx="1008609" cy="523220"/>
          </a:xfrm>
          <a:prstGeom prst="rect">
            <a:avLst/>
          </a:prstGeom>
          <a:noFill/>
        </p:spPr>
        <p:txBody>
          <a:bodyPr wrap="none" rtlCol="0">
            <a:spAutoFit/>
          </a:bodyPr>
          <a:lstStyle/>
          <a:p>
            <a:r>
              <a:rPr lang="en-US" altLang="zh-CN" sz="2800" dirty="0">
                <a:latin typeface="Baskerville"/>
              </a:rPr>
              <a:t>Lease</a:t>
            </a:r>
            <a:endParaRPr lang="zh-CN" altLang="en-US" sz="2800" dirty="0">
              <a:latin typeface="Baskerville"/>
            </a:endParaRPr>
          </a:p>
        </p:txBody>
      </p:sp>
      <p:cxnSp>
        <p:nvCxnSpPr>
          <p:cNvPr id="10" name="Straight Arrow Connector 9">
            <a:extLst>
              <a:ext uri="{FF2B5EF4-FFF2-40B4-BE49-F238E27FC236}">
                <a16:creationId xmlns:a16="http://schemas.microsoft.com/office/drawing/2014/main" id="{CF8E05CC-DAEC-CF46-B7B8-EE7723CA7DE6}"/>
              </a:ext>
            </a:extLst>
          </p:cNvPr>
          <p:cNvCxnSpPr/>
          <p:nvPr/>
        </p:nvCxnSpPr>
        <p:spPr>
          <a:xfrm flipH="1">
            <a:off x="1433548" y="3187763"/>
            <a:ext cx="24603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4E548AA6-160B-CF4C-9619-604059A34E25}"/>
              </a:ext>
            </a:extLst>
          </p:cNvPr>
          <p:cNvCxnSpPr/>
          <p:nvPr/>
        </p:nvCxnSpPr>
        <p:spPr>
          <a:xfrm flipH="1">
            <a:off x="1531356" y="4582110"/>
            <a:ext cx="24603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5CA5B546-5DB7-1643-9BFB-6CE63AFC76EF}"/>
              </a:ext>
            </a:extLst>
          </p:cNvPr>
          <p:cNvSpPr txBox="1"/>
          <p:nvPr/>
        </p:nvSpPr>
        <p:spPr>
          <a:xfrm>
            <a:off x="2197149" y="3110354"/>
            <a:ext cx="1172116" cy="523220"/>
          </a:xfrm>
          <a:prstGeom prst="rect">
            <a:avLst/>
          </a:prstGeom>
          <a:noFill/>
        </p:spPr>
        <p:txBody>
          <a:bodyPr wrap="none" rtlCol="0">
            <a:spAutoFit/>
          </a:bodyPr>
          <a:lstStyle/>
          <a:p>
            <a:r>
              <a:rPr lang="en-US" altLang="zh-CN" sz="2800" dirty="0">
                <a:latin typeface="Baskerville"/>
              </a:rPr>
              <a:t>Condo</a:t>
            </a:r>
            <a:endParaRPr lang="zh-CN" altLang="en-US" sz="2800" dirty="0">
              <a:latin typeface="Baskerville"/>
            </a:endParaRPr>
          </a:p>
        </p:txBody>
      </p:sp>
      <p:cxnSp>
        <p:nvCxnSpPr>
          <p:cNvPr id="13" name="Straight Connector 12">
            <a:extLst>
              <a:ext uri="{FF2B5EF4-FFF2-40B4-BE49-F238E27FC236}">
                <a16:creationId xmlns:a16="http://schemas.microsoft.com/office/drawing/2014/main" id="{C17A2D20-BE10-CE4A-B98C-3DF3DE44BD78}"/>
              </a:ext>
            </a:extLst>
          </p:cNvPr>
          <p:cNvCxnSpPr>
            <a:cxnSpLocks/>
          </p:cNvCxnSpPr>
          <p:nvPr/>
        </p:nvCxnSpPr>
        <p:spPr>
          <a:xfrm>
            <a:off x="1883924" y="3936948"/>
            <a:ext cx="3999886" cy="0"/>
          </a:xfrm>
          <a:prstGeom prst="line">
            <a:avLst/>
          </a:prstGeom>
        </p:spPr>
        <p:style>
          <a:lnRef idx="1">
            <a:schemeClr val="dk1"/>
          </a:lnRef>
          <a:fillRef idx="0">
            <a:schemeClr val="dk1"/>
          </a:fillRef>
          <a:effectRef idx="0">
            <a:schemeClr val="dk1"/>
          </a:effectRef>
          <a:fontRef idx="minor">
            <a:schemeClr val="tx1"/>
          </a:fontRef>
        </p:style>
      </p:cxnSp>
      <p:pic>
        <p:nvPicPr>
          <p:cNvPr id="3" name="Picture 2">
            <a:extLst>
              <a:ext uri="{FF2B5EF4-FFF2-40B4-BE49-F238E27FC236}">
                <a16:creationId xmlns:a16="http://schemas.microsoft.com/office/drawing/2014/main" id="{63BFF2E7-E75A-4207-A04C-6556BB05A6CC}"/>
              </a:ext>
            </a:extLst>
          </p:cNvPr>
          <p:cNvPicPr>
            <a:picLocks noChangeAspect="1"/>
          </p:cNvPicPr>
          <p:nvPr/>
        </p:nvPicPr>
        <p:blipFill>
          <a:blip r:embed="rId5"/>
          <a:stretch>
            <a:fillRect/>
          </a:stretch>
        </p:blipFill>
        <p:spPr>
          <a:xfrm>
            <a:off x="6299610" y="1529386"/>
            <a:ext cx="5657597" cy="4792165"/>
          </a:xfrm>
          <a:prstGeom prst="rect">
            <a:avLst/>
          </a:prstGeom>
        </p:spPr>
      </p:pic>
      <p:sp>
        <p:nvSpPr>
          <p:cNvPr id="14" name="TextBox 13">
            <a:extLst>
              <a:ext uri="{FF2B5EF4-FFF2-40B4-BE49-F238E27FC236}">
                <a16:creationId xmlns:a16="http://schemas.microsoft.com/office/drawing/2014/main" id="{9F33896C-F81B-4701-A42D-E38900F9FC73}"/>
              </a:ext>
            </a:extLst>
          </p:cNvPr>
          <p:cNvSpPr txBox="1"/>
          <p:nvPr/>
        </p:nvSpPr>
        <p:spPr>
          <a:xfrm>
            <a:off x="4044719" y="4134076"/>
            <a:ext cx="2470933" cy="1200329"/>
          </a:xfrm>
          <a:prstGeom prst="rect">
            <a:avLst/>
          </a:prstGeom>
          <a:noFill/>
        </p:spPr>
        <p:txBody>
          <a:bodyPr wrap="none" rtlCol="0">
            <a:spAutoFit/>
          </a:bodyPr>
          <a:lstStyle/>
          <a:p>
            <a:r>
              <a:rPr lang="en-US" altLang="zh-CN" sz="2400" dirty="0">
                <a:latin typeface="Baskerville"/>
              </a:rPr>
              <a:t>Passive House</a:t>
            </a:r>
          </a:p>
          <a:p>
            <a:r>
              <a:rPr lang="en-US" altLang="zh-CN" sz="2400" dirty="0">
                <a:latin typeface="Baskerville"/>
              </a:rPr>
              <a:t>+ WELL</a:t>
            </a:r>
            <a:r>
              <a:rPr lang="zh-CN" altLang="en-US" sz="2400" dirty="0">
                <a:latin typeface="Baskerville"/>
              </a:rPr>
              <a:t> </a:t>
            </a:r>
            <a:r>
              <a:rPr lang="en-US" altLang="zh-CN" sz="2400" dirty="0">
                <a:latin typeface="Baskerville"/>
              </a:rPr>
              <a:t>Gold</a:t>
            </a:r>
          </a:p>
          <a:p>
            <a:r>
              <a:rPr lang="en-US" altLang="zh-CN" sz="2400" dirty="0">
                <a:latin typeface="Baskerville"/>
              </a:rPr>
              <a:t>+ LEED Platinum</a:t>
            </a:r>
            <a:endParaRPr lang="zh-CN" altLang="en-US" sz="2400" dirty="0">
              <a:latin typeface="Baskerville"/>
            </a:endParaRPr>
          </a:p>
        </p:txBody>
      </p:sp>
      <p:sp>
        <p:nvSpPr>
          <p:cNvPr id="5" name="Rectangle 4">
            <a:extLst>
              <a:ext uri="{FF2B5EF4-FFF2-40B4-BE49-F238E27FC236}">
                <a16:creationId xmlns:a16="http://schemas.microsoft.com/office/drawing/2014/main" id="{177062E9-8C7B-4E37-ACEF-CD385D0AB420}"/>
              </a:ext>
            </a:extLst>
          </p:cNvPr>
          <p:cNvSpPr/>
          <p:nvPr/>
        </p:nvSpPr>
        <p:spPr>
          <a:xfrm>
            <a:off x="4055534" y="3218540"/>
            <a:ext cx="1691489" cy="461665"/>
          </a:xfrm>
          <a:prstGeom prst="rect">
            <a:avLst/>
          </a:prstGeom>
        </p:spPr>
        <p:txBody>
          <a:bodyPr wrap="none">
            <a:spAutoFit/>
          </a:bodyPr>
          <a:lstStyle/>
          <a:p>
            <a:r>
              <a:rPr lang="en-US" altLang="zh-CN" sz="2400" dirty="0">
                <a:latin typeface="Baskerville"/>
              </a:rPr>
              <a:t>LEED Gold</a:t>
            </a:r>
          </a:p>
        </p:txBody>
      </p:sp>
      <p:pic>
        <p:nvPicPr>
          <p:cNvPr id="2" name="Picture 2" descr="passive-house-logo2.jpg?mtime=20200831104536#asset:39045">
            <a:extLst>
              <a:ext uri="{FF2B5EF4-FFF2-40B4-BE49-F238E27FC236}">
                <a16:creationId xmlns:a16="http://schemas.microsoft.com/office/drawing/2014/main" id="{88E66167-11F1-CEE2-FB62-BCB1D53436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929" y="5526200"/>
            <a:ext cx="2138704" cy="8902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eadership in Energy and Environmental Design (LEED) - Student Center |  University of the District of Columbia">
            <a:extLst>
              <a:ext uri="{FF2B5EF4-FFF2-40B4-BE49-F238E27FC236}">
                <a16:creationId xmlns:a16="http://schemas.microsoft.com/office/drawing/2014/main" id="{803FBDE9-8BBD-619A-C4B1-B677086C92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3587" y="5538344"/>
            <a:ext cx="890292" cy="8902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ustainability - Visionary Building">
            <a:extLst>
              <a:ext uri="{FF2B5EF4-FFF2-40B4-BE49-F238E27FC236}">
                <a16:creationId xmlns:a16="http://schemas.microsoft.com/office/drawing/2014/main" id="{342F6FD3-A2DE-33EB-813D-22943D43566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0000"/>
          <a:stretch/>
        </p:blipFill>
        <p:spPr bwMode="auto">
          <a:xfrm>
            <a:off x="4158705" y="5680116"/>
            <a:ext cx="863884" cy="8344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42728" y="6405143"/>
            <a:ext cx="9049272" cy="461665"/>
          </a:xfrm>
          <a:prstGeom prst="rect">
            <a:avLst/>
          </a:prstGeom>
          <a:noFill/>
        </p:spPr>
        <p:txBody>
          <a:bodyPr wrap="none" rtlCol="0">
            <a:spAutoFit/>
          </a:bodyPr>
          <a:lstStyle/>
          <a:p>
            <a:r>
              <a:rPr lang="en-US" sz="1200" dirty="0" smtClean="0">
                <a:latin typeface="Baskerville Old Face" panose="02020602080505020303" pitchFamily="18" charset="0"/>
              </a:rPr>
              <a:t>Logos © </a:t>
            </a:r>
            <a:r>
              <a:rPr lang="en-US" sz="1200" dirty="0">
                <a:latin typeface="Baskerville Old Face" panose="02020602080505020303" pitchFamily="18" charset="0"/>
              </a:rPr>
              <a:t>Passive House Institute US, US Green Building Council, and International Well Building </a:t>
            </a:r>
            <a:r>
              <a:rPr lang="en-US" sz="1200" dirty="0" smtClean="0">
                <a:latin typeface="Baskerville Old Face" panose="02020602080505020303" pitchFamily="18" charset="0"/>
              </a:rPr>
              <a:t>Institute</a:t>
            </a:r>
            <a:r>
              <a:rPr lang="en-US" sz="1200" dirty="0">
                <a:latin typeface="Baskerville Old Face" panose="02020602080505020303" pitchFamily="18" charset="0"/>
              </a:rPr>
              <a:t>; skyscraper </a:t>
            </a:r>
            <a:r>
              <a:rPr lang="en-US" sz="1200" dirty="0" smtClean="0">
                <a:latin typeface="Baskerville Old Face" panose="02020602080505020303" pitchFamily="18" charset="0"/>
              </a:rPr>
              <a:t>© Millennium Partners. </a:t>
            </a:r>
          </a:p>
          <a:p>
            <a:r>
              <a:rPr lang="en-US" sz="1200" dirty="0" smtClean="0">
                <a:latin typeface="Baskerville Old Face" panose="02020602080505020303" pitchFamily="18" charset="0"/>
              </a:rPr>
              <a:t>All </a:t>
            </a:r>
            <a:r>
              <a:rPr lang="en-US" sz="1200" dirty="0">
                <a:latin typeface="Baskerville Old Face" panose="02020602080505020303" pitchFamily="18" charset="0"/>
              </a:rPr>
              <a:t>rights reserved. This content is excluded from our Creative Commons license. For more information, see </a:t>
            </a:r>
            <a:r>
              <a:rPr lang="en-US" sz="1200" dirty="0">
                <a:latin typeface="Baskerville Old Face" panose="02020602080505020303" pitchFamily="18" charset="0"/>
                <a:hlinkClick r:id="rId9"/>
              </a:rPr>
              <a:t>https://ocw.mit.edu/help/faq-fair-use</a:t>
            </a:r>
            <a:r>
              <a:rPr lang="en-US" sz="1200" dirty="0" smtClean="0">
                <a:latin typeface="Baskerville Old Face" panose="02020602080505020303" pitchFamily="18" charset="0"/>
                <a:hlinkClick r:id="rId9"/>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184848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theme/theme1.xml><?xml version="1.0" encoding="utf-8"?>
<a:theme xmlns:a="http://schemas.openxmlformats.org/drawingml/2006/main" name="Revised_GreenBuildings_v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Revised_GreenBuildings_v2</Template>
  <TotalTime>100651</TotalTime>
  <Words>6607</Words>
  <Application>Microsoft Office PowerPoint</Application>
  <PresentationFormat>Widescreen</PresentationFormat>
  <Paragraphs>1004</Paragraphs>
  <Slides>48</Slides>
  <Notes>48</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48</vt:i4>
      </vt:variant>
    </vt:vector>
  </HeadingPairs>
  <TitlesOfParts>
    <vt:vector size="68" baseType="lpstr">
      <vt:lpstr>宋体</vt:lpstr>
      <vt:lpstr>Arial</vt:lpstr>
      <vt:lpstr>Baskerville</vt:lpstr>
      <vt:lpstr>Baskerville Old Face</vt:lpstr>
      <vt:lpstr>Baskerville SemiBold</vt:lpstr>
      <vt:lpstr>Calibri</vt:lpstr>
      <vt:lpstr>Calibri Light</vt:lpstr>
      <vt:lpstr>Cambria Math</vt:lpstr>
      <vt:lpstr>等线</vt:lpstr>
      <vt:lpstr>等线 Light</vt:lpstr>
      <vt:lpstr>DIN Alternate Bold</vt:lpstr>
      <vt:lpstr>Eurostile</vt:lpstr>
      <vt:lpstr>Kozuka Gothic Pr6N L</vt:lpstr>
      <vt:lpstr>Libre Baskerville</vt:lpstr>
      <vt:lpstr>Monda</vt:lpstr>
      <vt:lpstr>Roboto</vt:lpstr>
      <vt:lpstr>Times New Roman</vt:lpstr>
      <vt:lpstr>Wingdings</vt:lpstr>
      <vt:lpstr>Revised_GreenBuildings_v2</vt:lpstr>
      <vt:lpstr>Simple Light</vt:lpstr>
      <vt:lpstr>SRE Economics Lecture 2  The Economics of Green Buildings (2) </vt:lpstr>
      <vt:lpstr>We are responsible, and we are also the target </vt:lpstr>
      <vt:lpstr>Policy pressure to decarbonize across the globe</vt:lpstr>
      <vt:lpstr>PowerPoint Presentation</vt:lpstr>
      <vt:lpstr>PowerPoint Presentation</vt:lpstr>
      <vt:lpstr>Carbon Offsets</vt:lpstr>
      <vt:lpstr>Technology side:   Passive house Building electrification: heat pump  </vt:lpstr>
      <vt:lpstr>Millennium Partners </vt:lpstr>
      <vt:lpstr>Winthrop Center</vt:lpstr>
      <vt:lpstr>PowerPoint Presentation</vt:lpstr>
      <vt:lpstr>Passive House Technology</vt:lpstr>
      <vt:lpstr>Passive House: Benefits</vt:lpstr>
      <vt:lpstr>Winthrop Center</vt:lpstr>
      <vt:lpstr>Passive Houses in the Boston Area</vt:lpstr>
      <vt:lpstr>Passive House: 12 Fayette Street</vt:lpstr>
      <vt:lpstr>Passive House: 152 – 158 Broadway</vt:lpstr>
      <vt:lpstr>Passive House: 71 Bow St</vt:lpstr>
      <vt:lpstr>Passive House: Northland Newton Development</vt:lpstr>
      <vt:lpstr>Electrification: Pathway to Net Zero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people side: landlord vs. tenant   Split incentive and green lease Scope 1-2-3: whose carbon it is?   </vt:lpstr>
      <vt:lpstr>PowerPoint Presentation</vt:lpstr>
      <vt:lpstr>PowerPoint Presentation</vt:lpstr>
      <vt:lpstr>PowerPoint Presentation</vt:lpstr>
      <vt:lpstr>PowerPoint Presentation</vt:lpstr>
      <vt:lpstr>Case: Green Retrofit in Rockville, Maryland</vt:lpstr>
      <vt:lpstr>Case: Rockville Building</vt:lpstr>
      <vt:lpstr>Case: Rockville Building</vt:lpstr>
      <vt:lpstr>Pro Forma – Baseline</vt:lpstr>
      <vt:lpstr>Pro Forma – Retrofit Impact (TOTAL)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Zhengzhen Tan</dc:creator>
  <cp:lastModifiedBy>Peter Chipman</cp:lastModifiedBy>
  <cp:revision>801</cp:revision>
  <cp:lastPrinted>2023-02-13T15:05:58Z</cp:lastPrinted>
  <dcterms:created xsi:type="dcterms:W3CDTF">2019-06-14T23:26:31Z</dcterms:created>
  <dcterms:modified xsi:type="dcterms:W3CDTF">2024-06-03T12:40:15Z</dcterms:modified>
</cp:coreProperties>
</file>