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 id="2147483699" r:id="rId2"/>
  </p:sldMasterIdLst>
  <p:notesMasterIdLst>
    <p:notesMasterId r:id="rId51"/>
  </p:notesMasterIdLst>
  <p:sldIdLst>
    <p:sldId id="256" r:id="rId3"/>
    <p:sldId id="1366" r:id="rId4"/>
    <p:sldId id="1589" r:id="rId5"/>
    <p:sldId id="1445" r:id="rId6"/>
    <p:sldId id="1459" r:id="rId7"/>
    <p:sldId id="1585" r:id="rId8"/>
    <p:sldId id="1381" r:id="rId9"/>
    <p:sldId id="1590" r:id="rId10"/>
    <p:sldId id="1591" r:id="rId11"/>
    <p:sldId id="1384" r:id="rId12"/>
    <p:sldId id="1391" r:id="rId13"/>
    <p:sldId id="1392" r:id="rId14"/>
    <p:sldId id="1449" r:id="rId15"/>
    <p:sldId id="1383" r:id="rId16"/>
    <p:sldId id="1394" r:id="rId17"/>
    <p:sldId id="1387" r:id="rId18"/>
    <p:sldId id="1482" r:id="rId19"/>
    <p:sldId id="1450" r:id="rId20"/>
    <p:sldId id="1452" r:id="rId21"/>
    <p:sldId id="1382" r:id="rId22"/>
    <p:sldId id="1385" r:id="rId23"/>
    <p:sldId id="1583" r:id="rId24"/>
    <p:sldId id="1400" r:id="rId25"/>
    <p:sldId id="1596" r:id="rId26"/>
    <p:sldId id="1451" r:id="rId27"/>
    <p:sldId id="1593" r:id="rId28"/>
    <p:sldId id="1388" r:id="rId29"/>
    <p:sldId id="1389" r:id="rId30"/>
    <p:sldId id="1412" r:id="rId31"/>
    <p:sldId id="322" r:id="rId32"/>
    <p:sldId id="1376" r:id="rId33"/>
    <p:sldId id="1430" r:id="rId34"/>
    <p:sldId id="1424" r:id="rId35"/>
    <p:sldId id="1436" r:id="rId36"/>
    <p:sldId id="268" r:id="rId37"/>
    <p:sldId id="1468" r:id="rId38"/>
    <p:sldId id="1463" r:id="rId39"/>
    <p:sldId id="1467" r:id="rId40"/>
    <p:sldId id="1466" r:id="rId41"/>
    <p:sldId id="1402" r:id="rId42"/>
    <p:sldId id="1441" r:id="rId43"/>
    <p:sldId id="1594" r:id="rId44"/>
    <p:sldId id="1595" r:id="rId45"/>
    <p:sldId id="1453" r:id="rId46"/>
    <p:sldId id="1442" r:id="rId47"/>
    <p:sldId id="1454" r:id="rId48"/>
    <p:sldId id="1469" r:id="rId49"/>
    <p:sldId id="1626" r:id="rId50"/>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BC0873A-7F23-403B-856B-9BB35D496FA1}">
          <p14:sldIdLst>
            <p14:sldId id="256"/>
            <p14:sldId id="1366"/>
            <p14:sldId id="1589"/>
            <p14:sldId id="1445"/>
            <p14:sldId id="1459"/>
            <p14:sldId id="1585"/>
            <p14:sldId id="1381"/>
            <p14:sldId id="1590"/>
            <p14:sldId id="1591"/>
            <p14:sldId id="1384"/>
            <p14:sldId id="1391"/>
            <p14:sldId id="1392"/>
            <p14:sldId id="1449"/>
            <p14:sldId id="1383"/>
            <p14:sldId id="1394"/>
            <p14:sldId id="1387"/>
            <p14:sldId id="1482"/>
            <p14:sldId id="1450"/>
            <p14:sldId id="1452"/>
            <p14:sldId id="1382"/>
            <p14:sldId id="1385"/>
          </p14:sldIdLst>
        </p14:section>
        <p14:section name="Untitled Section" id="{BAE9E806-8E3F-4B9D-AE06-6FB949C40E24}">
          <p14:sldIdLst>
            <p14:sldId id="1583"/>
            <p14:sldId id="1400"/>
            <p14:sldId id="1596"/>
            <p14:sldId id="1451"/>
            <p14:sldId id="1593"/>
            <p14:sldId id="1388"/>
            <p14:sldId id="1389"/>
            <p14:sldId id="1412"/>
            <p14:sldId id="322"/>
            <p14:sldId id="1376"/>
            <p14:sldId id="1430"/>
            <p14:sldId id="1424"/>
            <p14:sldId id="1436"/>
            <p14:sldId id="268"/>
            <p14:sldId id="1468"/>
            <p14:sldId id="1463"/>
            <p14:sldId id="1467"/>
            <p14:sldId id="1466"/>
            <p14:sldId id="1402"/>
            <p14:sldId id="1441"/>
            <p14:sldId id="1594"/>
            <p14:sldId id="1595"/>
            <p14:sldId id="1453"/>
            <p14:sldId id="1442"/>
            <p14:sldId id="1454"/>
            <p14:sldId id="1469"/>
            <p14:sldId id="162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E638E3-38E8-7B5B-8847-0818828EE064}" name="Yichun Fan" initials="YF" userId="S::ycfan@mit.edu::08db8dfb-b8c9-4d4c-9ec9-07533594219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ycfan" initials="y" lastIdx="1" clrIdx="0">
    <p:extLst>
      <p:ext uri="{19B8F6BF-5375-455C-9EA6-DF929625EA0E}">
        <p15:presenceInfo xmlns:p15="http://schemas.microsoft.com/office/powerpoint/2012/main" userId="ycf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33"/>
    <a:srgbClr val="4B747B"/>
    <a:srgbClr val="47ABD0"/>
    <a:srgbClr val="1B4453"/>
    <a:srgbClr val="E1A28D"/>
    <a:srgbClr val="47AA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0" autoAdjust="0"/>
    <p:restoredTop sz="80800" autoAdjust="0"/>
  </p:normalViewPr>
  <p:slideViewPr>
    <p:cSldViewPr snapToGrid="0" snapToObjects="1">
      <p:cViewPr>
        <p:scale>
          <a:sx n="100" d="100"/>
          <a:sy n="100" d="100"/>
        </p:scale>
        <p:origin x="-1324" y="-1316"/>
      </p:cViewPr>
      <p:guideLst/>
    </p:cSldViewPr>
  </p:slideViewPr>
  <p:notesTextViewPr>
    <p:cViewPr>
      <p:scale>
        <a:sx n="229" d="100"/>
        <a:sy n="229"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Expenditure</c:v>
                </c:pt>
              </c:strCache>
            </c:strRef>
          </c:tx>
          <c:dPt>
            <c:idx val="0"/>
            <c:bubble3D val="0"/>
            <c:spPr>
              <a:solidFill>
                <a:schemeClr val="accent5">
                  <a:tint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B258-BB43-874B-340005684136}"/>
              </c:ext>
            </c:extLst>
          </c:dPt>
          <c:dPt>
            <c:idx val="1"/>
            <c:bubble3D val="0"/>
            <c:explosion val="11"/>
            <c:spPr>
              <a:solidFill>
                <a:schemeClr val="accent5">
                  <a:tint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B258-BB43-874B-340005684136}"/>
              </c:ext>
            </c:extLst>
          </c:dPt>
          <c:dPt>
            <c:idx val="2"/>
            <c:bubble3D val="0"/>
            <c:spPr>
              <a:solidFill>
                <a:schemeClr val="accent5">
                  <a:shade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B258-BB43-874B-340005684136}"/>
              </c:ext>
            </c:extLst>
          </c:dPt>
          <c:dPt>
            <c:idx val="3"/>
            <c:bubble3D val="0"/>
            <c:spPr>
              <a:solidFill>
                <a:schemeClr val="accent5">
                  <a:shade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B258-BB43-874B-340005684136}"/>
              </c:ext>
            </c:extLst>
          </c:dPt>
          <c:dLbls>
            <c:dLbl>
              <c:idx val="0"/>
              <c:layout>
                <c:manualLayout>
                  <c:x val="-8.5936227971237164E-2"/>
                  <c:y val="0.18852347948351564"/>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B258-BB43-874B-340005684136}"/>
                </c:ext>
              </c:extLst>
            </c:dLbl>
            <c:dLbl>
              <c:idx val="1"/>
              <c:layout>
                <c:manualLayout>
                  <c:x val="0.11294864236420414"/>
                  <c:y val="-0.22226661251319388"/>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B258-BB43-874B-340005684136}"/>
                </c:ext>
              </c:extLst>
            </c:dLbl>
            <c:dLbl>
              <c:idx val="2"/>
              <c:layout>
                <c:manualLayout>
                  <c:x val="-0.10529887825000651"/>
                  <c:y val="8.9893594767595911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B258-BB43-874B-340005684136}"/>
                </c:ext>
              </c:extLst>
            </c:dLbl>
            <c:dLbl>
              <c:idx val="3"/>
              <c:layout>
                <c:manualLayout>
                  <c:x val="-1.1411282074013995E-2"/>
                  <c:y val="0"/>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B258-BB43-874B-340005684136}"/>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Rents</c:v>
                </c:pt>
                <c:pt idx="1">
                  <c:v>Wages</c:v>
                </c:pt>
                <c:pt idx="2">
                  <c:v>Energy</c:v>
                </c:pt>
                <c:pt idx="3">
                  <c:v>Others</c:v>
                </c:pt>
              </c:strCache>
            </c:strRef>
          </c:cat>
          <c:val>
            <c:numRef>
              <c:f>Sheet1!$B$2:$B$5</c:f>
              <c:numCache>
                <c:formatCode>0%</c:formatCode>
                <c:ptCount val="4"/>
                <c:pt idx="0">
                  <c:v>0.1</c:v>
                </c:pt>
                <c:pt idx="1">
                  <c:v>0.85</c:v>
                </c:pt>
                <c:pt idx="2">
                  <c:v>0.01</c:v>
                </c:pt>
                <c:pt idx="3">
                  <c:v>4.0000000000000042E-2</c:v>
                </c:pt>
              </c:numCache>
            </c:numRef>
          </c:val>
          <c:extLst>
            <c:ext xmlns:c16="http://schemas.microsoft.com/office/drawing/2014/chart" uri="{C3380CC4-5D6E-409C-BE32-E72D297353CC}">
              <c16:uniqueId val="{00000008-B258-BB43-874B-340005684136}"/>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altLang="zh-CN" dirty="0"/>
              <a:t>RENTAL</a:t>
            </a:r>
            <a:r>
              <a:rPr lang="zh-CN" altLang="en-US" dirty="0"/>
              <a:t> </a:t>
            </a:r>
            <a:r>
              <a:rPr lang="en-US" dirty="0"/>
              <a:t>Premium</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Sheet1!$C$1</c:f>
              <c:strCache>
                <c:ptCount val="1"/>
                <c:pt idx="0">
                  <c:v>Premium</c:v>
                </c:pt>
              </c:strCache>
            </c:strRef>
          </c:tx>
          <c:spPr>
            <a:solidFill>
              <a:srgbClr val="C00000">
                <a:alpha val="57000"/>
              </a:srgbClr>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1"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Sheet1!$A$2:$B$23</c:f>
              <c:strCache>
                <c:ptCount val="22"/>
                <c:pt idx="0">
                  <c:v>Energy Star</c:v>
                </c:pt>
                <c:pt idx="1">
                  <c:v>Energy Star/LEED</c:v>
                </c:pt>
                <c:pt idx="2">
                  <c:v>Eneargy Star/Leed</c:v>
                </c:pt>
                <c:pt idx="4">
                  <c:v>LEED</c:v>
                </c:pt>
                <c:pt idx="5">
                  <c:v>Energy Star/LEED</c:v>
                </c:pt>
                <c:pt idx="6">
                  <c:v>Energy Star</c:v>
                </c:pt>
                <c:pt idx="8">
                  <c:v>Eneargy Star/LEED</c:v>
                </c:pt>
                <c:pt idx="9">
                  <c:v>Energy Star</c:v>
                </c:pt>
                <c:pt idx="10">
                  <c:v>LEED</c:v>
                </c:pt>
                <c:pt idx="12">
                  <c:v>NABERS 5*</c:v>
                </c:pt>
                <c:pt idx="13">
                  <c:v>Green Star</c:v>
                </c:pt>
                <c:pt idx="14">
                  <c:v>Eneargy Star/LEED</c:v>
                </c:pt>
                <c:pt idx="17">
                  <c:v>BREEAM</c:v>
                </c:pt>
                <c:pt idx="20">
                  <c:v>BREEAM</c:v>
                </c:pt>
              </c:strCache>
              <c:extLst/>
            </c:strRef>
          </c:cat>
          <c:val>
            <c:numRef>
              <c:f>Sheet1!$C$2:$C$23</c:f>
              <c:numCache>
                <c:formatCode>0.00%</c:formatCode>
                <c:ptCount val="22"/>
                <c:pt idx="0">
                  <c:v>8.8999999999999996E-2</c:v>
                </c:pt>
                <c:pt idx="1">
                  <c:v>0.09</c:v>
                </c:pt>
                <c:pt idx="2">
                  <c:v>0.11799999999999999</c:v>
                </c:pt>
                <c:pt idx="4">
                  <c:v>2.1999999999999999E-2</c:v>
                </c:pt>
                <c:pt idx="5">
                  <c:v>0.06</c:v>
                </c:pt>
                <c:pt idx="6">
                  <c:v>6.0999999999999999E-2</c:v>
                </c:pt>
                <c:pt idx="8">
                  <c:v>2.7000000000000003E-2</c:v>
                </c:pt>
                <c:pt idx="9">
                  <c:v>8.1000000000000003E-2</c:v>
                </c:pt>
                <c:pt idx="10">
                  <c:v>0.16300000000000001</c:v>
                </c:pt>
                <c:pt idx="12">
                  <c:v>0.03</c:v>
                </c:pt>
                <c:pt idx="13">
                  <c:v>0.05</c:v>
                </c:pt>
                <c:pt idx="14">
                  <c:v>4.4999999999999998E-2</c:v>
                </c:pt>
                <c:pt idx="17">
                  <c:v>0.249</c:v>
                </c:pt>
                <c:pt idx="20">
                  <c:v>0.19699999999999998</c:v>
                </c:pt>
              </c:numCache>
            </c:numRef>
          </c:val>
          <c:extLst>
            <c:ext xmlns:c16="http://schemas.microsoft.com/office/drawing/2014/chart" uri="{C3380CC4-5D6E-409C-BE32-E72D297353CC}">
              <c16:uniqueId val="{00000000-F693-684C-8F70-A60D486B66FF}"/>
            </c:ext>
          </c:extLst>
        </c:ser>
        <c:dLbls>
          <c:dLblPos val="outEnd"/>
          <c:showLegendKey val="0"/>
          <c:showVal val="1"/>
          <c:showCatName val="0"/>
          <c:showSerName val="0"/>
          <c:showPercent val="0"/>
          <c:showBubbleSize val="0"/>
        </c:dLbls>
        <c:gapWidth val="329"/>
        <c:overlap val="-44"/>
        <c:axId val="696042048"/>
        <c:axId val="696043696"/>
      </c:barChart>
      <c:catAx>
        <c:axId val="6960420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all" spc="120" normalizeH="0" baseline="0">
                <a:solidFill>
                  <a:schemeClr val="tx1">
                    <a:lumMod val="65000"/>
                    <a:lumOff val="35000"/>
                  </a:schemeClr>
                </a:solidFill>
                <a:latin typeface="+mn-lt"/>
                <a:ea typeface="+mn-ea"/>
                <a:cs typeface="+mn-cs"/>
              </a:defRPr>
            </a:pPr>
            <a:endParaRPr lang="en-US"/>
          </a:p>
        </c:txPr>
        <c:crossAx val="696043696"/>
        <c:crosses val="autoZero"/>
        <c:auto val="1"/>
        <c:lblAlgn val="ctr"/>
        <c:lblOffset val="100"/>
        <c:noMultiLvlLbl val="0"/>
      </c:catAx>
      <c:valAx>
        <c:axId val="696043696"/>
        <c:scaling>
          <c:orientation val="minMax"/>
        </c:scaling>
        <c:delete val="1"/>
        <c:axPos val="l"/>
        <c:numFmt formatCode="0.00%" sourceLinked="1"/>
        <c:majorTickMark val="none"/>
        <c:minorTickMark val="none"/>
        <c:tickLblPos val="nextTo"/>
        <c:crossAx val="6960420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7D6AAD-4A1F-7D44-995F-85E99831FD84}" type="doc">
      <dgm:prSet loTypeId="urn:microsoft.com/office/officeart/2005/8/layout/venn1" loCatId="" qsTypeId="urn:microsoft.com/office/officeart/2005/8/quickstyle/simple1" qsCatId="simple" csTypeId="urn:microsoft.com/office/officeart/2005/8/colors/colorful4" csCatId="colorful" phldr="1"/>
      <dgm:spPr/>
    </dgm:pt>
    <dgm:pt modelId="{A02A8A4B-4419-834E-B03D-EFE694379FB7}">
      <dgm:prSet phldrT="[Text]" custT="1"/>
      <dgm:spPr>
        <a:solidFill>
          <a:srgbClr val="7030A0">
            <a:alpha val="50000"/>
          </a:srgbClr>
        </a:solidFill>
      </dgm:spPr>
      <dgm:t>
        <a:bodyPr/>
        <a:lstStyle/>
        <a:p>
          <a:r>
            <a:rPr lang="en-US" altLang="zh-CN" sz="2400" dirty="0">
              <a:latin typeface="Baskerville" panose="02020502070401020303"/>
            </a:rPr>
            <a:t>People</a:t>
          </a:r>
        </a:p>
        <a:p>
          <a:r>
            <a:rPr lang="en-US" altLang="zh-CN" sz="1400" dirty="0">
              <a:latin typeface="Baskerville" panose="02020502070401020303"/>
            </a:rPr>
            <a:t>(Social)</a:t>
          </a:r>
          <a:endParaRPr lang="en-US" sz="1400" dirty="0">
            <a:latin typeface="Baskerville" panose="02020502070401020303"/>
          </a:endParaRPr>
        </a:p>
      </dgm:t>
    </dgm:pt>
    <dgm:pt modelId="{A3661F9C-FF68-AB43-B086-8C62B66B96A6}" type="parTrans" cxnId="{DD0AB41F-8DDF-8C47-837C-2A17D4029F2F}">
      <dgm:prSet/>
      <dgm:spPr/>
      <dgm:t>
        <a:bodyPr/>
        <a:lstStyle/>
        <a:p>
          <a:endParaRPr lang="en-US">
            <a:latin typeface="Baskerville" panose="02020502070401020303"/>
          </a:endParaRPr>
        </a:p>
      </dgm:t>
    </dgm:pt>
    <dgm:pt modelId="{9F64F55E-BF18-CB48-B969-E62C28B5D000}" type="sibTrans" cxnId="{DD0AB41F-8DDF-8C47-837C-2A17D4029F2F}">
      <dgm:prSet/>
      <dgm:spPr/>
      <dgm:t>
        <a:bodyPr/>
        <a:lstStyle/>
        <a:p>
          <a:endParaRPr lang="en-US">
            <a:latin typeface="Baskerville" panose="02020502070401020303"/>
          </a:endParaRPr>
        </a:p>
      </dgm:t>
    </dgm:pt>
    <dgm:pt modelId="{03E7A4F4-77F3-244E-94F8-5E5036DE5641}">
      <dgm:prSet phldrT="[Text]" custT="1"/>
      <dgm:spPr>
        <a:solidFill>
          <a:schemeClr val="accent4">
            <a:lumMod val="75000"/>
            <a:alpha val="50196"/>
          </a:schemeClr>
        </a:solidFill>
      </dgm:spPr>
      <dgm:t>
        <a:bodyPr/>
        <a:lstStyle/>
        <a:p>
          <a:r>
            <a:rPr lang="en-US" altLang="zh-CN" sz="2500" dirty="0">
              <a:latin typeface="Baskerville" panose="02020502070401020303"/>
            </a:rPr>
            <a:t>Profit</a:t>
          </a:r>
        </a:p>
        <a:p>
          <a:r>
            <a:rPr lang="en-US" altLang="zh-CN" sz="1400" dirty="0">
              <a:latin typeface="Baskerville" panose="02020502070401020303"/>
            </a:rPr>
            <a:t>(Economic)</a:t>
          </a:r>
          <a:endParaRPr lang="en-US" sz="1400" dirty="0">
            <a:latin typeface="Baskerville" panose="02020502070401020303"/>
          </a:endParaRPr>
        </a:p>
      </dgm:t>
    </dgm:pt>
    <dgm:pt modelId="{377A6C6F-C445-9148-BB31-2491AB3D8EBE}" type="parTrans" cxnId="{F3857FD1-81C0-254A-A414-1AD98D2A1C19}">
      <dgm:prSet/>
      <dgm:spPr/>
      <dgm:t>
        <a:bodyPr/>
        <a:lstStyle/>
        <a:p>
          <a:endParaRPr lang="en-US">
            <a:latin typeface="Baskerville" panose="02020502070401020303"/>
          </a:endParaRPr>
        </a:p>
      </dgm:t>
    </dgm:pt>
    <dgm:pt modelId="{0FFB1760-F9C1-EF49-A894-D6177F89F7EB}" type="sibTrans" cxnId="{F3857FD1-81C0-254A-A414-1AD98D2A1C19}">
      <dgm:prSet/>
      <dgm:spPr/>
      <dgm:t>
        <a:bodyPr/>
        <a:lstStyle/>
        <a:p>
          <a:endParaRPr lang="en-US">
            <a:latin typeface="Baskerville" panose="02020502070401020303"/>
          </a:endParaRPr>
        </a:p>
      </dgm:t>
    </dgm:pt>
    <dgm:pt modelId="{9BEC6247-264C-1D45-92AA-C802D7C91A94}">
      <dgm:prSet phldrT="[Text]" custT="1"/>
      <dgm:spPr>
        <a:solidFill>
          <a:srgbClr val="0070C0">
            <a:alpha val="50000"/>
          </a:srgbClr>
        </a:solidFill>
      </dgm:spPr>
      <dgm:t>
        <a:bodyPr/>
        <a:lstStyle/>
        <a:p>
          <a:r>
            <a:rPr lang="en-US" altLang="zh-CN" sz="2400" dirty="0">
              <a:latin typeface="Baskerville" panose="02020502070401020303"/>
            </a:rPr>
            <a:t>Planet</a:t>
          </a:r>
        </a:p>
        <a:p>
          <a:r>
            <a:rPr lang="en-US" altLang="zh-CN" sz="1400" dirty="0">
              <a:latin typeface="Baskerville" panose="02020502070401020303"/>
            </a:rPr>
            <a:t>(Environmental)</a:t>
          </a:r>
          <a:endParaRPr lang="en-US" sz="1400" dirty="0">
            <a:latin typeface="Baskerville" panose="02020502070401020303"/>
          </a:endParaRPr>
        </a:p>
      </dgm:t>
    </dgm:pt>
    <dgm:pt modelId="{8FCF4E28-FC84-2B4E-ABC6-294AA68C37B7}" type="parTrans" cxnId="{66D3E512-B40B-A34A-8CD2-D885A3577CB7}">
      <dgm:prSet/>
      <dgm:spPr/>
      <dgm:t>
        <a:bodyPr/>
        <a:lstStyle/>
        <a:p>
          <a:endParaRPr lang="en-US">
            <a:latin typeface="Baskerville" panose="02020502070401020303"/>
          </a:endParaRPr>
        </a:p>
      </dgm:t>
    </dgm:pt>
    <dgm:pt modelId="{6B25B4F9-C105-DF40-89C2-744836205365}" type="sibTrans" cxnId="{66D3E512-B40B-A34A-8CD2-D885A3577CB7}">
      <dgm:prSet/>
      <dgm:spPr/>
      <dgm:t>
        <a:bodyPr/>
        <a:lstStyle/>
        <a:p>
          <a:endParaRPr lang="en-US">
            <a:latin typeface="Baskerville" panose="02020502070401020303"/>
          </a:endParaRPr>
        </a:p>
      </dgm:t>
    </dgm:pt>
    <dgm:pt modelId="{2BEA600C-62F7-274A-B894-AEA65C537CD3}" type="pres">
      <dgm:prSet presAssocID="{967D6AAD-4A1F-7D44-995F-85E99831FD84}" presName="compositeShape" presStyleCnt="0">
        <dgm:presLayoutVars>
          <dgm:chMax val="7"/>
          <dgm:dir/>
          <dgm:resizeHandles val="exact"/>
        </dgm:presLayoutVars>
      </dgm:prSet>
      <dgm:spPr/>
    </dgm:pt>
    <dgm:pt modelId="{9BB3172C-5257-FB4C-8063-278406E4E7DC}" type="pres">
      <dgm:prSet presAssocID="{A02A8A4B-4419-834E-B03D-EFE694379FB7}" presName="circ1" presStyleLbl="vennNode1" presStyleIdx="0" presStyleCnt="3"/>
      <dgm:spPr/>
      <dgm:t>
        <a:bodyPr/>
        <a:lstStyle/>
        <a:p>
          <a:endParaRPr lang="en-US"/>
        </a:p>
      </dgm:t>
    </dgm:pt>
    <dgm:pt modelId="{8D212B4B-2614-354A-858E-5096141FD7F0}" type="pres">
      <dgm:prSet presAssocID="{A02A8A4B-4419-834E-B03D-EFE694379FB7}" presName="circ1Tx" presStyleLbl="revTx" presStyleIdx="0" presStyleCnt="0">
        <dgm:presLayoutVars>
          <dgm:chMax val="0"/>
          <dgm:chPref val="0"/>
          <dgm:bulletEnabled val="1"/>
        </dgm:presLayoutVars>
      </dgm:prSet>
      <dgm:spPr/>
      <dgm:t>
        <a:bodyPr/>
        <a:lstStyle/>
        <a:p>
          <a:endParaRPr lang="en-US"/>
        </a:p>
      </dgm:t>
    </dgm:pt>
    <dgm:pt modelId="{FF115BD0-77DB-5440-8AFA-BB8E5DF26938}" type="pres">
      <dgm:prSet presAssocID="{03E7A4F4-77F3-244E-94F8-5E5036DE5641}" presName="circ2" presStyleLbl="vennNode1" presStyleIdx="1" presStyleCnt="3"/>
      <dgm:spPr/>
      <dgm:t>
        <a:bodyPr/>
        <a:lstStyle/>
        <a:p>
          <a:endParaRPr lang="en-US"/>
        </a:p>
      </dgm:t>
    </dgm:pt>
    <dgm:pt modelId="{DDDFBF09-160C-2E45-9775-236A8C65AA44}" type="pres">
      <dgm:prSet presAssocID="{03E7A4F4-77F3-244E-94F8-5E5036DE5641}" presName="circ2Tx" presStyleLbl="revTx" presStyleIdx="0" presStyleCnt="0">
        <dgm:presLayoutVars>
          <dgm:chMax val="0"/>
          <dgm:chPref val="0"/>
          <dgm:bulletEnabled val="1"/>
        </dgm:presLayoutVars>
      </dgm:prSet>
      <dgm:spPr/>
      <dgm:t>
        <a:bodyPr/>
        <a:lstStyle/>
        <a:p>
          <a:endParaRPr lang="en-US"/>
        </a:p>
      </dgm:t>
    </dgm:pt>
    <dgm:pt modelId="{0CE5490B-51B2-3443-A540-BD4AA1332523}" type="pres">
      <dgm:prSet presAssocID="{9BEC6247-264C-1D45-92AA-C802D7C91A94}" presName="circ3" presStyleLbl="vennNode1" presStyleIdx="2" presStyleCnt="3"/>
      <dgm:spPr/>
      <dgm:t>
        <a:bodyPr/>
        <a:lstStyle/>
        <a:p>
          <a:endParaRPr lang="en-US"/>
        </a:p>
      </dgm:t>
    </dgm:pt>
    <dgm:pt modelId="{4B563C8E-8986-7040-93A9-19197AE739C6}" type="pres">
      <dgm:prSet presAssocID="{9BEC6247-264C-1D45-92AA-C802D7C91A94}" presName="circ3Tx" presStyleLbl="revTx" presStyleIdx="0" presStyleCnt="0">
        <dgm:presLayoutVars>
          <dgm:chMax val="0"/>
          <dgm:chPref val="0"/>
          <dgm:bulletEnabled val="1"/>
        </dgm:presLayoutVars>
      </dgm:prSet>
      <dgm:spPr/>
      <dgm:t>
        <a:bodyPr/>
        <a:lstStyle/>
        <a:p>
          <a:endParaRPr lang="en-US"/>
        </a:p>
      </dgm:t>
    </dgm:pt>
  </dgm:ptLst>
  <dgm:cxnLst>
    <dgm:cxn modelId="{830FAC2A-1744-364C-BD53-5D5B665217FA}" type="presOf" srcId="{03E7A4F4-77F3-244E-94F8-5E5036DE5641}" destId="{FF115BD0-77DB-5440-8AFA-BB8E5DF26938}" srcOrd="0" destOrd="0" presId="urn:microsoft.com/office/officeart/2005/8/layout/venn1"/>
    <dgm:cxn modelId="{6C46D416-A735-134F-ABCD-0B63D7DA8EF6}" type="presOf" srcId="{9BEC6247-264C-1D45-92AA-C802D7C91A94}" destId="{0CE5490B-51B2-3443-A540-BD4AA1332523}" srcOrd="0" destOrd="0" presId="urn:microsoft.com/office/officeart/2005/8/layout/venn1"/>
    <dgm:cxn modelId="{F3857FD1-81C0-254A-A414-1AD98D2A1C19}" srcId="{967D6AAD-4A1F-7D44-995F-85E99831FD84}" destId="{03E7A4F4-77F3-244E-94F8-5E5036DE5641}" srcOrd="1" destOrd="0" parTransId="{377A6C6F-C445-9148-BB31-2491AB3D8EBE}" sibTransId="{0FFB1760-F9C1-EF49-A894-D6177F89F7EB}"/>
    <dgm:cxn modelId="{DD0AB41F-8DDF-8C47-837C-2A17D4029F2F}" srcId="{967D6AAD-4A1F-7D44-995F-85E99831FD84}" destId="{A02A8A4B-4419-834E-B03D-EFE694379FB7}" srcOrd="0" destOrd="0" parTransId="{A3661F9C-FF68-AB43-B086-8C62B66B96A6}" sibTransId="{9F64F55E-BF18-CB48-B969-E62C28B5D000}"/>
    <dgm:cxn modelId="{BA8D18A2-3092-C54D-8006-A1222E76E718}" type="presOf" srcId="{A02A8A4B-4419-834E-B03D-EFE694379FB7}" destId="{9BB3172C-5257-FB4C-8063-278406E4E7DC}" srcOrd="0" destOrd="0" presId="urn:microsoft.com/office/officeart/2005/8/layout/venn1"/>
    <dgm:cxn modelId="{759F570A-441A-A740-9422-599F3DF6CF18}" type="presOf" srcId="{967D6AAD-4A1F-7D44-995F-85E99831FD84}" destId="{2BEA600C-62F7-274A-B894-AEA65C537CD3}" srcOrd="0" destOrd="0" presId="urn:microsoft.com/office/officeart/2005/8/layout/venn1"/>
    <dgm:cxn modelId="{75CBB5EE-1341-E746-8D40-96236A0750D4}" type="presOf" srcId="{03E7A4F4-77F3-244E-94F8-5E5036DE5641}" destId="{DDDFBF09-160C-2E45-9775-236A8C65AA44}" srcOrd="1" destOrd="0" presId="urn:microsoft.com/office/officeart/2005/8/layout/venn1"/>
    <dgm:cxn modelId="{66D3E512-B40B-A34A-8CD2-D885A3577CB7}" srcId="{967D6AAD-4A1F-7D44-995F-85E99831FD84}" destId="{9BEC6247-264C-1D45-92AA-C802D7C91A94}" srcOrd="2" destOrd="0" parTransId="{8FCF4E28-FC84-2B4E-ABC6-294AA68C37B7}" sibTransId="{6B25B4F9-C105-DF40-89C2-744836205365}"/>
    <dgm:cxn modelId="{303F7F70-BA36-1742-A070-F00FFCAC97EF}" type="presOf" srcId="{9BEC6247-264C-1D45-92AA-C802D7C91A94}" destId="{4B563C8E-8986-7040-93A9-19197AE739C6}" srcOrd="1" destOrd="0" presId="urn:microsoft.com/office/officeart/2005/8/layout/venn1"/>
    <dgm:cxn modelId="{B7FA5E4F-5218-2248-A2E2-D685503EFD40}" type="presOf" srcId="{A02A8A4B-4419-834E-B03D-EFE694379FB7}" destId="{8D212B4B-2614-354A-858E-5096141FD7F0}" srcOrd="1" destOrd="0" presId="urn:microsoft.com/office/officeart/2005/8/layout/venn1"/>
    <dgm:cxn modelId="{735CF33D-AE6D-EB47-A930-B3BD75C682CE}" type="presParOf" srcId="{2BEA600C-62F7-274A-B894-AEA65C537CD3}" destId="{9BB3172C-5257-FB4C-8063-278406E4E7DC}" srcOrd="0" destOrd="0" presId="urn:microsoft.com/office/officeart/2005/8/layout/venn1"/>
    <dgm:cxn modelId="{50B7308E-DEBA-4D41-8E06-E0846C4106CD}" type="presParOf" srcId="{2BEA600C-62F7-274A-B894-AEA65C537CD3}" destId="{8D212B4B-2614-354A-858E-5096141FD7F0}" srcOrd="1" destOrd="0" presId="urn:microsoft.com/office/officeart/2005/8/layout/venn1"/>
    <dgm:cxn modelId="{468B4BF6-B7E4-CA47-AA3C-B9769E400B17}" type="presParOf" srcId="{2BEA600C-62F7-274A-B894-AEA65C537CD3}" destId="{FF115BD0-77DB-5440-8AFA-BB8E5DF26938}" srcOrd="2" destOrd="0" presId="urn:microsoft.com/office/officeart/2005/8/layout/venn1"/>
    <dgm:cxn modelId="{900460C7-DAD4-624A-B238-0A8DA349A41B}" type="presParOf" srcId="{2BEA600C-62F7-274A-B894-AEA65C537CD3}" destId="{DDDFBF09-160C-2E45-9775-236A8C65AA44}" srcOrd="3" destOrd="0" presId="urn:microsoft.com/office/officeart/2005/8/layout/venn1"/>
    <dgm:cxn modelId="{A6AAAB23-95B8-1549-8CC4-B75A3337315C}" type="presParOf" srcId="{2BEA600C-62F7-274A-B894-AEA65C537CD3}" destId="{0CE5490B-51B2-3443-A540-BD4AA1332523}" srcOrd="4" destOrd="0" presId="urn:microsoft.com/office/officeart/2005/8/layout/venn1"/>
    <dgm:cxn modelId="{A26F613C-38E4-7940-8605-830CB27DEAC5}" type="presParOf" srcId="{2BEA600C-62F7-274A-B894-AEA65C537CD3}" destId="{4B563C8E-8986-7040-93A9-19197AE739C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7D6AAD-4A1F-7D44-995F-85E99831FD84}" type="doc">
      <dgm:prSet loTypeId="urn:microsoft.com/office/officeart/2005/8/layout/venn1" loCatId="" qsTypeId="urn:microsoft.com/office/officeart/2005/8/quickstyle/simple1" qsCatId="simple" csTypeId="urn:microsoft.com/office/officeart/2005/8/colors/colorful4" csCatId="colorful" phldr="1"/>
      <dgm:spPr/>
    </dgm:pt>
    <dgm:pt modelId="{A02A8A4B-4419-834E-B03D-EFE694379FB7}">
      <dgm:prSet phldrT="[Text]" custT="1"/>
      <dgm:spPr>
        <a:solidFill>
          <a:srgbClr val="7030A0">
            <a:alpha val="50000"/>
          </a:srgbClr>
        </a:solidFill>
      </dgm:spPr>
      <dgm:t>
        <a:bodyPr/>
        <a:lstStyle/>
        <a:p>
          <a:r>
            <a:rPr lang="en-US" altLang="zh-CN" sz="2400" dirty="0">
              <a:latin typeface="Baskerville" panose="02020502070401020303"/>
            </a:rPr>
            <a:t>People</a:t>
          </a:r>
        </a:p>
        <a:p>
          <a:r>
            <a:rPr lang="en-US" altLang="zh-CN" sz="1400" dirty="0">
              <a:latin typeface="Baskerville" panose="02020502070401020303"/>
            </a:rPr>
            <a:t>(Social)</a:t>
          </a:r>
          <a:endParaRPr lang="en-US" sz="1400" dirty="0">
            <a:latin typeface="Baskerville" panose="02020502070401020303"/>
          </a:endParaRPr>
        </a:p>
      </dgm:t>
    </dgm:pt>
    <dgm:pt modelId="{A3661F9C-FF68-AB43-B086-8C62B66B96A6}" type="parTrans" cxnId="{DD0AB41F-8DDF-8C47-837C-2A17D4029F2F}">
      <dgm:prSet/>
      <dgm:spPr/>
      <dgm:t>
        <a:bodyPr/>
        <a:lstStyle/>
        <a:p>
          <a:endParaRPr lang="en-US"/>
        </a:p>
      </dgm:t>
    </dgm:pt>
    <dgm:pt modelId="{9F64F55E-BF18-CB48-B969-E62C28B5D000}" type="sibTrans" cxnId="{DD0AB41F-8DDF-8C47-837C-2A17D4029F2F}">
      <dgm:prSet/>
      <dgm:spPr/>
      <dgm:t>
        <a:bodyPr/>
        <a:lstStyle/>
        <a:p>
          <a:endParaRPr lang="en-US"/>
        </a:p>
      </dgm:t>
    </dgm:pt>
    <dgm:pt modelId="{03E7A4F4-77F3-244E-94F8-5E5036DE5641}">
      <dgm:prSet phldrT="[Text]" custT="1"/>
      <dgm:spPr>
        <a:solidFill>
          <a:schemeClr val="accent4">
            <a:lumMod val="75000"/>
            <a:alpha val="50196"/>
          </a:schemeClr>
        </a:solidFill>
      </dgm:spPr>
      <dgm:t>
        <a:bodyPr/>
        <a:lstStyle/>
        <a:p>
          <a:r>
            <a:rPr lang="en-US" altLang="zh-CN" sz="2500" dirty="0">
              <a:latin typeface="Baskerville" panose="02020502070401020303"/>
            </a:rPr>
            <a:t>Profit</a:t>
          </a:r>
        </a:p>
        <a:p>
          <a:r>
            <a:rPr lang="en-US" altLang="zh-CN" sz="1400" dirty="0">
              <a:latin typeface="Baskerville" panose="02020502070401020303"/>
            </a:rPr>
            <a:t>(Economic)</a:t>
          </a:r>
          <a:endParaRPr lang="en-US" sz="1400" dirty="0">
            <a:latin typeface="Baskerville" panose="02020502070401020303"/>
          </a:endParaRPr>
        </a:p>
      </dgm:t>
    </dgm:pt>
    <dgm:pt modelId="{377A6C6F-C445-9148-BB31-2491AB3D8EBE}" type="parTrans" cxnId="{F3857FD1-81C0-254A-A414-1AD98D2A1C19}">
      <dgm:prSet/>
      <dgm:spPr/>
      <dgm:t>
        <a:bodyPr/>
        <a:lstStyle/>
        <a:p>
          <a:endParaRPr lang="en-US"/>
        </a:p>
      </dgm:t>
    </dgm:pt>
    <dgm:pt modelId="{0FFB1760-F9C1-EF49-A894-D6177F89F7EB}" type="sibTrans" cxnId="{F3857FD1-81C0-254A-A414-1AD98D2A1C19}">
      <dgm:prSet/>
      <dgm:spPr/>
      <dgm:t>
        <a:bodyPr/>
        <a:lstStyle/>
        <a:p>
          <a:endParaRPr lang="en-US"/>
        </a:p>
      </dgm:t>
    </dgm:pt>
    <dgm:pt modelId="{9BEC6247-264C-1D45-92AA-C802D7C91A94}">
      <dgm:prSet phldrT="[Text]" custT="1"/>
      <dgm:spPr>
        <a:solidFill>
          <a:srgbClr val="0070C0">
            <a:alpha val="50000"/>
          </a:srgbClr>
        </a:solidFill>
      </dgm:spPr>
      <dgm:t>
        <a:bodyPr/>
        <a:lstStyle/>
        <a:p>
          <a:r>
            <a:rPr lang="en-US" altLang="zh-CN" sz="2400" dirty="0">
              <a:latin typeface="Baskerville" panose="02020502070401020303"/>
            </a:rPr>
            <a:t>Planet</a:t>
          </a:r>
        </a:p>
        <a:p>
          <a:r>
            <a:rPr lang="en-US" altLang="zh-CN" sz="1400" dirty="0">
              <a:latin typeface="Baskerville" panose="02020502070401020303"/>
            </a:rPr>
            <a:t>(Environmental)</a:t>
          </a:r>
          <a:endParaRPr lang="en-US" sz="1400" dirty="0">
            <a:latin typeface="Baskerville" panose="02020502070401020303"/>
          </a:endParaRPr>
        </a:p>
      </dgm:t>
    </dgm:pt>
    <dgm:pt modelId="{8FCF4E28-FC84-2B4E-ABC6-294AA68C37B7}" type="parTrans" cxnId="{66D3E512-B40B-A34A-8CD2-D885A3577CB7}">
      <dgm:prSet/>
      <dgm:spPr/>
      <dgm:t>
        <a:bodyPr/>
        <a:lstStyle/>
        <a:p>
          <a:endParaRPr lang="en-US"/>
        </a:p>
      </dgm:t>
    </dgm:pt>
    <dgm:pt modelId="{6B25B4F9-C105-DF40-89C2-744836205365}" type="sibTrans" cxnId="{66D3E512-B40B-A34A-8CD2-D885A3577CB7}">
      <dgm:prSet/>
      <dgm:spPr/>
      <dgm:t>
        <a:bodyPr/>
        <a:lstStyle/>
        <a:p>
          <a:endParaRPr lang="en-US"/>
        </a:p>
      </dgm:t>
    </dgm:pt>
    <dgm:pt modelId="{2BEA600C-62F7-274A-B894-AEA65C537CD3}" type="pres">
      <dgm:prSet presAssocID="{967D6AAD-4A1F-7D44-995F-85E99831FD84}" presName="compositeShape" presStyleCnt="0">
        <dgm:presLayoutVars>
          <dgm:chMax val="7"/>
          <dgm:dir/>
          <dgm:resizeHandles val="exact"/>
        </dgm:presLayoutVars>
      </dgm:prSet>
      <dgm:spPr/>
    </dgm:pt>
    <dgm:pt modelId="{9BB3172C-5257-FB4C-8063-278406E4E7DC}" type="pres">
      <dgm:prSet presAssocID="{A02A8A4B-4419-834E-B03D-EFE694379FB7}" presName="circ1" presStyleLbl="vennNode1" presStyleIdx="0" presStyleCnt="3" custScaleX="59334" custScaleY="56589"/>
      <dgm:spPr/>
      <dgm:t>
        <a:bodyPr/>
        <a:lstStyle/>
        <a:p>
          <a:endParaRPr lang="en-US"/>
        </a:p>
      </dgm:t>
    </dgm:pt>
    <dgm:pt modelId="{8D212B4B-2614-354A-858E-5096141FD7F0}" type="pres">
      <dgm:prSet presAssocID="{A02A8A4B-4419-834E-B03D-EFE694379FB7}" presName="circ1Tx" presStyleLbl="revTx" presStyleIdx="0" presStyleCnt="0">
        <dgm:presLayoutVars>
          <dgm:chMax val="0"/>
          <dgm:chPref val="0"/>
          <dgm:bulletEnabled val="1"/>
        </dgm:presLayoutVars>
      </dgm:prSet>
      <dgm:spPr/>
      <dgm:t>
        <a:bodyPr/>
        <a:lstStyle/>
        <a:p>
          <a:endParaRPr lang="en-US"/>
        </a:p>
      </dgm:t>
    </dgm:pt>
    <dgm:pt modelId="{FF115BD0-77DB-5440-8AFA-BB8E5DF26938}" type="pres">
      <dgm:prSet presAssocID="{03E7A4F4-77F3-244E-94F8-5E5036DE5641}" presName="circ2" presStyleLbl="vennNode1" presStyleIdx="1" presStyleCnt="3" custScaleX="63295" custScaleY="61505" custLinFactNeighborX="12643" custLinFactNeighborY="-1504"/>
      <dgm:spPr/>
      <dgm:t>
        <a:bodyPr/>
        <a:lstStyle/>
        <a:p>
          <a:endParaRPr lang="en-US"/>
        </a:p>
      </dgm:t>
    </dgm:pt>
    <dgm:pt modelId="{DDDFBF09-160C-2E45-9775-236A8C65AA44}" type="pres">
      <dgm:prSet presAssocID="{03E7A4F4-77F3-244E-94F8-5E5036DE5641}" presName="circ2Tx" presStyleLbl="revTx" presStyleIdx="0" presStyleCnt="0">
        <dgm:presLayoutVars>
          <dgm:chMax val="0"/>
          <dgm:chPref val="0"/>
          <dgm:bulletEnabled val="1"/>
        </dgm:presLayoutVars>
      </dgm:prSet>
      <dgm:spPr/>
      <dgm:t>
        <a:bodyPr/>
        <a:lstStyle/>
        <a:p>
          <a:endParaRPr lang="en-US"/>
        </a:p>
      </dgm:t>
    </dgm:pt>
    <dgm:pt modelId="{0CE5490B-51B2-3443-A540-BD4AA1332523}" type="pres">
      <dgm:prSet presAssocID="{9BEC6247-264C-1D45-92AA-C802D7C91A94}" presName="circ3" presStyleLbl="vennNode1" presStyleIdx="2" presStyleCnt="3" custScaleX="64554" custScaleY="61053"/>
      <dgm:spPr/>
      <dgm:t>
        <a:bodyPr/>
        <a:lstStyle/>
        <a:p>
          <a:endParaRPr lang="en-US"/>
        </a:p>
      </dgm:t>
    </dgm:pt>
    <dgm:pt modelId="{4B563C8E-8986-7040-93A9-19197AE739C6}" type="pres">
      <dgm:prSet presAssocID="{9BEC6247-264C-1D45-92AA-C802D7C91A94}" presName="circ3Tx" presStyleLbl="revTx" presStyleIdx="0" presStyleCnt="0">
        <dgm:presLayoutVars>
          <dgm:chMax val="0"/>
          <dgm:chPref val="0"/>
          <dgm:bulletEnabled val="1"/>
        </dgm:presLayoutVars>
      </dgm:prSet>
      <dgm:spPr/>
      <dgm:t>
        <a:bodyPr/>
        <a:lstStyle/>
        <a:p>
          <a:endParaRPr lang="en-US"/>
        </a:p>
      </dgm:t>
    </dgm:pt>
  </dgm:ptLst>
  <dgm:cxnLst>
    <dgm:cxn modelId="{830FAC2A-1744-364C-BD53-5D5B665217FA}" type="presOf" srcId="{03E7A4F4-77F3-244E-94F8-5E5036DE5641}" destId="{FF115BD0-77DB-5440-8AFA-BB8E5DF26938}" srcOrd="0" destOrd="0" presId="urn:microsoft.com/office/officeart/2005/8/layout/venn1"/>
    <dgm:cxn modelId="{6C46D416-A735-134F-ABCD-0B63D7DA8EF6}" type="presOf" srcId="{9BEC6247-264C-1D45-92AA-C802D7C91A94}" destId="{0CE5490B-51B2-3443-A540-BD4AA1332523}" srcOrd="0" destOrd="0" presId="urn:microsoft.com/office/officeart/2005/8/layout/venn1"/>
    <dgm:cxn modelId="{F3857FD1-81C0-254A-A414-1AD98D2A1C19}" srcId="{967D6AAD-4A1F-7D44-995F-85E99831FD84}" destId="{03E7A4F4-77F3-244E-94F8-5E5036DE5641}" srcOrd="1" destOrd="0" parTransId="{377A6C6F-C445-9148-BB31-2491AB3D8EBE}" sibTransId="{0FFB1760-F9C1-EF49-A894-D6177F89F7EB}"/>
    <dgm:cxn modelId="{DD0AB41F-8DDF-8C47-837C-2A17D4029F2F}" srcId="{967D6AAD-4A1F-7D44-995F-85E99831FD84}" destId="{A02A8A4B-4419-834E-B03D-EFE694379FB7}" srcOrd="0" destOrd="0" parTransId="{A3661F9C-FF68-AB43-B086-8C62B66B96A6}" sibTransId="{9F64F55E-BF18-CB48-B969-E62C28B5D000}"/>
    <dgm:cxn modelId="{BA8D18A2-3092-C54D-8006-A1222E76E718}" type="presOf" srcId="{A02A8A4B-4419-834E-B03D-EFE694379FB7}" destId="{9BB3172C-5257-FB4C-8063-278406E4E7DC}" srcOrd="0" destOrd="0" presId="urn:microsoft.com/office/officeart/2005/8/layout/venn1"/>
    <dgm:cxn modelId="{759F570A-441A-A740-9422-599F3DF6CF18}" type="presOf" srcId="{967D6AAD-4A1F-7D44-995F-85E99831FD84}" destId="{2BEA600C-62F7-274A-B894-AEA65C537CD3}" srcOrd="0" destOrd="0" presId="urn:microsoft.com/office/officeart/2005/8/layout/venn1"/>
    <dgm:cxn modelId="{75CBB5EE-1341-E746-8D40-96236A0750D4}" type="presOf" srcId="{03E7A4F4-77F3-244E-94F8-5E5036DE5641}" destId="{DDDFBF09-160C-2E45-9775-236A8C65AA44}" srcOrd="1" destOrd="0" presId="urn:microsoft.com/office/officeart/2005/8/layout/venn1"/>
    <dgm:cxn modelId="{66D3E512-B40B-A34A-8CD2-D885A3577CB7}" srcId="{967D6AAD-4A1F-7D44-995F-85E99831FD84}" destId="{9BEC6247-264C-1D45-92AA-C802D7C91A94}" srcOrd="2" destOrd="0" parTransId="{8FCF4E28-FC84-2B4E-ABC6-294AA68C37B7}" sibTransId="{6B25B4F9-C105-DF40-89C2-744836205365}"/>
    <dgm:cxn modelId="{303F7F70-BA36-1742-A070-F00FFCAC97EF}" type="presOf" srcId="{9BEC6247-264C-1D45-92AA-C802D7C91A94}" destId="{4B563C8E-8986-7040-93A9-19197AE739C6}" srcOrd="1" destOrd="0" presId="urn:microsoft.com/office/officeart/2005/8/layout/venn1"/>
    <dgm:cxn modelId="{B7FA5E4F-5218-2248-A2E2-D685503EFD40}" type="presOf" srcId="{A02A8A4B-4419-834E-B03D-EFE694379FB7}" destId="{8D212B4B-2614-354A-858E-5096141FD7F0}" srcOrd="1" destOrd="0" presId="urn:microsoft.com/office/officeart/2005/8/layout/venn1"/>
    <dgm:cxn modelId="{735CF33D-AE6D-EB47-A930-B3BD75C682CE}" type="presParOf" srcId="{2BEA600C-62F7-274A-B894-AEA65C537CD3}" destId="{9BB3172C-5257-FB4C-8063-278406E4E7DC}" srcOrd="0" destOrd="0" presId="urn:microsoft.com/office/officeart/2005/8/layout/venn1"/>
    <dgm:cxn modelId="{50B7308E-DEBA-4D41-8E06-E0846C4106CD}" type="presParOf" srcId="{2BEA600C-62F7-274A-B894-AEA65C537CD3}" destId="{8D212B4B-2614-354A-858E-5096141FD7F0}" srcOrd="1" destOrd="0" presId="urn:microsoft.com/office/officeart/2005/8/layout/venn1"/>
    <dgm:cxn modelId="{468B4BF6-B7E4-CA47-AA3C-B9769E400B17}" type="presParOf" srcId="{2BEA600C-62F7-274A-B894-AEA65C537CD3}" destId="{FF115BD0-77DB-5440-8AFA-BB8E5DF26938}" srcOrd="2" destOrd="0" presId="urn:microsoft.com/office/officeart/2005/8/layout/venn1"/>
    <dgm:cxn modelId="{900460C7-DAD4-624A-B238-0A8DA349A41B}" type="presParOf" srcId="{2BEA600C-62F7-274A-B894-AEA65C537CD3}" destId="{DDDFBF09-160C-2E45-9775-236A8C65AA44}" srcOrd="3" destOrd="0" presId="urn:microsoft.com/office/officeart/2005/8/layout/venn1"/>
    <dgm:cxn modelId="{A6AAAB23-95B8-1549-8CC4-B75A3337315C}" type="presParOf" srcId="{2BEA600C-62F7-274A-B894-AEA65C537CD3}" destId="{0CE5490B-51B2-3443-A540-BD4AA1332523}" srcOrd="4" destOrd="0" presId="urn:microsoft.com/office/officeart/2005/8/layout/venn1"/>
    <dgm:cxn modelId="{A26F613C-38E4-7940-8605-830CB27DEAC5}" type="presParOf" srcId="{2BEA600C-62F7-274A-B894-AEA65C537CD3}" destId="{4B563C8E-8986-7040-93A9-19197AE739C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B3172C-5257-FB4C-8063-278406E4E7DC}">
      <dsp:nvSpPr>
        <dsp:cNvPr id="0" name=""/>
        <dsp:cNvSpPr/>
      </dsp:nvSpPr>
      <dsp:spPr>
        <a:xfrm>
          <a:off x="1620168" y="59999"/>
          <a:ext cx="2879997" cy="2879997"/>
        </a:xfrm>
        <a:prstGeom prst="ellipse">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altLang="zh-CN" sz="2400" kern="1200" dirty="0">
              <a:latin typeface="Baskerville" panose="02020502070401020303"/>
            </a:rPr>
            <a:t>People</a:t>
          </a:r>
        </a:p>
        <a:p>
          <a:pPr lvl="0" algn="ctr" defTabSz="1066800">
            <a:lnSpc>
              <a:spcPct val="90000"/>
            </a:lnSpc>
            <a:spcBef>
              <a:spcPct val="0"/>
            </a:spcBef>
            <a:spcAft>
              <a:spcPct val="35000"/>
            </a:spcAft>
          </a:pPr>
          <a:r>
            <a:rPr lang="en-US" altLang="zh-CN" sz="1400" kern="1200" dirty="0">
              <a:latin typeface="Baskerville" panose="02020502070401020303"/>
            </a:rPr>
            <a:t>(Social)</a:t>
          </a:r>
          <a:endParaRPr lang="en-US" sz="1400" kern="1200" dirty="0">
            <a:latin typeface="Baskerville" panose="02020502070401020303"/>
          </a:endParaRPr>
        </a:p>
      </dsp:txBody>
      <dsp:txXfrm>
        <a:off x="2004168" y="563999"/>
        <a:ext cx="2111998" cy="1295998"/>
      </dsp:txXfrm>
    </dsp:sp>
    <dsp:sp modelId="{FF115BD0-77DB-5440-8AFA-BB8E5DF26938}">
      <dsp:nvSpPr>
        <dsp:cNvPr id="0" name=""/>
        <dsp:cNvSpPr/>
      </dsp:nvSpPr>
      <dsp:spPr>
        <a:xfrm>
          <a:off x="2659367" y="1859998"/>
          <a:ext cx="2879997" cy="2879997"/>
        </a:xfrm>
        <a:prstGeom prst="ellipse">
          <a:avLst/>
        </a:prstGeom>
        <a:solidFill>
          <a:schemeClr val="accent4">
            <a:lumMod val="75000"/>
            <a:alpha val="50196"/>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n-US" altLang="zh-CN" sz="2500" kern="1200" dirty="0">
              <a:latin typeface="Baskerville" panose="02020502070401020303"/>
            </a:rPr>
            <a:t>Profit</a:t>
          </a:r>
        </a:p>
        <a:p>
          <a:pPr lvl="0" algn="ctr" defTabSz="1111250">
            <a:lnSpc>
              <a:spcPct val="90000"/>
            </a:lnSpc>
            <a:spcBef>
              <a:spcPct val="0"/>
            </a:spcBef>
            <a:spcAft>
              <a:spcPct val="35000"/>
            </a:spcAft>
          </a:pPr>
          <a:r>
            <a:rPr lang="en-US" altLang="zh-CN" sz="1400" kern="1200" dirty="0">
              <a:latin typeface="Baskerville" panose="02020502070401020303"/>
            </a:rPr>
            <a:t>(Economic)</a:t>
          </a:r>
          <a:endParaRPr lang="en-US" sz="1400" kern="1200" dirty="0">
            <a:latin typeface="Baskerville" panose="02020502070401020303"/>
          </a:endParaRPr>
        </a:p>
      </dsp:txBody>
      <dsp:txXfrm>
        <a:off x="3540167" y="2603997"/>
        <a:ext cx="1727998" cy="1583998"/>
      </dsp:txXfrm>
    </dsp:sp>
    <dsp:sp modelId="{0CE5490B-51B2-3443-A540-BD4AA1332523}">
      <dsp:nvSpPr>
        <dsp:cNvPr id="0" name=""/>
        <dsp:cNvSpPr/>
      </dsp:nvSpPr>
      <dsp:spPr>
        <a:xfrm>
          <a:off x="580969" y="1859998"/>
          <a:ext cx="2879997" cy="2879997"/>
        </a:xfrm>
        <a:prstGeom prst="ellipse">
          <a:avLst/>
        </a:prstGeom>
        <a:solidFill>
          <a:srgbClr val="0070C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altLang="zh-CN" sz="2400" kern="1200" dirty="0">
              <a:latin typeface="Baskerville" panose="02020502070401020303"/>
            </a:rPr>
            <a:t>Planet</a:t>
          </a:r>
        </a:p>
        <a:p>
          <a:pPr lvl="0" algn="ctr" defTabSz="1066800">
            <a:lnSpc>
              <a:spcPct val="90000"/>
            </a:lnSpc>
            <a:spcBef>
              <a:spcPct val="0"/>
            </a:spcBef>
            <a:spcAft>
              <a:spcPct val="35000"/>
            </a:spcAft>
          </a:pPr>
          <a:r>
            <a:rPr lang="en-US" altLang="zh-CN" sz="1400" kern="1200" dirty="0">
              <a:latin typeface="Baskerville" panose="02020502070401020303"/>
            </a:rPr>
            <a:t>(Environmental)</a:t>
          </a:r>
          <a:endParaRPr lang="en-US" sz="1400" kern="1200" dirty="0">
            <a:latin typeface="Baskerville" panose="02020502070401020303"/>
          </a:endParaRPr>
        </a:p>
      </dsp:txBody>
      <dsp:txXfrm>
        <a:off x="852169" y="2603997"/>
        <a:ext cx="1727998" cy="15839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B3172C-5257-FB4C-8063-278406E4E7DC}">
      <dsp:nvSpPr>
        <dsp:cNvPr id="0" name=""/>
        <dsp:cNvSpPr/>
      </dsp:nvSpPr>
      <dsp:spPr>
        <a:xfrm>
          <a:off x="2167013" y="835915"/>
          <a:ext cx="2198517" cy="2096806"/>
        </a:xfrm>
        <a:prstGeom prst="ellipse">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altLang="zh-CN" sz="2400" kern="1200" dirty="0">
              <a:latin typeface="Baskerville" panose="02020502070401020303"/>
            </a:rPr>
            <a:t>People</a:t>
          </a:r>
        </a:p>
        <a:p>
          <a:pPr lvl="0" algn="ctr" defTabSz="1066800">
            <a:lnSpc>
              <a:spcPct val="90000"/>
            </a:lnSpc>
            <a:spcBef>
              <a:spcPct val="0"/>
            </a:spcBef>
            <a:spcAft>
              <a:spcPct val="35000"/>
            </a:spcAft>
          </a:pPr>
          <a:r>
            <a:rPr lang="en-US" altLang="zh-CN" sz="1400" kern="1200" dirty="0">
              <a:latin typeface="Baskerville" panose="02020502070401020303"/>
            </a:rPr>
            <a:t>(Social)</a:t>
          </a:r>
          <a:endParaRPr lang="en-US" sz="1400" kern="1200" dirty="0">
            <a:latin typeface="Baskerville" panose="02020502070401020303"/>
          </a:endParaRPr>
        </a:p>
      </dsp:txBody>
      <dsp:txXfrm>
        <a:off x="2460149" y="1202856"/>
        <a:ext cx="1612246" cy="943562"/>
      </dsp:txXfrm>
    </dsp:sp>
    <dsp:sp modelId="{FF115BD0-77DB-5440-8AFA-BB8E5DF26938}">
      <dsp:nvSpPr>
        <dsp:cNvPr id="0" name=""/>
        <dsp:cNvSpPr/>
      </dsp:nvSpPr>
      <dsp:spPr>
        <a:xfrm>
          <a:off x="3899098" y="3004938"/>
          <a:ext cx="2345285" cy="2278960"/>
        </a:xfrm>
        <a:prstGeom prst="ellipse">
          <a:avLst/>
        </a:prstGeom>
        <a:solidFill>
          <a:schemeClr val="accent4">
            <a:lumMod val="75000"/>
            <a:alpha val="50196"/>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n-US" altLang="zh-CN" sz="2500" kern="1200" dirty="0">
              <a:latin typeface="Baskerville" panose="02020502070401020303"/>
            </a:rPr>
            <a:t>Profit</a:t>
          </a:r>
        </a:p>
        <a:p>
          <a:pPr lvl="0" algn="ctr" defTabSz="1111250">
            <a:lnSpc>
              <a:spcPct val="90000"/>
            </a:lnSpc>
            <a:spcBef>
              <a:spcPct val="0"/>
            </a:spcBef>
            <a:spcAft>
              <a:spcPct val="35000"/>
            </a:spcAft>
          </a:pPr>
          <a:r>
            <a:rPr lang="en-US" altLang="zh-CN" sz="1400" kern="1200" dirty="0">
              <a:latin typeface="Baskerville" panose="02020502070401020303"/>
            </a:rPr>
            <a:t>(Economic)</a:t>
          </a:r>
          <a:endParaRPr lang="en-US" sz="1400" kern="1200" dirty="0">
            <a:latin typeface="Baskerville" panose="02020502070401020303"/>
          </a:endParaRPr>
        </a:p>
      </dsp:txBody>
      <dsp:txXfrm>
        <a:off x="4616365" y="3593669"/>
        <a:ext cx="1407171" cy="1253428"/>
      </dsp:txXfrm>
    </dsp:sp>
    <dsp:sp modelId="{0CE5490B-51B2-3443-A540-BD4AA1332523}">
      <dsp:nvSpPr>
        <dsp:cNvPr id="0" name=""/>
        <dsp:cNvSpPr/>
      </dsp:nvSpPr>
      <dsp:spPr>
        <a:xfrm>
          <a:off x="733299" y="3069040"/>
          <a:ext cx="2391935" cy="2262212"/>
        </a:xfrm>
        <a:prstGeom prst="ellipse">
          <a:avLst/>
        </a:prstGeom>
        <a:solidFill>
          <a:srgbClr val="0070C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altLang="zh-CN" sz="2400" kern="1200" dirty="0">
              <a:latin typeface="Baskerville" panose="02020502070401020303"/>
            </a:rPr>
            <a:t>Planet</a:t>
          </a:r>
        </a:p>
        <a:p>
          <a:pPr lvl="0" algn="ctr" defTabSz="1066800">
            <a:lnSpc>
              <a:spcPct val="90000"/>
            </a:lnSpc>
            <a:spcBef>
              <a:spcPct val="0"/>
            </a:spcBef>
            <a:spcAft>
              <a:spcPct val="35000"/>
            </a:spcAft>
          </a:pPr>
          <a:r>
            <a:rPr lang="en-US" altLang="zh-CN" sz="1400" kern="1200" dirty="0">
              <a:latin typeface="Baskerville" panose="02020502070401020303"/>
            </a:rPr>
            <a:t>(Environmental)</a:t>
          </a:r>
          <a:endParaRPr lang="en-US" sz="1400" kern="1200" dirty="0">
            <a:latin typeface="Baskerville" panose="02020502070401020303"/>
          </a:endParaRPr>
        </a:p>
      </dsp:txBody>
      <dsp:txXfrm>
        <a:off x="958540" y="3653445"/>
        <a:ext cx="1435161" cy="124421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E14593BF-FBE9-424C-A1AF-611EAF024696}" type="datetimeFigureOut">
              <a:rPr lang="en-US" smtClean="0"/>
              <a:t>5/28/2024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308B3BEE-1558-374E-8A88-8A25651309F3}" type="slidenum">
              <a:rPr lang="en-US" smtClean="0"/>
              <a:t>‹#›</a:t>
            </a:fld>
            <a:endParaRPr lang="en-US"/>
          </a:p>
        </p:txBody>
      </p:sp>
    </p:spTree>
    <p:extLst>
      <p:ext uri="{BB962C8B-B14F-4D97-AF65-F5344CB8AC3E}">
        <p14:creationId xmlns:p14="http://schemas.microsoft.com/office/powerpoint/2010/main" val="4218312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brionline.org/building-management-syste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uncil.nyc.gov/data/gree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orbes.com/sites/realspin/2014/04/30/leed-certified-buildings-are-often-less-energy-efficient-than-uncertified-ones/?sh=2d2e6c362554"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usgbc.org/leed"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usgbc.org/leed"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a50b2e0081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a50b2e0081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en-US" altLang="zh-CN" dirty="0"/>
              <a:t>In lecture 1, the focus is on the cash flow of green building so that students can understand the key stakeholders involved in this market and the financial value of green building for each stakeholder. </a:t>
            </a:r>
          </a:p>
          <a:p>
            <a:endParaRPr lang="en-US" altLang="zh-CN" dirty="0"/>
          </a:p>
          <a:p>
            <a:r>
              <a:rPr lang="en-US" altLang="zh-CN" dirty="0"/>
              <a:t>In the next lecture, we will lead the students to think about three most important market failures existed in the green building market (information failure, externality, and split incentive) and how public and private sectors work together to address these problems.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799222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Here</a:t>
            </a:r>
            <a:r>
              <a:rPr lang="zh-CN" altLang="en-US" dirty="0"/>
              <a:t> </a:t>
            </a:r>
            <a:r>
              <a:rPr lang="en-US" altLang="zh-CN" dirty="0"/>
              <a:t>is</a:t>
            </a:r>
            <a:r>
              <a:rPr lang="zh-CN" altLang="en-US" dirty="0"/>
              <a:t> </a:t>
            </a:r>
            <a:r>
              <a:rPr lang="en-US" altLang="zh-CN" dirty="0"/>
              <a:t>the</a:t>
            </a:r>
            <a:r>
              <a:rPr lang="zh-CN" altLang="en-US" dirty="0"/>
              <a:t> </a:t>
            </a:r>
            <a:r>
              <a:rPr lang="en-US" altLang="zh-CN" dirty="0"/>
              <a:t>tenant.</a:t>
            </a:r>
            <a:r>
              <a:rPr lang="zh-CN" altLang="en-US" dirty="0"/>
              <a:t> </a:t>
            </a:r>
            <a:endParaRPr lang="en-US" altLang="zh-CN" dirty="0"/>
          </a:p>
          <a:p>
            <a:pPr marL="0" lvl="0" indent="0" algn="l" rtl="0">
              <a:spcBef>
                <a:spcPts val="0"/>
              </a:spcBef>
              <a:spcAft>
                <a:spcPts val="0"/>
              </a:spcAft>
              <a:buNone/>
            </a:pPr>
            <a:r>
              <a:rPr lang="en-US" altLang="zh-CN" dirty="0"/>
              <a:t>O2</a:t>
            </a:r>
          </a:p>
          <a:p>
            <a:pPr marL="0" lvl="0" indent="0" algn="l" rtl="0">
              <a:spcBef>
                <a:spcPts val="0"/>
              </a:spcBef>
              <a:spcAft>
                <a:spcPts val="0"/>
              </a:spcAft>
              <a:buNone/>
            </a:pPr>
            <a:endParaRPr lang="en-US" altLang="zh-CN" dirty="0"/>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Ask</a:t>
            </a:r>
            <a:r>
              <a:rPr lang="zh-CN" altLang="en-US" dirty="0"/>
              <a:t> </a:t>
            </a:r>
            <a:r>
              <a:rPr lang="en-US" altLang="zh-CN" dirty="0"/>
              <a:t>student</a:t>
            </a:r>
            <a:r>
              <a:rPr lang="zh-CN" altLang="en-US" dirty="0"/>
              <a:t> </a:t>
            </a:r>
            <a:r>
              <a:rPr lang="en-US" altLang="zh-CN" dirty="0"/>
              <a:t>about</a:t>
            </a:r>
            <a:r>
              <a:rPr lang="zh-CN" altLang="en-US" dirty="0"/>
              <a:t> </a:t>
            </a:r>
            <a:r>
              <a:rPr lang="en-US" altLang="zh-CN" dirty="0"/>
              <a:t>the</a:t>
            </a:r>
            <a:r>
              <a:rPr lang="zh-CN" altLang="en-US" dirty="0"/>
              <a:t> </a:t>
            </a:r>
            <a:r>
              <a:rPr lang="en-US" altLang="zh-CN" dirty="0"/>
              <a:t>externality?</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Externality:</a:t>
            </a:r>
            <a:r>
              <a:rPr lang="zh-CN" altLang="en-US" dirty="0"/>
              <a:t> </a:t>
            </a:r>
            <a:r>
              <a:rPr lang="en-US" altLang="zh-CN" dirty="0"/>
              <a:t>Carbon</a:t>
            </a:r>
            <a:r>
              <a:rPr lang="zh-CN" altLang="en-US" dirty="0"/>
              <a:t> </a:t>
            </a:r>
            <a:r>
              <a:rPr lang="en-US" altLang="zh-CN" dirty="0"/>
              <a:t>emission.</a:t>
            </a:r>
            <a:r>
              <a:rPr lang="zh-CN" altLang="en-US" dirty="0"/>
              <a:t> </a:t>
            </a:r>
            <a:r>
              <a:rPr lang="en-US" altLang="zh-CN" dirty="0"/>
              <a:t>–</a:t>
            </a:r>
            <a:r>
              <a:rPr lang="zh-CN" altLang="en-US" dirty="0"/>
              <a:t> </a:t>
            </a:r>
            <a:r>
              <a:rPr lang="en-US" altLang="zh-CN" dirty="0"/>
              <a:t>we</a:t>
            </a:r>
            <a:r>
              <a:rPr lang="zh-CN" altLang="en-US" dirty="0"/>
              <a:t> </a:t>
            </a:r>
            <a:r>
              <a:rPr lang="en-US" altLang="zh-CN" dirty="0"/>
              <a:t>need</a:t>
            </a:r>
            <a:r>
              <a:rPr lang="zh-CN" altLang="en-US" dirty="0"/>
              <a:t> </a:t>
            </a:r>
            <a:r>
              <a:rPr lang="en-US" altLang="zh-CN" dirty="0"/>
              <a:t>the</a:t>
            </a:r>
            <a:r>
              <a:rPr lang="zh-CN" altLang="en-US" dirty="0"/>
              <a:t> </a:t>
            </a:r>
            <a:r>
              <a:rPr lang="en-US" altLang="zh-CN" dirty="0"/>
              <a:t>forth</a:t>
            </a:r>
            <a:r>
              <a:rPr lang="zh-CN" altLang="en-US" dirty="0"/>
              <a:t> </a:t>
            </a:r>
            <a:r>
              <a:rPr lang="en-US" altLang="zh-CN" dirty="0"/>
              <a:t>stakeholder:</a:t>
            </a:r>
            <a:r>
              <a:rPr lang="zh-CN" altLang="en-US" dirty="0"/>
              <a:t> </a:t>
            </a:r>
            <a:r>
              <a:rPr lang="en-US" altLang="zh-CN" dirty="0"/>
              <a:t>government.</a:t>
            </a:r>
            <a:r>
              <a:rPr lang="zh-CN" altLang="en-US" dirty="0"/>
              <a:t> </a:t>
            </a:r>
            <a:r>
              <a:rPr lang="en-US" altLang="zh-CN" dirty="0"/>
              <a:t>Later</a:t>
            </a:r>
            <a:r>
              <a:rPr lang="zh-CN" altLang="en-US" dirty="0"/>
              <a:t> </a:t>
            </a:r>
            <a:r>
              <a:rPr lang="en-US" altLang="zh-CN" dirty="0"/>
              <a:t>we</a:t>
            </a:r>
            <a:r>
              <a:rPr lang="zh-CN" altLang="en-US" dirty="0"/>
              <a:t> </a:t>
            </a:r>
            <a:r>
              <a:rPr lang="en-US" altLang="zh-CN" dirty="0"/>
              <a:t>will</a:t>
            </a:r>
            <a:r>
              <a:rPr lang="zh-CN" altLang="en-US" dirty="0"/>
              <a:t> </a:t>
            </a:r>
            <a:r>
              <a:rPr lang="en-US" altLang="zh-CN" dirty="0"/>
              <a:t>touch</a:t>
            </a:r>
            <a:r>
              <a:rPr lang="zh-CN" altLang="en-US" dirty="0"/>
              <a:t> </a:t>
            </a:r>
            <a:r>
              <a:rPr lang="en-US" altLang="zh-CN" dirty="0"/>
              <a:t>on</a:t>
            </a:r>
            <a:r>
              <a:rPr lang="zh-CN" altLang="en-US" dirty="0"/>
              <a:t> </a:t>
            </a:r>
            <a:r>
              <a:rPr lang="en-US" altLang="zh-CN" dirty="0"/>
              <a:t>that.</a:t>
            </a:r>
          </a:p>
        </p:txBody>
      </p:sp>
    </p:spTree>
    <p:extLst>
      <p:ext uri="{BB962C8B-B14F-4D97-AF65-F5344CB8AC3E}">
        <p14:creationId xmlns:p14="http://schemas.microsoft.com/office/powerpoint/2010/main" val="807191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Why</a:t>
            </a:r>
            <a:r>
              <a:rPr lang="zh-CN" altLang="en-US" dirty="0"/>
              <a:t> </a:t>
            </a:r>
            <a:r>
              <a:rPr lang="en-US" altLang="zh-CN" dirty="0"/>
              <a:t>green</a:t>
            </a:r>
            <a:r>
              <a:rPr lang="zh-CN" altLang="en-US" dirty="0"/>
              <a:t> </a:t>
            </a:r>
            <a:r>
              <a:rPr lang="en-US" altLang="zh-CN" dirty="0"/>
              <a:t>buildings</a:t>
            </a:r>
            <a:r>
              <a:rPr lang="zh-CN" altLang="en-US" dirty="0"/>
              <a:t> </a:t>
            </a:r>
            <a:r>
              <a:rPr lang="en-US" altLang="zh-CN" dirty="0"/>
              <a:t>have</a:t>
            </a:r>
            <a:r>
              <a:rPr lang="zh-CN" altLang="en-US" dirty="0"/>
              <a:t> </a:t>
            </a:r>
            <a:r>
              <a:rPr lang="en-US" altLang="zh-CN" dirty="0"/>
              <a:t>smaller</a:t>
            </a:r>
            <a:r>
              <a:rPr lang="zh-CN" altLang="en-US" dirty="0"/>
              <a:t> </a:t>
            </a:r>
            <a:r>
              <a:rPr lang="en-US" altLang="zh-CN" dirty="0"/>
              <a:t>maintenance</a:t>
            </a:r>
            <a:r>
              <a:rPr lang="zh-CN" altLang="en-US" dirty="0"/>
              <a:t> </a:t>
            </a:r>
            <a:r>
              <a:rPr lang="en-US" altLang="zh-CN" dirty="0"/>
              <a:t>and</a:t>
            </a:r>
            <a:r>
              <a:rPr lang="zh-CN" altLang="en-US" dirty="0"/>
              <a:t> </a:t>
            </a:r>
            <a:r>
              <a:rPr lang="en-US" altLang="zh-CN" dirty="0"/>
              <a:t>operation</a:t>
            </a:r>
            <a:r>
              <a:rPr lang="zh-CN" altLang="en-US" dirty="0"/>
              <a:t> </a:t>
            </a:r>
            <a:r>
              <a:rPr lang="en-US" altLang="zh-CN" dirty="0"/>
              <a:t>cost?</a:t>
            </a:r>
            <a:r>
              <a:rPr lang="zh-CN" altLang="en-US" dirty="0"/>
              <a:t> </a:t>
            </a:r>
            <a:endParaRPr lang="en-US" altLang="zh-CN"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G</a:t>
            </a:r>
            <a:r>
              <a:rPr lang="en-US" sz="1200" b="0" i="0" u="none" strike="noStrike" kern="1200" dirty="0">
                <a:solidFill>
                  <a:schemeClr val="tx1"/>
                </a:solidFill>
                <a:effectLst/>
                <a:latin typeface="+mn-lt"/>
                <a:ea typeface="+mn-ea"/>
                <a:cs typeface="+mn-cs"/>
              </a:rPr>
              <a:t>reen building systems have better monitoring technologies and smart metering so they are run more efficiently with less hiccups.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T</a:t>
            </a:r>
            <a:r>
              <a:rPr lang="en-US" sz="1200" b="0" i="0" u="none" strike="noStrike" kern="1200" dirty="0">
                <a:solidFill>
                  <a:schemeClr val="tx1"/>
                </a:solidFill>
                <a:effectLst/>
                <a:latin typeface="+mn-lt"/>
                <a:ea typeface="+mn-ea"/>
                <a:cs typeface="+mn-cs"/>
              </a:rPr>
              <a:t>heir lifespan might be longer because they are operated and maintained more efficiently</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so</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there is less wear and tear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hlinkClick r:id="rId3" tooltip="https://www.gbrionline.org/building-management-system/"/>
              </a:rPr>
              <a:t>article</a:t>
            </a:r>
            <a:r>
              <a:rPr lang="en-US" altLang="zh-CN" sz="1200" b="0" i="0" u="none" strike="noStrike"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general you associate the monitoring and smart metering with an improved Building Management System (BMS) — in high performance buildings, the BMS tends to be more advanced.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85402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Triple</a:t>
            </a:r>
            <a:r>
              <a:rPr lang="zh-CN" altLang="en-US" dirty="0"/>
              <a:t> </a:t>
            </a:r>
            <a:r>
              <a:rPr lang="en-US" altLang="zh-CN" dirty="0"/>
              <a:t>net</a:t>
            </a:r>
            <a:r>
              <a:rPr lang="zh-CN" altLang="en-US" dirty="0"/>
              <a:t> </a:t>
            </a:r>
            <a:r>
              <a:rPr lang="en-US" altLang="zh-CN" dirty="0"/>
              <a:t>lease.</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The</a:t>
            </a:r>
            <a:r>
              <a:rPr lang="zh-CN" altLang="en-US" dirty="0"/>
              <a:t> </a:t>
            </a:r>
            <a:r>
              <a:rPr lang="en-US" altLang="zh-CN" dirty="0"/>
              <a:t>problem</a:t>
            </a:r>
            <a:r>
              <a:rPr lang="zh-CN" altLang="en-US" dirty="0"/>
              <a:t> </a:t>
            </a:r>
            <a:r>
              <a:rPr lang="en-US" altLang="zh-CN" dirty="0"/>
              <a:t>with</a:t>
            </a:r>
            <a:r>
              <a:rPr lang="zh-CN" altLang="en-US" dirty="0"/>
              <a:t> </a:t>
            </a:r>
            <a:r>
              <a:rPr lang="en-US" altLang="zh-CN" dirty="0"/>
              <a:t>the</a:t>
            </a:r>
            <a:r>
              <a:rPr lang="zh-CN" altLang="en-US" dirty="0"/>
              <a:t> </a:t>
            </a:r>
            <a:r>
              <a:rPr lang="en-US" altLang="zh-CN" dirty="0"/>
              <a:t>split</a:t>
            </a:r>
            <a:r>
              <a:rPr lang="zh-CN" altLang="en-US" dirty="0"/>
              <a:t> </a:t>
            </a:r>
            <a:r>
              <a:rPr lang="en-US" altLang="zh-CN" dirty="0"/>
              <a:t>incentive:</a:t>
            </a:r>
            <a:r>
              <a:rPr lang="zh-CN" altLang="en-US" dirty="0"/>
              <a:t> </a:t>
            </a:r>
            <a:r>
              <a:rPr lang="en-US" sz="1200" b="0" i="0" u="none" strike="noStrike" kern="1200" dirty="0">
                <a:solidFill>
                  <a:schemeClr val="tx1"/>
                </a:solidFill>
                <a:effectLst/>
                <a:latin typeface="+mn-lt"/>
                <a:ea typeface="+mn-ea"/>
                <a:cs typeface="+mn-cs"/>
              </a:rPr>
              <a:t>where the investor or owner of the building who would pay for the upgrades in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energy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water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systems</a:t>
            </a:r>
            <a:r>
              <a:rPr lang="en-US" sz="1200" b="0" i="0" u="none" strike="noStrike" kern="1200" dirty="0">
                <a:solidFill>
                  <a:schemeClr val="tx1"/>
                </a:solidFill>
                <a:effectLst/>
                <a:latin typeface="+mn-lt"/>
                <a:ea typeface="+mn-ea"/>
                <a:cs typeface="+mn-cs"/>
              </a:rPr>
              <a:t> does not get potentially the return on the energy investment. Or there is a payoff for hallway lights and light electrical systems over a long-event horizon</a:t>
            </a:r>
            <a:r>
              <a:rPr lang="en-US" altLang="zh-CN" sz="1200" b="0" i="0" u="none" strike="noStrike" kern="1200" dirty="0">
                <a:solidFill>
                  <a:schemeClr val="tx1"/>
                </a:solidFill>
                <a:effectLst/>
                <a:latin typeface="+mn-lt"/>
                <a:ea typeface="+mn-ea"/>
                <a:cs typeface="+mn-cs"/>
              </a:rPr>
              <a:t>.</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ZZ’s</a:t>
            </a:r>
            <a:r>
              <a:rPr lang="zh-CN" altLang="en-US" dirty="0"/>
              <a:t> </a:t>
            </a:r>
            <a:r>
              <a:rPr lang="en-US" altLang="zh-CN" dirty="0"/>
              <a:t>survey.</a:t>
            </a:r>
            <a:endParaRPr dirty="0"/>
          </a:p>
        </p:txBody>
      </p:sp>
    </p:spTree>
    <p:extLst>
      <p:ext uri="{BB962C8B-B14F-4D97-AF65-F5344CB8AC3E}">
        <p14:creationId xmlns:p14="http://schemas.microsoft.com/office/powerpoint/2010/main" val="4109878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Triple</a:t>
            </a:r>
            <a:r>
              <a:rPr lang="zh-CN" altLang="en-US" dirty="0"/>
              <a:t> </a:t>
            </a:r>
            <a:r>
              <a:rPr lang="en-US" altLang="zh-CN" dirty="0"/>
              <a:t>net</a:t>
            </a:r>
            <a:r>
              <a:rPr lang="zh-CN" altLang="en-US" dirty="0"/>
              <a:t> </a:t>
            </a:r>
            <a:r>
              <a:rPr lang="en-US" altLang="zh-CN" dirty="0"/>
              <a:t>lease.</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The</a:t>
            </a:r>
            <a:r>
              <a:rPr lang="zh-CN" altLang="en-US" dirty="0"/>
              <a:t> </a:t>
            </a:r>
            <a:r>
              <a:rPr lang="en-US" altLang="zh-CN" dirty="0"/>
              <a:t>problem</a:t>
            </a:r>
            <a:r>
              <a:rPr lang="zh-CN" altLang="en-US" dirty="0"/>
              <a:t> </a:t>
            </a:r>
            <a:r>
              <a:rPr lang="en-US" altLang="zh-CN" dirty="0"/>
              <a:t>with</a:t>
            </a:r>
            <a:r>
              <a:rPr lang="zh-CN" altLang="en-US" dirty="0"/>
              <a:t> </a:t>
            </a:r>
            <a:r>
              <a:rPr lang="en-US" altLang="zh-CN" dirty="0"/>
              <a:t>the</a:t>
            </a:r>
            <a:r>
              <a:rPr lang="zh-CN" altLang="en-US" dirty="0"/>
              <a:t> </a:t>
            </a:r>
            <a:r>
              <a:rPr lang="en-US" altLang="zh-CN" dirty="0"/>
              <a:t>split</a:t>
            </a:r>
            <a:r>
              <a:rPr lang="zh-CN" altLang="en-US" dirty="0"/>
              <a:t> </a:t>
            </a:r>
            <a:r>
              <a:rPr lang="en-US" altLang="zh-CN" dirty="0"/>
              <a:t>incentive:</a:t>
            </a:r>
            <a:r>
              <a:rPr lang="zh-CN" altLang="en-US" dirty="0"/>
              <a:t> </a:t>
            </a:r>
            <a:r>
              <a:rPr lang="en-US" sz="1200" b="0" i="0" u="none" strike="noStrike" kern="1200" dirty="0">
                <a:solidFill>
                  <a:schemeClr val="tx1"/>
                </a:solidFill>
                <a:effectLst/>
                <a:latin typeface="+mn-lt"/>
                <a:ea typeface="+mn-ea"/>
                <a:cs typeface="+mn-cs"/>
              </a:rPr>
              <a:t>where the investor or owner of the building who would pay for the upgrades in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energy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water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systems</a:t>
            </a:r>
            <a:r>
              <a:rPr lang="en-US" sz="1200" b="0" i="0" u="none" strike="noStrike" kern="1200" dirty="0">
                <a:solidFill>
                  <a:schemeClr val="tx1"/>
                </a:solidFill>
                <a:effectLst/>
                <a:latin typeface="+mn-lt"/>
                <a:ea typeface="+mn-ea"/>
                <a:cs typeface="+mn-cs"/>
              </a:rPr>
              <a:t> does not get potentially the return on the energy investment. Or there is a payoff for hallway lights and light electrical systems over a long-event horizon</a:t>
            </a:r>
            <a:r>
              <a:rPr lang="en-US" altLang="zh-CN" sz="1200" b="0" i="0" u="none" strike="noStrike" kern="1200" dirty="0">
                <a:solidFill>
                  <a:schemeClr val="tx1"/>
                </a:solidFill>
                <a:effectLst/>
                <a:latin typeface="+mn-lt"/>
                <a:ea typeface="+mn-ea"/>
                <a:cs typeface="+mn-cs"/>
              </a:rPr>
              <a:t>.</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ZZ’s</a:t>
            </a:r>
            <a:r>
              <a:rPr lang="zh-CN" altLang="en-US" dirty="0"/>
              <a:t> </a:t>
            </a:r>
            <a:r>
              <a:rPr lang="en-US" altLang="zh-CN" dirty="0"/>
              <a:t>survey.</a:t>
            </a:r>
            <a:endParaRPr dirty="0"/>
          </a:p>
        </p:txBody>
      </p:sp>
    </p:spTree>
    <p:extLst>
      <p:ext uri="{BB962C8B-B14F-4D97-AF65-F5344CB8AC3E}">
        <p14:creationId xmlns:p14="http://schemas.microsoft.com/office/powerpoint/2010/main" val="4167941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en-US" altLang="zh-CN" dirty="0"/>
              <a:t>Here,</a:t>
            </a:r>
            <a:r>
              <a:rPr lang="zh-CN" altLang="en-US" dirty="0"/>
              <a:t> </a:t>
            </a:r>
            <a:r>
              <a:rPr lang="en-US" altLang="zh-CN" dirty="0"/>
              <a:t>ask</a:t>
            </a:r>
            <a:r>
              <a:rPr lang="zh-CN" altLang="en-US" dirty="0"/>
              <a:t> </a:t>
            </a:r>
            <a:r>
              <a:rPr lang="en-US" altLang="zh-CN" dirty="0"/>
              <a:t>students.</a:t>
            </a:r>
          </a:p>
          <a:p>
            <a:endParaRPr lang="en-US" altLang="zh-CN" dirty="0"/>
          </a:p>
          <a:p>
            <a:r>
              <a:rPr lang="en-US" altLang="zh-CN" dirty="0"/>
              <a:t>Here</a:t>
            </a:r>
            <a:r>
              <a:rPr lang="zh-CN" altLang="en-US" dirty="0"/>
              <a:t> </a:t>
            </a:r>
            <a:r>
              <a:rPr lang="en-US" altLang="zh-CN" dirty="0"/>
              <a:t>is</a:t>
            </a:r>
            <a:r>
              <a:rPr lang="zh-CN" altLang="en-US" dirty="0"/>
              <a:t> </a:t>
            </a:r>
            <a:r>
              <a:rPr lang="en-US" altLang="zh-CN" dirty="0"/>
              <a:t>owner’s</a:t>
            </a:r>
            <a:r>
              <a:rPr lang="zh-CN" altLang="en-US" dirty="0"/>
              <a:t> </a:t>
            </a:r>
            <a:r>
              <a:rPr lang="en-US" altLang="zh-CN" dirty="0"/>
              <a:t>perspective.</a:t>
            </a:r>
            <a:r>
              <a:rPr lang="zh-CN" altLang="en-US" dirty="0"/>
              <a:t> </a:t>
            </a:r>
            <a:endParaRPr lang="en-US" altLang="zh-CN" dirty="0"/>
          </a:p>
          <a:p>
            <a:endParaRPr lang="en-US" dirty="0"/>
          </a:p>
          <a:p>
            <a:r>
              <a:rPr lang="en-US" altLang="zh-CN" dirty="0"/>
              <a:t>O1:</a:t>
            </a:r>
            <a:r>
              <a:rPr lang="zh-CN" altLang="en-US" dirty="0"/>
              <a:t> </a:t>
            </a:r>
            <a:r>
              <a:rPr lang="en-US" altLang="zh-CN" dirty="0"/>
              <a:t>The</a:t>
            </a:r>
            <a:r>
              <a:rPr lang="zh-CN" altLang="en-US" dirty="0"/>
              <a:t> </a:t>
            </a:r>
            <a:r>
              <a:rPr lang="en-US" altLang="zh-CN" dirty="0"/>
              <a:t>split</a:t>
            </a:r>
            <a:r>
              <a:rPr lang="zh-CN" altLang="en-US" dirty="0"/>
              <a:t> </a:t>
            </a:r>
            <a:r>
              <a:rPr lang="en-US" altLang="zh-CN" dirty="0"/>
              <a:t>of</a:t>
            </a:r>
            <a:r>
              <a:rPr lang="zh-CN" altLang="en-US" dirty="0"/>
              <a:t> </a:t>
            </a:r>
            <a:r>
              <a:rPr lang="en-US" altLang="zh-CN" dirty="0"/>
              <a:t>operating</a:t>
            </a:r>
            <a:r>
              <a:rPr lang="zh-CN" altLang="en-US" dirty="0"/>
              <a:t> </a:t>
            </a:r>
            <a:r>
              <a:rPr lang="en-US" altLang="zh-CN" dirty="0"/>
              <a:t>cost:</a:t>
            </a:r>
            <a:r>
              <a:rPr lang="zh-CN" altLang="en-US" dirty="0"/>
              <a:t> </a:t>
            </a:r>
            <a:r>
              <a:rPr lang="en-US" sz="1200" b="0" i="0" u="none" strike="noStrike" kern="1200" dirty="0">
                <a:solidFill>
                  <a:schemeClr val="tx1"/>
                </a:solidFill>
                <a:effectLst/>
                <a:latin typeface="+mn-lt"/>
                <a:ea typeface="+mn-ea"/>
                <a:cs typeface="+mn-cs"/>
              </a:rPr>
              <a:t>Tenants in </a:t>
            </a:r>
            <a:r>
              <a:rPr lang="en-US" sz="1200" u="none" strike="noStrike" kern="1200" dirty="0">
                <a:solidFill>
                  <a:schemeClr val="tx1"/>
                </a:solidFill>
                <a:effectLst/>
                <a:latin typeface="+mn-lt"/>
                <a:ea typeface="+mn-ea"/>
                <a:cs typeface="+mn-cs"/>
              </a:rPr>
              <a:t>office</a:t>
            </a:r>
            <a:r>
              <a:rPr lang="en-US" sz="1200" b="0" i="0" u="none" strike="noStrike" kern="1200" dirty="0">
                <a:solidFill>
                  <a:schemeClr val="tx1"/>
                </a:solidFill>
                <a:effectLst/>
                <a:latin typeface="+mn-lt"/>
                <a:ea typeface="+mn-ea"/>
                <a:cs typeface="+mn-cs"/>
              </a:rPr>
              <a:t>s, retail or industrial spaces in the majority of markets pay a </a:t>
            </a:r>
            <a:r>
              <a:rPr lang="en-US" altLang="zh-CN" sz="1200" b="0" i="0" u="none" strike="noStrike"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triple net lease</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 </a:t>
            </a:r>
            <a:r>
              <a:rPr lang="en-US" sz="1200" b="1" i="0" kern="1200" dirty="0">
                <a:solidFill>
                  <a:schemeClr val="tx1"/>
                </a:solidFill>
                <a:effectLst/>
                <a:latin typeface="+mn-lt"/>
                <a:ea typeface="+mn-ea"/>
                <a:cs typeface="+mn-cs"/>
              </a:rPr>
              <a:t>triple net lease</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triple</a:t>
            </a:r>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Net</a:t>
            </a:r>
            <a:r>
              <a:rPr lang="en-US" sz="1200" b="0" i="0" kern="1200" dirty="0">
                <a:solidFill>
                  <a:schemeClr val="tx1"/>
                </a:solidFill>
                <a:effectLst/>
                <a:latin typeface="+mn-lt"/>
                <a:ea typeface="+mn-ea"/>
                <a:cs typeface="+mn-cs"/>
              </a:rPr>
              <a:t> or </a:t>
            </a:r>
            <a:r>
              <a:rPr lang="en-US" sz="1200" b="1" i="0" kern="1200" dirty="0">
                <a:solidFill>
                  <a:schemeClr val="tx1"/>
                </a:solidFill>
                <a:effectLst/>
                <a:latin typeface="+mn-lt"/>
                <a:ea typeface="+mn-ea"/>
                <a:cs typeface="+mn-cs"/>
              </a:rPr>
              <a:t>NNN</a:t>
            </a:r>
            <a:r>
              <a:rPr lang="en-US" sz="1200" b="0" i="0" kern="1200" dirty="0">
                <a:solidFill>
                  <a:schemeClr val="tx1"/>
                </a:solidFill>
                <a:effectLst/>
                <a:latin typeface="+mn-lt"/>
                <a:ea typeface="+mn-ea"/>
                <a:cs typeface="+mn-cs"/>
              </a:rPr>
              <a:t>) is a </a:t>
            </a:r>
            <a:r>
              <a:rPr lang="en-US" sz="1200" b="1" i="0" kern="1200" dirty="0">
                <a:solidFill>
                  <a:schemeClr val="tx1"/>
                </a:solidFill>
                <a:effectLst/>
                <a:latin typeface="+mn-lt"/>
                <a:ea typeface="+mn-ea"/>
                <a:cs typeface="+mn-cs"/>
              </a:rPr>
              <a:t>lease</a:t>
            </a:r>
            <a:r>
              <a:rPr lang="en-US" sz="1200" b="0" i="0" kern="1200" dirty="0">
                <a:solidFill>
                  <a:schemeClr val="tx1"/>
                </a:solidFill>
                <a:effectLst/>
                <a:latin typeface="+mn-lt"/>
                <a:ea typeface="+mn-ea"/>
                <a:cs typeface="+mn-cs"/>
              </a:rPr>
              <a:t> agreement on a property whereby the tenant or lessee promises to pay all the expenses of the property including real estate taxes, building insurance, and maintenance.</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tenant would be responsible for the utility bills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of</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their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own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space</a:t>
            </a:r>
            <a:r>
              <a:rPr lang="en-US"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Owners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pay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for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energy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public</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space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such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hallways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elevators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maintain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big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mechanical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systems</a:t>
            </a:r>
            <a:r>
              <a:rPr 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(HAVC,</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hot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water,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waste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water)</a:t>
            </a:r>
            <a:endParaRPr lang="en-US" altLang="zh-CN" dirty="0"/>
          </a:p>
          <a:p>
            <a:endParaRPr lang="en-US" dirty="0"/>
          </a:p>
          <a:p>
            <a:r>
              <a:rPr lang="en-US" altLang="zh-CN" dirty="0"/>
              <a:t>Lower</a:t>
            </a:r>
            <a:r>
              <a:rPr lang="zh-CN" altLang="en-US" dirty="0"/>
              <a:t> </a:t>
            </a:r>
            <a:r>
              <a:rPr lang="en-US" altLang="zh-CN" dirty="0"/>
              <a:t>depreciation:</a:t>
            </a:r>
            <a:r>
              <a:rPr lang="zh-CN" altLang="en-US" dirty="0"/>
              <a:t> </a:t>
            </a:r>
            <a:r>
              <a:rPr lang="en-US" altLang="zh-CN" dirty="0"/>
              <a:t>smaller</a:t>
            </a:r>
            <a:r>
              <a:rPr lang="zh-CN" altLang="en-US" dirty="0"/>
              <a:t> </a:t>
            </a:r>
            <a:r>
              <a:rPr lang="en-US" altLang="zh-CN" dirty="0"/>
              <a:t>functional</a:t>
            </a:r>
            <a:r>
              <a:rPr lang="zh-CN" altLang="en-US" dirty="0"/>
              <a:t> </a:t>
            </a:r>
            <a:r>
              <a:rPr lang="en-US" altLang="zh-CN" dirty="0"/>
              <a:t>obsolescence</a:t>
            </a:r>
            <a:r>
              <a:rPr lang="zh-CN" altLang="en-US" dirty="0"/>
              <a:t> </a:t>
            </a:r>
            <a:r>
              <a:rPr lang="en-US" altLang="zh-CN" dirty="0"/>
              <a:t>(market</a:t>
            </a:r>
            <a:r>
              <a:rPr lang="zh-CN" altLang="en-US" dirty="0"/>
              <a:t> </a:t>
            </a:r>
            <a:r>
              <a:rPr lang="en-US" altLang="zh-CN" dirty="0"/>
              <a:t>likes</a:t>
            </a:r>
            <a:r>
              <a:rPr lang="zh-CN" altLang="en-US" dirty="0"/>
              <a:t> </a:t>
            </a:r>
            <a:r>
              <a:rPr lang="en-US" altLang="zh-CN" dirty="0"/>
              <a:t>green</a:t>
            </a:r>
            <a:r>
              <a:rPr lang="zh-CN" altLang="en-US" dirty="0"/>
              <a:t> </a:t>
            </a:r>
            <a:r>
              <a:rPr lang="en-US" altLang="zh-CN" dirty="0"/>
              <a:t>buildings</a:t>
            </a:r>
            <a:r>
              <a:rPr lang="zh-CN" altLang="en-US" dirty="0"/>
              <a:t> </a:t>
            </a:r>
            <a:r>
              <a:rPr lang="en-US" altLang="zh-CN" dirty="0"/>
              <a:t>more</a:t>
            </a:r>
            <a:r>
              <a:rPr lang="zh-CN" altLang="en-US" dirty="0"/>
              <a:t> </a:t>
            </a:r>
            <a:r>
              <a:rPr lang="en-US" altLang="zh-CN" dirty="0"/>
              <a:t>and</a:t>
            </a:r>
            <a:r>
              <a:rPr lang="zh-CN" altLang="en-US" dirty="0"/>
              <a:t> </a:t>
            </a:r>
            <a:r>
              <a:rPr lang="en-US" altLang="zh-CN" dirty="0"/>
              <a:t>more),</a:t>
            </a:r>
            <a:r>
              <a:rPr lang="zh-CN" altLang="en-US" dirty="0"/>
              <a:t> </a:t>
            </a:r>
            <a:r>
              <a:rPr lang="en-US" altLang="zh-CN" dirty="0"/>
              <a:t>and</a:t>
            </a:r>
            <a:r>
              <a:rPr lang="zh-CN" altLang="en-US" dirty="0"/>
              <a:t> </a:t>
            </a:r>
            <a:r>
              <a:rPr lang="en-US" altLang="zh-CN" dirty="0"/>
              <a:t>also</a:t>
            </a:r>
            <a:r>
              <a:rPr lang="zh-CN" altLang="en-US" dirty="0"/>
              <a:t> </a:t>
            </a:r>
            <a:r>
              <a:rPr lang="en-US" altLang="zh-CN" dirty="0"/>
              <a:t>physical</a:t>
            </a:r>
            <a:r>
              <a:rPr lang="zh-CN" altLang="en-US" dirty="0"/>
              <a:t> </a:t>
            </a:r>
            <a:r>
              <a:rPr lang="en-US" altLang="zh-CN" dirty="0"/>
              <a:t>depreciation</a:t>
            </a:r>
            <a:r>
              <a:rPr lang="zh-CN" altLang="en-US" dirty="0"/>
              <a:t> </a:t>
            </a:r>
            <a:r>
              <a:rPr lang="en-US" altLang="zh-CN" dirty="0"/>
              <a:t>(more</a:t>
            </a:r>
            <a:r>
              <a:rPr lang="zh-CN" altLang="en-US" dirty="0"/>
              <a:t> </a:t>
            </a:r>
            <a:r>
              <a:rPr lang="en-US" altLang="zh-CN" dirty="0"/>
              <a:t>adaptive</a:t>
            </a:r>
            <a:r>
              <a:rPr lang="zh-CN" altLang="en-US" dirty="0"/>
              <a:t> </a:t>
            </a:r>
            <a:r>
              <a:rPr lang="en-US" altLang="zh-CN" dirty="0"/>
              <a:t>to</a:t>
            </a:r>
            <a:r>
              <a:rPr lang="zh-CN" altLang="en-US" dirty="0"/>
              <a:t> </a:t>
            </a:r>
            <a:r>
              <a:rPr lang="en-US" altLang="zh-CN" dirty="0"/>
              <a:t>the</a:t>
            </a:r>
            <a:r>
              <a:rPr lang="zh-CN" altLang="en-US" dirty="0"/>
              <a:t> </a:t>
            </a:r>
            <a:r>
              <a:rPr lang="en-US" altLang="zh-CN" dirty="0"/>
              <a:t>local</a:t>
            </a:r>
            <a:r>
              <a:rPr lang="zh-CN" altLang="en-US" dirty="0"/>
              <a:t> </a:t>
            </a:r>
            <a:r>
              <a:rPr lang="en-US" altLang="zh-CN" dirty="0"/>
              <a:t>climate;</a:t>
            </a:r>
            <a:r>
              <a:rPr lang="zh-CN" altLang="en-US" dirty="0"/>
              <a:t> </a:t>
            </a:r>
            <a:r>
              <a:rPr lang="en-US" altLang="zh-CN" dirty="0"/>
              <a:t>easier</a:t>
            </a:r>
            <a:r>
              <a:rPr lang="zh-CN" altLang="en-US" dirty="0"/>
              <a:t> </a:t>
            </a:r>
            <a:r>
              <a:rPr lang="en-US" altLang="zh-CN" dirty="0"/>
              <a:t>to</a:t>
            </a:r>
            <a:r>
              <a:rPr lang="zh-CN" altLang="en-US" dirty="0"/>
              <a:t> </a:t>
            </a:r>
            <a:r>
              <a:rPr lang="en-US" altLang="zh-CN" dirty="0"/>
              <a:t>maintain).</a:t>
            </a:r>
            <a:r>
              <a:rPr lang="zh-CN" altLang="en-US" dirty="0"/>
              <a:t> </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7690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Lower</a:t>
            </a:r>
            <a:r>
              <a:rPr lang="zh-CN" altLang="en-US" dirty="0"/>
              <a:t> </a:t>
            </a:r>
            <a:r>
              <a:rPr lang="en-US" altLang="zh-CN" dirty="0"/>
              <a:t>market</a:t>
            </a:r>
            <a:r>
              <a:rPr lang="zh-CN" altLang="en-US" dirty="0"/>
              <a:t> </a:t>
            </a:r>
            <a:r>
              <a:rPr lang="en-US" altLang="zh-CN" dirty="0"/>
              <a:t>risks:</a:t>
            </a:r>
            <a:r>
              <a:rPr lang="zh-CN" altLang="en-US" dirty="0"/>
              <a:t> </a:t>
            </a:r>
            <a:r>
              <a:rPr lang="en-US" altLang="zh-CN" dirty="0"/>
              <a:t>Imagine</a:t>
            </a:r>
            <a:r>
              <a:rPr lang="zh-CN" altLang="en-US" dirty="0"/>
              <a:t> </a:t>
            </a:r>
            <a:r>
              <a:rPr lang="en-US" altLang="zh-CN" dirty="0"/>
              <a:t>energy</a:t>
            </a:r>
            <a:r>
              <a:rPr lang="zh-CN" altLang="en-US" dirty="0"/>
              <a:t> </a:t>
            </a:r>
            <a:r>
              <a:rPr lang="en-US" altLang="zh-CN" dirty="0"/>
              <a:t>price</a:t>
            </a:r>
            <a:r>
              <a:rPr lang="zh-CN" altLang="en-US" dirty="0"/>
              <a:t> </a:t>
            </a:r>
            <a:r>
              <a:rPr lang="en-US" altLang="zh-CN" dirty="0"/>
              <a:t>will</a:t>
            </a:r>
            <a:r>
              <a:rPr lang="zh-CN" altLang="en-US" dirty="0"/>
              <a:t> </a:t>
            </a:r>
            <a:r>
              <a:rPr lang="en-US" altLang="zh-CN" dirty="0"/>
              <a:t>rise</a:t>
            </a:r>
            <a:r>
              <a:rPr lang="zh-CN" altLang="en-US" dirty="0"/>
              <a:t> </a:t>
            </a:r>
            <a:r>
              <a:rPr lang="en-US" altLang="zh-CN" dirty="0"/>
              <a:t>over</a:t>
            </a:r>
            <a:r>
              <a:rPr lang="zh-CN" altLang="en-US" dirty="0"/>
              <a:t> </a:t>
            </a:r>
            <a:r>
              <a:rPr lang="en-US" altLang="zh-CN" dirty="0"/>
              <a:t>time;</a:t>
            </a:r>
            <a:r>
              <a:rPr lang="zh-CN" altLang="en-US" dirty="0"/>
              <a:t> </a:t>
            </a:r>
            <a:r>
              <a:rPr lang="en-US" altLang="zh-CN" dirty="0"/>
              <a:t>more</a:t>
            </a:r>
            <a:r>
              <a:rPr lang="zh-CN" altLang="en-US" dirty="0"/>
              <a:t> </a:t>
            </a:r>
            <a:r>
              <a:rPr lang="en-US" altLang="zh-CN" dirty="0"/>
              <a:t>and</a:t>
            </a:r>
            <a:r>
              <a:rPr lang="zh-CN" altLang="en-US" dirty="0"/>
              <a:t> </a:t>
            </a:r>
            <a:r>
              <a:rPr lang="en-US" altLang="zh-CN" dirty="0"/>
              <a:t>more</a:t>
            </a:r>
            <a:r>
              <a:rPr lang="zh-CN" altLang="en-US" dirty="0"/>
              <a:t> </a:t>
            </a:r>
            <a:r>
              <a:rPr lang="en-US" altLang="zh-CN" dirty="0"/>
              <a:t>consumers</a:t>
            </a:r>
            <a:r>
              <a:rPr lang="zh-CN" altLang="en-US" dirty="0"/>
              <a:t> </a:t>
            </a:r>
            <a:r>
              <a:rPr lang="en-US" altLang="zh-CN" dirty="0"/>
              <a:t>want</a:t>
            </a:r>
            <a:r>
              <a:rPr lang="zh-CN" altLang="en-US" dirty="0"/>
              <a:t> </a:t>
            </a:r>
            <a:r>
              <a:rPr lang="en-US" altLang="zh-CN" dirty="0"/>
              <a:t>green</a:t>
            </a:r>
            <a:r>
              <a:rPr lang="zh-CN" altLang="en-US" dirty="0"/>
              <a:t> </a:t>
            </a:r>
            <a:r>
              <a:rPr lang="en-US" altLang="zh-CN" dirty="0"/>
              <a:t>buildings;</a:t>
            </a:r>
            <a:endParaRPr dirty="0"/>
          </a:p>
        </p:txBody>
      </p:sp>
    </p:spTree>
    <p:extLst>
      <p:ext uri="{BB962C8B-B14F-4D97-AF65-F5344CB8AC3E}">
        <p14:creationId xmlns:p14="http://schemas.microsoft.com/office/powerpoint/2010/main" val="2656280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en-US" altLang="zh-CN" dirty="0"/>
              <a:t>Now</a:t>
            </a:r>
            <a:r>
              <a:rPr lang="zh-CN" altLang="en-US" dirty="0"/>
              <a:t> </a:t>
            </a:r>
            <a:r>
              <a:rPr lang="en-US" altLang="zh-CN" dirty="0"/>
              <a:t>we</a:t>
            </a:r>
            <a:r>
              <a:rPr lang="zh-CN" altLang="en-US" dirty="0"/>
              <a:t> </a:t>
            </a:r>
            <a:r>
              <a:rPr lang="en-US" altLang="zh-CN" dirty="0"/>
              <a:t>move</a:t>
            </a:r>
            <a:r>
              <a:rPr lang="zh-CN" altLang="en-US" dirty="0"/>
              <a:t> </a:t>
            </a:r>
            <a:r>
              <a:rPr lang="en-US" altLang="zh-CN" dirty="0"/>
              <a:t>on</a:t>
            </a:r>
            <a:r>
              <a:rPr lang="zh-CN" altLang="en-US" dirty="0"/>
              <a:t> </a:t>
            </a:r>
            <a:r>
              <a:rPr lang="en-US" altLang="zh-CN" dirty="0"/>
              <a:t>to</a:t>
            </a:r>
            <a:r>
              <a:rPr lang="zh-CN" altLang="en-US" dirty="0"/>
              <a:t> </a:t>
            </a:r>
            <a:r>
              <a:rPr lang="en-US" altLang="zh-CN" dirty="0"/>
              <a:t>the</a:t>
            </a:r>
            <a:r>
              <a:rPr lang="zh-CN" altLang="en-US" dirty="0"/>
              <a:t> </a:t>
            </a:r>
            <a:r>
              <a:rPr lang="en-US" altLang="zh-CN" dirty="0"/>
              <a:t>owner’s</a:t>
            </a:r>
            <a:r>
              <a:rPr lang="zh-CN" altLang="en-US" dirty="0"/>
              <a:t> </a:t>
            </a:r>
            <a:r>
              <a:rPr lang="en-US" altLang="zh-CN" dirty="0"/>
              <a:t>perspective</a:t>
            </a:r>
            <a:r>
              <a:rPr lang="zh-CN" altLang="en-US" dirty="0"/>
              <a:t> </a:t>
            </a:r>
            <a:r>
              <a:rPr lang="en-US" altLang="zh-CN" dirty="0"/>
              <a:t>–</a:t>
            </a:r>
            <a:r>
              <a:rPr lang="zh-CN" altLang="en-US" dirty="0"/>
              <a:t> </a:t>
            </a:r>
            <a:r>
              <a:rPr lang="en-US" altLang="zh-CN" dirty="0"/>
              <a:t>if</a:t>
            </a:r>
            <a:r>
              <a:rPr lang="zh-CN" altLang="en-US" dirty="0"/>
              <a:t> </a:t>
            </a:r>
            <a:r>
              <a:rPr lang="en-US" altLang="zh-CN" dirty="0"/>
              <a:t>they</a:t>
            </a:r>
            <a:r>
              <a:rPr lang="zh-CN" altLang="en-US" dirty="0"/>
              <a:t> </a:t>
            </a:r>
            <a:r>
              <a:rPr lang="en-US" altLang="zh-CN" dirty="0"/>
              <a:t>are</a:t>
            </a:r>
            <a:r>
              <a:rPr lang="zh-CN" altLang="en-US" dirty="0"/>
              <a:t> </a:t>
            </a:r>
            <a:r>
              <a:rPr lang="en-US" altLang="zh-CN" dirty="0"/>
              <a:t>willing</a:t>
            </a:r>
            <a:r>
              <a:rPr lang="zh-CN" altLang="en-US" dirty="0"/>
              <a:t> </a:t>
            </a:r>
            <a:r>
              <a:rPr lang="en-US" altLang="zh-CN" dirty="0"/>
              <a:t>to</a:t>
            </a:r>
            <a:r>
              <a:rPr lang="zh-CN" altLang="en-US" dirty="0"/>
              <a:t> </a:t>
            </a:r>
            <a:r>
              <a:rPr lang="en-US" altLang="zh-CN" dirty="0"/>
              <a:t>pay</a:t>
            </a:r>
            <a:r>
              <a:rPr lang="zh-CN" altLang="en-US" dirty="0"/>
              <a:t> </a:t>
            </a:r>
            <a:r>
              <a:rPr lang="en-US" altLang="zh-CN" dirty="0"/>
              <a:t>higher</a:t>
            </a:r>
            <a:r>
              <a:rPr lang="zh-CN" altLang="en-US" dirty="0"/>
              <a:t> </a:t>
            </a:r>
            <a:r>
              <a:rPr lang="en-US" altLang="zh-CN" dirty="0"/>
              <a:t>price,</a:t>
            </a:r>
            <a:r>
              <a:rPr lang="zh-CN" altLang="en-US" dirty="0"/>
              <a:t> </a:t>
            </a:r>
            <a:r>
              <a:rPr lang="en-US" altLang="zh-CN" dirty="0"/>
              <a:t>the</a:t>
            </a:r>
            <a:r>
              <a:rPr lang="zh-CN" altLang="en-US" dirty="0"/>
              <a:t> </a:t>
            </a:r>
            <a:r>
              <a:rPr lang="en-US" altLang="zh-CN" dirty="0"/>
              <a:t>developer</a:t>
            </a:r>
            <a:r>
              <a:rPr lang="zh-CN" altLang="en-US" dirty="0"/>
              <a:t> </a:t>
            </a:r>
            <a:r>
              <a:rPr lang="en-US" altLang="zh-CN" dirty="0"/>
              <a:t>will</a:t>
            </a:r>
            <a:r>
              <a:rPr lang="zh-CN" altLang="en-US" dirty="0"/>
              <a:t> </a:t>
            </a:r>
            <a:r>
              <a:rPr lang="en-US" altLang="zh-CN" dirty="0"/>
              <a:t>be</a:t>
            </a:r>
            <a:r>
              <a:rPr lang="zh-CN" altLang="en-US" dirty="0"/>
              <a:t> </a:t>
            </a:r>
            <a:r>
              <a:rPr lang="en-US" altLang="zh-CN" dirty="0"/>
              <a:t>happy.</a:t>
            </a:r>
            <a:r>
              <a:rPr lang="zh-CN" altLang="en-US" dirty="0"/>
              <a:t> </a:t>
            </a:r>
            <a:r>
              <a:rPr lang="en-US" altLang="zh-CN" dirty="0"/>
              <a:t>But</a:t>
            </a:r>
            <a:r>
              <a:rPr lang="zh-CN" altLang="en-US" dirty="0"/>
              <a:t> </a:t>
            </a:r>
            <a:r>
              <a:rPr lang="en-US" altLang="zh-CN" dirty="0"/>
              <a:t>why</a:t>
            </a:r>
            <a:r>
              <a:rPr lang="zh-CN" altLang="en-US" dirty="0"/>
              <a:t> </a:t>
            </a:r>
            <a:r>
              <a:rPr lang="en-US" altLang="zh-CN" dirty="0"/>
              <a:t>they</a:t>
            </a:r>
            <a:r>
              <a:rPr lang="zh-CN" altLang="en-US" dirty="0"/>
              <a:t> </a:t>
            </a:r>
            <a:r>
              <a:rPr lang="en-US" altLang="zh-CN" dirty="0"/>
              <a:t>are</a:t>
            </a:r>
            <a:r>
              <a:rPr lang="zh-CN" altLang="en-US" dirty="0"/>
              <a:t> </a:t>
            </a:r>
            <a:r>
              <a:rPr lang="en-US" altLang="zh-CN" dirty="0"/>
              <a:t>willing</a:t>
            </a:r>
            <a:r>
              <a:rPr lang="zh-CN" altLang="en-US" dirty="0"/>
              <a:t> </a:t>
            </a:r>
            <a:r>
              <a:rPr lang="en-US" altLang="zh-CN" dirty="0"/>
              <a:t>to</a:t>
            </a:r>
            <a:r>
              <a:rPr lang="zh-CN" altLang="en-US" dirty="0"/>
              <a:t> </a:t>
            </a:r>
            <a:r>
              <a:rPr lang="en-US" altLang="zh-CN" dirty="0"/>
              <a:t>pay</a:t>
            </a:r>
            <a:r>
              <a:rPr lang="zh-CN" altLang="en-US" dirty="0"/>
              <a:t> </a:t>
            </a:r>
            <a:r>
              <a:rPr lang="en-US" altLang="zh-CN" dirty="0"/>
              <a:t>higher</a:t>
            </a:r>
            <a:r>
              <a:rPr lang="zh-CN" altLang="en-US" dirty="0"/>
              <a:t> </a:t>
            </a:r>
            <a:r>
              <a:rPr lang="en-US" altLang="zh-CN" dirty="0"/>
              <a:t>price?</a:t>
            </a:r>
            <a:r>
              <a:rPr lang="zh-CN" altLang="en-US" dirty="0"/>
              <a:t> </a:t>
            </a:r>
            <a:r>
              <a:rPr lang="en-US" altLang="zh-CN" dirty="0"/>
              <a:t>Three</a:t>
            </a:r>
            <a:r>
              <a:rPr lang="zh-CN" altLang="en-US" dirty="0"/>
              <a:t> </a:t>
            </a:r>
            <a:r>
              <a:rPr lang="en-US" altLang="zh-CN" dirty="0"/>
              <a:t>possible</a:t>
            </a:r>
            <a:r>
              <a:rPr lang="zh-CN" altLang="en-US" dirty="0"/>
              <a:t> </a:t>
            </a:r>
            <a:r>
              <a:rPr lang="en-US" altLang="zh-CN" dirty="0"/>
              <a:t>reasons.</a:t>
            </a:r>
          </a:p>
          <a:p>
            <a:endParaRPr lang="en-US" altLang="zh-CN" dirty="0"/>
          </a:p>
          <a:p>
            <a:r>
              <a:rPr lang="en-US" altLang="zh-CN" dirty="0"/>
              <a:t>Higher</a:t>
            </a:r>
            <a:r>
              <a:rPr lang="zh-CN" altLang="en-US" dirty="0"/>
              <a:t> </a:t>
            </a:r>
            <a:r>
              <a:rPr lang="en-US" altLang="zh-CN" dirty="0"/>
              <a:t>rents/occupancy/lower</a:t>
            </a:r>
            <a:r>
              <a:rPr lang="zh-CN" altLang="en-US" dirty="0"/>
              <a:t> </a:t>
            </a:r>
            <a:r>
              <a:rPr lang="en-US" altLang="zh-CN" dirty="0"/>
              <a:t>turnover:</a:t>
            </a:r>
            <a:r>
              <a:rPr lang="zh-CN" altLang="en-US" dirty="0"/>
              <a:t> </a:t>
            </a:r>
            <a:r>
              <a:rPr lang="en-US" altLang="zh-CN" dirty="0"/>
              <a:t>more</a:t>
            </a:r>
            <a:r>
              <a:rPr lang="zh-CN" altLang="en-US" dirty="0"/>
              <a:t> </a:t>
            </a:r>
            <a:r>
              <a:rPr lang="en-US" altLang="zh-CN" dirty="0"/>
              <a:t>popular</a:t>
            </a:r>
            <a:r>
              <a:rPr lang="zh-CN" altLang="en-US" dirty="0"/>
              <a:t> </a:t>
            </a:r>
            <a:r>
              <a:rPr lang="en-US" altLang="zh-CN" dirty="0"/>
              <a:t>to</a:t>
            </a:r>
            <a:r>
              <a:rPr lang="zh-CN" altLang="en-US" dirty="0"/>
              <a:t> </a:t>
            </a:r>
            <a:r>
              <a:rPr lang="en-US" altLang="zh-CN" dirty="0"/>
              <a:t>tenants.</a:t>
            </a:r>
            <a:r>
              <a:rPr lang="zh-CN" altLang="en-US" dirty="0"/>
              <a:t> </a:t>
            </a:r>
            <a:r>
              <a:rPr lang="en-US" altLang="zh-CN" dirty="0"/>
              <a:t>They</a:t>
            </a:r>
            <a:r>
              <a:rPr lang="zh-CN" altLang="en-US" dirty="0"/>
              <a:t> </a:t>
            </a:r>
            <a:r>
              <a:rPr lang="en-US" altLang="zh-CN" dirty="0"/>
              <a:t>are</a:t>
            </a:r>
            <a:r>
              <a:rPr lang="zh-CN" altLang="en-US" dirty="0"/>
              <a:t> </a:t>
            </a:r>
            <a:r>
              <a:rPr lang="en-US" altLang="zh-CN" dirty="0"/>
              <a:t>willing</a:t>
            </a:r>
            <a:r>
              <a:rPr lang="zh-CN" altLang="en-US" dirty="0"/>
              <a:t> </a:t>
            </a:r>
            <a:r>
              <a:rPr lang="en-US" altLang="zh-CN" dirty="0"/>
              <a:t>to</a:t>
            </a:r>
            <a:r>
              <a:rPr lang="zh-CN" altLang="en-US" dirty="0"/>
              <a:t> </a:t>
            </a:r>
            <a:r>
              <a:rPr lang="en-US" altLang="zh-CN" dirty="0"/>
              <a:t>pay</a:t>
            </a:r>
            <a:r>
              <a:rPr lang="zh-CN" altLang="en-US" dirty="0"/>
              <a:t> </a:t>
            </a:r>
            <a:r>
              <a:rPr lang="en-US" altLang="zh-CN" dirty="0"/>
              <a:t>more</a:t>
            </a:r>
            <a:r>
              <a:rPr lang="zh-CN" altLang="en-US" dirty="0"/>
              <a:t> </a:t>
            </a:r>
            <a:r>
              <a:rPr lang="en-US" altLang="zh-CN" dirty="0"/>
              <a:t>--&gt;</a:t>
            </a:r>
            <a:r>
              <a:rPr lang="zh-CN" altLang="en-US" dirty="0"/>
              <a:t> </a:t>
            </a:r>
            <a:r>
              <a:rPr lang="en-US" altLang="zh-CN" dirty="0"/>
              <a:t>later</a:t>
            </a:r>
            <a:r>
              <a:rPr lang="zh-CN" altLang="en-US" dirty="0"/>
              <a:t> </a:t>
            </a:r>
            <a:r>
              <a:rPr lang="en-US" altLang="zh-CN" dirty="0"/>
              <a:t>we</a:t>
            </a:r>
            <a:r>
              <a:rPr lang="zh-CN" altLang="en-US" dirty="0"/>
              <a:t> </a:t>
            </a:r>
            <a:r>
              <a:rPr lang="en-US" altLang="zh-CN" dirty="0"/>
              <a:t>will</a:t>
            </a:r>
            <a:r>
              <a:rPr lang="zh-CN" altLang="en-US" dirty="0"/>
              <a:t> </a:t>
            </a:r>
            <a:r>
              <a:rPr lang="en-US" altLang="zh-CN" dirty="0"/>
              <a:t>look</a:t>
            </a:r>
            <a:r>
              <a:rPr lang="zh-CN" altLang="en-US" dirty="0"/>
              <a:t> </a:t>
            </a:r>
            <a:r>
              <a:rPr lang="en-US" altLang="zh-CN" dirty="0"/>
              <a:t>into</a:t>
            </a:r>
            <a:r>
              <a:rPr lang="zh-CN" altLang="en-US" dirty="0"/>
              <a:t> </a:t>
            </a:r>
            <a:r>
              <a:rPr lang="en-US" altLang="zh-CN" dirty="0"/>
              <a:t>them.</a:t>
            </a:r>
          </a:p>
          <a:p>
            <a:endParaRPr lang="en-US" altLang="zh-CN" dirty="0"/>
          </a:p>
          <a:p>
            <a:r>
              <a:rPr lang="en-US" altLang="zh-CN" dirty="0"/>
              <a:t>Lower</a:t>
            </a:r>
            <a:r>
              <a:rPr lang="zh-CN" altLang="en-US" dirty="0"/>
              <a:t> </a:t>
            </a:r>
            <a:r>
              <a:rPr lang="en-US" altLang="zh-CN" dirty="0"/>
              <a:t>operating</a:t>
            </a:r>
            <a:r>
              <a:rPr lang="zh-CN" altLang="en-US" dirty="0"/>
              <a:t> </a:t>
            </a:r>
            <a:r>
              <a:rPr lang="en-US" altLang="zh-CN" dirty="0"/>
              <a:t>cost</a:t>
            </a:r>
            <a:r>
              <a:rPr lang="zh-CN" altLang="en-US" dirty="0"/>
              <a:t> </a:t>
            </a:r>
            <a:r>
              <a:rPr lang="en-US" altLang="zh-CN" dirty="0"/>
              <a:t>--&gt;</a:t>
            </a:r>
            <a:r>
              <a:rPr lang="zh-CN" altLang="en-US" dirty="0"/>
              <a:t> </a:t>
            </a:r>
            <a:r>
              <a:rPr lang="en-US" altLang="zh-CN" dirty="0"/>
              <a:t>energy,</a:t>
            </a:r>
            <a:r>
              <a:rPr lang="zh-CN" altLang="en-US" dirty="0"/>
              <a:t> </a:t>
            </a:r>
            <a:r>
              <a:rPr lang="en-US" altLang="zh-CN" dirty="0"/>
              <a:t>maintenance,</a:t>
            </a:r>
            <a:r>
              <a:rPr lang="zh-CN" altLang="en-US" dirty="0"/>
              <a:t> </a:t>
            </a:r>
            <a:r>
              <a:rPr lang="en-US" altLang="zh-CN" dirty="0"/>
              <a:t>human</a:t>
            </a:r>
            <a:r>
              <a:rPr lang="zh-CN" altLang="en-US" dirty="0"/>
              <a:t> </a:t>
            </a:r>
            <a:r>
              <a:rPr lang="en-US" altLang="zh-CN" dirty="0"/>
              <a:t>capital</a:t>
            </a:r>
            <a:r>
              <a:rPr lang="zh-CN" altLang="en-US" dirty="0"/>
              <a:t> </a:t>
            </a:r>
            <a:r>
              <a:rPr lang="en-US" altLang="zh-CN" dirty="0"/>
              <a:t>--&gt;</a:t>
            </a:r>
            <a:r>
              <a:rPr lang="zh-CN" altLang="en-US" dirty="0"/>
              <a:t> </a:t>
            </a:r>
            <a:r>
              <a:rPr lang="en-US" altLang="zh-CN" dirty="0"/>
              <a:t>later</a:t>
            </a:r>
            <a:r>
              <a:rPr lang="zh-CN" altLang="en-US" dirty="0"/>
              <a:t> </a:t>
            </a:r>
            <a:r>
              <a:rPr lang="en-US" altLang="zh-CN" dirty="0"/>
              <a:t>we</a:t>
            </a:r>
            <a:r>
              <a:rPr lang="zh-CN" altLang="en-US" dirty="0"/>
              <a:t> </a:t>
            </a:r>
            <a:r>
              <a:rPr lang="en-US" altLang="zh-CN" dirty="0"/>
              <a:t>will</a:t>
            </a:r>
            <a:r>
              <a:rPr lang="zh-CN" altLang="en-US" dirty="0"/>
              <a:t> </a:t>
            </a:r>
            <a:r>
              <a:rPr lang="en-US" altLang="zh-CN" dirty="0"/>
              <a:t>look</a:t>
            </a:r>
            <a:r>
              <a:rPr lang="zh-CN" altLang="en-US" dirty="0"/>
              <a:t> </a:t>
            </a:r>
            <a:r>
              <a:rPr lang="en-US" altLang="zh-CN" dirty="0"/>
              <a:t>into</a:t>
            </a:r>
            <a:r>
              <a:rPr lang="zh-CN" altLang="en-US" dirty="0"/>
              <a:t> </a:t>
            </a:r>
            <a:r>
              <a:rPr lang="en-US" altLang="zh-CN" dirty="0"/>
              <a:t>them</a:t>
            </a:r>
          </a:p>
          <a:p>
            <a:endParaRPr lang="en-US" altLang="zh-CN" dirty="0"/>
          </a:p>
          <a:p>
            <a:r>
              <a:rPr lang="en-US" altLang="zh-CN" dirty="0"/>
              <a:t>Lower</a:t>
            </a:r>
            <a:r>
              <a:rPr lang="zh-CN" altLang="en-US" dirty="0"/>
              <a:t> </a:t>
            </a:r>
            <a:r>
              <a:rPr lang="en-US" altLang="zh-CN" dirty="0"/>
              <a:t>yield</a:t>
            </a:r>
            <a:r>
              <a:rPr lang="zh-CN" altLang="en-US" dirty="0"/>
              <a:t> </a:t>
            </a:r>
            <a:r>
              <a:rPr lang="en-US" altLang="zh-CN" dirty="0">
                <a:sym typeface="Wingdings" pitchFamily="2" charset="2"/>
              </a:rPr>
              <a:t></a:t>
            </a:r>
            <a:r>
              <a:rPr lang="zh-CN" altLang="en-US" dirty="0">
                <a:sym typeface="Wingdings" pitchFamily="2" charset="2"/>
              </a:rPr>
              <a:t> </a:t>
            </a:r>
            <a:r>
              <a:rPr lang="en-US" altLang="zh-CN" dirty="0">
                <a:sym typeface="Wingdings" pitchFamily="2" charset="2"/>
              </a:rPr>
              <a:t>lower</a:t>
            </a:r>
            <a:r>
              <a:rPr lang="zh-CN" altLang="en-US" dirty="0">
                <a:sym typeface="Wingdings" pitchFamily="2" charset="2"/>
              </a:rPr>
              <a:t> </a:t>
            </a:r>
            <a:r>
              <a:rPr lang="en-US" altLang="zh-CN" dirty="0">
                <a:sym typeface="Wingdings" pitchFamily="2" charset="2"/>
              </a:rPr>
              <a:t>risk.</a:t>
            </a:r>
            <a:endParaRPr lang="en-US" altLang="zh-CN" dirty="0"/>
          </a:p>
          <a:p>
            <a:endParaRPr lang="en-US" dirty="0"/>
          </a:p>
          <a:p>
            <a:r>
              <a:rPr lang="en-US" altLang="zh-CN" dirty="0"/>
              <a:t>We</a:t>
            </a:r>
            <a:r>
              <a:rPr lang="zh-CN" altLang="en-US" dirty="0"/>
              <a:t> </a:t>
            </a:r>
            <a:r>
              <a:rPr lang="en-US" altLang="zh-CN" dirty="0"/>
              <a:t>can</a:t>
            </a:r>
            <a:r>
              <a:rPr lang="zh-CN" altLang="en-US" dirty="0"/>
              <a:t> </a:t>
            </a:r>
            <a:r>
              <a:rPr lang="en-US" altLang="zh-CN" dirty="0"/>
              <a:t>see</a:t>
            </a:r>
            <a:r>
              <a:rPr lang="zh-CN" altLang="en-US" dirty="0"/>
              <a:t> </a:t>
            </a:r>
            <a:r>
              <a:rPr lang="en-US" altLang="zh-CN" dirty="0"/>
              <a:t>the</a:t>
            </a:r>
            <a:r>
              <a:rPr lang="zh-CN" altLang="en-US" dirty="0"/>
              <a:t> </a:t>
            </a:r>
            <a:r>
              <a:rPr lang="en-US" altLang="zh-CN" dirty="0"/>
              <a:t>mean</a:t>
            </a:r>
            <a:r>
              <a:rPr lang="zh-CN" altLang="en-US" dirty="0"/>
              <a:t> </a:t>
            </a:r>
            <a:r>
              <a:rPr lang="en-US" altLang="zh-CN" dirty="0"/>
              <a:t>value</a:t>
            </a:r>
            <a:r>
              <a:rPr lang="zh-CN" altLang="en-US" dirty="0"/>
              <a:t> </a:t>
            </a:r>
            <a:r>
              <a:rPr lang="en-US" altLang="zh-CN" dirty="0"/>
              <a:t>of</a:t>
            </a:r>
            <a:r>
              <a:rPr lang="zh-CN" altLang="en-US" dirty="0"/>
              <a:t> </a:t>
            </a:r>
            <a:r>
              <a:rPr lang="en-US" altLang="zh-CN" dirty="0"/>
              <a:t>price</a:t>
            </a:r>
            <a:r>
              <a:rPr lang="zh-CN" altLang="en-US" dirty="0"/>
              <a:t> </a:t>
            </a:r>
            <a:r>
              <a:rPr lang="en-US" altLang="zh-CN" dirty="0"/>
              <a:t>premium</a:t>
            </a:r>
            <a:r>
              <a:rPr lang="zh-CN" altLang="en-US" dirty="0"/>
              <a:t> </a:t>
            </a:r>
            <a:r>
              <a:rPr lang="en-US" altLang="zh-CN" dirty="0"/>
              <a:t>–</a:t>
            </a:r>
            <a:r>
              <a:rPr lang="zh-CN" altLang="en-US" dirty="0"/>
              <a:t> </a:t>
            </a:r>
            <a:r>
              <a:rPr lang="en-US" altLang="zh-CN" dirty="0"/>
              <a:t>14.8%.</a:t>
            </a:r>
            <a:r>
              <a:rPr lang="zh-CN" altLang="en-US" dirty="0"/>
              <a:t> </a:t>
            </a:r>
            <a:r>
              <a:rPr lang="en-US" altLang="zh-CN" dirty="0"/>
              <a:t>Higher</a:t>
            </a:r>
            <a:r>
              <a:rPr lang="zh-CN" altLang="en-US" dirty="0"/>
              <a:t> </a:t>
            </a:r>
            <a:r>
              <a:rPr lang="en-US" altLang="zh-CN" dirty="0"/>
              <a:t>than</a:t>
            </a:r>
            <a:r>
              <a:rPr lang="zh-CN" altLang="en-US" dirty="0"/>
              <a:t> </a:t>
            </a:r>
            <a:r>
              <a:rPr lang="en-US" altLang="zh-CN" dirty="0"/>
              <a:t>the</a:t>
            </a:r>
            <a:r>
              <a:rPr lang="zh-CN" altLang="en-US" dirty="0"/>
              <a:t> </a:t>
            </a:r>
            <a:r>
              <a:rPr lang="en-US" altLang="zh-CN" dirty="0"/>
              <a:t>cost</a:t>
            </a:r>
            <a:r>
              <a:rPr lang="zh-CN" altLang="en-US" dirty="0"/>
              <a:t> </a:t>
            </a:r>
            <a:r>
              <a:rPr lang="en-US" altLang="zh-CN" dirty="0"/>
              <a:t>premium</a:t>
            </a:r>
            <a:r>
              <a:rPr lang="zh-CN" altLang="en-US" dirty="0"/>
              <a:t> </a:t>
            </a:r>
            <a:r>
              <a:rPr lang="en-US" altLang="zh-CN" dirty="0"/>
              <a:t>–</a:t>
            </a:r>
            <a:r>
              <a:rPr lang="zh-CN" altLang="en-US" dirty="0"/>
              <a:t> </a:t>
            </a:r>
            <a:r>
              <a:rPr lang="en-US" altLang="zh-CN" dirty="0"/>
              <a:t>there</a:t>
            </a:r>
            <a:r>
              <a:rPr lang="zh-CN" altLang="en-US" dirty="0"/>
              <a:t> </a:t>
            </a:r>
            <a:r>
              <a:rPr lang="en-US" altLang="zh-CN" dirty="0"/>
              <a:t>is</a:t>
            </a:r>
            <a:r>
              <a:rPr lang="zh-CN" altLang="en-US" dirty="0"/>
              <a:t> </a:t>
            </a:r>
            <a:r>
              <a:rPr lang="en-US" altLang="zh-CN" dirty="0"/>
              <a:t>a</a:t>
            </a:r>
            <a:r>
              <a:rPr lang="zh-CN" altLang="en-US" dirty="0"/>
              <a:t> </a:t>
            </a:r>
            <a:r>
              <a:rPr lang="en-US" altLang="zh-CN" dirty="0"/>
              <a:t>business</a:t>
            </a:r>
            <a:r>
              <a:rPr lang="zh-CN" altLang="en-US" dirty="0"/>
              <a:t> </a:t>
            </a:r>
            <a:r>
              <a:rPr lang="en-US" altLang="zh-CN" dirty="0"/>
              <a:t>case.</a:t>
            </a:r>
            <a:r>
              <a:rPr lang="zh-CN" altLang="en-US" dirty="0"/>
              <a:t> </a:t>
            </a:r>
            <a:r>
              <a:rPr lang="en-US" altLang="zh-CN" dirty="0"/>
              <a:t>But</a:t>
            </a:r>
            <a:r>
              <a:rPr lang="zh-CN" altLang="en-US" dirty="0"/>
              <a:t> </a:t>
            </a:r>
            <a:r>
              <a:rPr lang="en-US" altLang="zh-CN" dirty="0"/>
              <a:t>remember</a:t>
            </a:r>
            <a:r>
              <a:rPr lang="zh-CN" altLang="en-US" dirty="0"/>
              <a:t> </a:t>
            </a:r>
            <a:r>
              <a:rPr lang="en-US" altLang="zh-CN" dirty="0"/>
              <a:t>we</a:t>
            </a:r>
            <a:r>
              <a:rPr lang="zh-CN" altLang="en-US" dirty="0"/>
              <a:t> </a:t>
            </a:r>
            <a:r>
              <a:rPr lang="en-US" altLang="zh-CN" dirty="0"/>
              <a:t>have</a:t>
            </a:r>
            <a:r>
              <a:rPr lang="zh-CN" altLang="en-US" dirty="0"/>
              <a:t> </a:t>
            </a:r>
            <a:r>
              <a:rPr lang="en-US" altLang="zh-CN" dirty="0"/>
              <a:t>a</a:t>
            </a:r>
            <a:r>
              <a:rPr lang="zh-CN" altLang="en-US" dirty="0"/>
              <a:t> </a:t>
            </a:r>
            <a:r>
              <a:rPr lang="en-US" altLang="zh-CN" dirty="0"/>
              <a:t>wide</a:t>
            </a:r>
            <a:r>
              <a:rPr lang="zh-CN" altLang="en-US" dirty="0"/>
              <a:t> </a:t>
            </a:r>
            <a:r>
              <a:rPr lang="en-US" altLang="zh-CN" dirty="0"/>
              <a:t>range,</a:t>
            </a:r>
            <a:r>
              <a:rPr lang="zh-CN" altLang="en-US" dirty="0"/>
              <a:t> </a:t>
            </a:r>
            <a:r>
              <a:rPr lang="en-US" altLang="zh-CN" dirty="0"/>
              <a:t>for</a:t>
            </a:r>
            <a:r>
              <a:rPr lang="zh-CN" altLang="en-US" dirty="0"/>
              <a:t> </a:t>
            </a:r>
            <a:r>
              <a:rPr lang="en-US" altLang="zh-CN" dirty="0"/>
              <a:t>both</a:t>
            </a:r>
            <a:r>
              <a:rPr lang="zh-CN" altLang="en-US" dirty="0"/>
              <a:t> </a:t>
            </a:r>
            <a:r>
              <a:rPr lang="en-US" altLang="zh-CN" dirty="0"/>
              <a:t>price</a:t>
            </a:r>
            <a:r>
              <a:rPr lang="zh-CN" altLang="en-US" dirty="0"/>
              <a:t> </a:t>
            </a:r>
            <a:r>
              <a:rPr lang="en-US" altLang="zh-CN" dirty="0"/>
              <a:t>premium</a:t>
            </a:r>
            <a:r>
              <a:rPr lang="zh-CN" altLang="en-US" dirty="0"/>
              <a:t> </a:t>
            </a:r>
            <a:r>
              <a:rPr lang="en-US" altLang="zh-CN" dirty="0"/>
              <a:t>and</a:t>
            </a:r>
            <a:r>
              <a:rPr lang="zh-CN" altLang="en-US" dirty="0"/>
              <a:t> </a:t>
            </a:r>
            <a:r>
              <a:rPr lang="en-US" altLang="zh-CN" dirty="0"/>
              <a:t>cost</a:t>
            </a:r>
            <a:r>
              <a:rPr lang="zh-CN" altLang="en-US" dirty="0"/>
              <a:t> </a:t>
            </a:r>
            <a:r>
              <a:rPr lang="en-US" altLang="zh-CN" dirty="0"/>
              <a:t>premium.</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588366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55761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8B3BEE-1558-374E-8A88-8A25651309F3}" type="slidenum">
              <a:rPr lang="en-US" smtClean="0"/>
              <a:t>18</a:t>
            </a:fld>
            <a:endParaRPr lang="en-US"/>
          </a:p>
        </p:txBody>
      </p:sp>
    </p:spTree>
    <p:extLst>
      <p:ext uri="{BB962C8B-B14F-4D97-AF65-F5344CB8AC3E}">
        <p14:creationId xmlns:p14="http://schemas.microsoft.com/office/powerpoint/2010/main" val="2858334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Triple</a:t>
            </a:r>
            <a:r>
              <a:rPr lang="zh-CN" altLang="en-US" dirty="0"/>
              <a:t> </a:t>
            </a:r>
            <a:r>
              <a:rPr lang="en-US" altLang="zh-CN" dirty="0"/>
              <a:t>net</a:t>
            </a:r>
            <a:r>
              <a:rPr lang="zh-CN" altLang="en-US" dirty="0"/>
              <a:t> </a:t>
            </a:r>
            <a:r>
              <a:rPr lang="en-US" altLang="zh-CN" dirty="0"/>
              <a:t>lease.</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The</a:t>
            </a:r>
            <a:r>
              <a:rPr lang="zh-CN" altLang="en-US" dirty="0"/>
              <a:t> </a:t>
            </a:r>
            <a:r>
              <a:rPr lang="en-US" altLang="zh-CN" dirty="0"/>
              <a:t>problem</a:t>
            </a:r>
            <a:r>
              <a:rPr lang="zh-CN" altLang="en-US" dirty="0"/>
              <a:t> </a:t>
            </a:r>
            <a:r>
              <a:rPr lang="en-US" altLang="zh-CN" dirty="0"/>
              <a:t>with</a:t>
            </a:r>
            <a:r>
              <a:rPr lang="zh-CN" altLang="en-US" dirty="0"/>
              <a:t> </a:t>
            </a:r>
            <a:r>
              <a:rPr lang="en-US" altLang="zh-CN" dirty="0"/>
              <a:t>the</a:t>
            </a:r>
            <a:r>
              <a:rPr lang="zh-CN" altLang="en-US" dirty="0"/>
              <a:t> </a:t>
            </a:r>
            <a:r>
              <a:rPr lang="en-US" altLang="zh-CN" dirty="0"/>
              <a:t>split</a:t>
            </a:r>
            <a:r>
              <a:rPr lang="zh-CN" altLang="en-US" dirty="0"/>
              <a:t> </a:t>
            </a:r>
            <a:r>
              <a:rPr lang="en-US" altLang="zh-CN" dirty="0"/>
              <a:t>incentive:</a:t>
            </a:r>
            <a:r>
              <a:rPr lang="zh-CN" altLang="en-US" dirty="0"/>
              <a:t> </a:t>
            </a:r>
            <a:r>
              <a:rPr lang="en-US" sz="1200" b="0" i="0" u="none" strike="noStrike" kern="1200" dirty="0">
                <a:solidFill>
                  <a:schemeClr val="tx1"/>
                </a:solidFill>
                <a:effectLst/>
                <a:latin typeface="+mn-lt"/>
                <a:ea typeface="+mn-ea"/>
                <a:cs typeface="+mn-cs"/>
              </a:rPr>
              <a:t>where the investor or owner of the building who would pay for the upgrades in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energy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water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systems</a:t>
            </a:r>
            <a:r>
              <a:rPr lang="en-US" sz="1200" b="0" i="0" u="none" strike="noStrike" kern="1200" dirty="0">
                <a:solidFill>
                  <a:schemeClr val="tx1"/>
                </a:solidFill>
                <a:effectLst/>
                <a:latin typeface="+mn-lt"/>
                <a:ea typeface="+mn-ea"/>
                <a:cs typeface="+mn-cs"/>
              </a:rPr>
              <a:t> does not get potentially the return on the energy investment. Or there is a payoff for hallway lights and light electrical systems over a long-event horizon</a:t>
            </a:r>
            <a:r>
              <a:rPr lang="en-US" altLang="zh-CN" sz="1200" b="0" i="0" u="none" strike="noStrike" kern="1200" dirty="0">
                <a:solidFill>
                  <a:schemeClr val="tx1"/>
                </a:solidFill>
                <a:effectLst/>
                <a:latin typeface="+mn-lt"/>
                <a:ea typeface="+mn-ea"/>
                <a:cs typeface="+mn-cs"/>
              </a:rPr>
              <a:t>.</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ZZ’s</a:t>
            </a:r>
            <a:r>
              <a:rPr lang="zh-CN" altLang="en-US" dirty="0"/>
              <a:t> </a:t>
            </a:r>
            <a:r>
              <a:rPr lang="en-US" altLang="zh-CN" dirty="0"/>
              <a:t>survey.</a:t>
            </a:r>
            <a:endParaRPr dirty="0"/>
          </a:p>
        </p:txBody>
      </p:sp>
    </p:spTree>
    <p:extLst>
      <p:ext uri="{BB962C8B-B14F-4D97-AF65-F5344CB8AC3E}">
        <p14:creationId xmlns:p14="http://schemas.microsoft.com/office/powerpoint/2010/main" val="1112499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To</a:t>
            </a:r>
            <a:r>
              <a:rPr lang="zh-CN" altLang="en-US" dirty="0"/>
              <a:t> </a:t>
            </a:r>
            <a:r>
              <a:rPr lang="en-US" altLang="zh-CN" dirty="0"/>
              <a:t>re-cap:</a:t>
            </a:r>
            <a:r>
              <a:rPr lang="zh-CN" altLang="en-US" dirty="0"/>
              <a:t> </a:t>
            </a:r>
            <a:r>
              <a:rPr lang="en-US" altLang="zh-CN" dirty="0"/>
              <a:t>(1)</a:t>
            </a:r>
            <a:r>
              <a:rPr lang="zh-CN" altLang="en-US" dirty="0"/>
              <a:t> </a:t>
            </a:r>
            <a:r>
              <a:rPr lang="en-US" altLang="zh-CN" dirty="0"/>
              <a:t>Planet:</a:t>
            </a:r>
            <a:r>
              <a:rPr lang="zh-CN" altLang="en-US" dirty="0"/>
              <a:t> </a:t>
            </a:r>
            <a:r>
              <a:rPr lang="en-US" altLang="zh-CN" dirty="0"/>
              <a:t>we</a:t>
            </a:r>
            <a:r>
              <a:rPr lang="zh-CN" altLang="en-US" dirty="0"/>
              <a:t> </a:t>
            </a:r>
            <a:r>
              <a:rPr lang="en-US" altLang="zh-CN" dirty="0"/>
              <a:t>are</a:t>
            </a:r>
            <a:r>
              <a:rPr lang="zh-CN" altLang="en-US" dirty="0"/>
              <a:t> </a:t>
            </a:r>
            <a:r>
              <a:rPr lang="en-US" altLang="zh-CN" dirty="0"/>
              <a:t>responsible</a:t>
            </a:r>
            <a:r>
              <a:rPr lang="zh-CN" altLang="en-US" dirty="0"/>
              <a:t> </a:t>
            </a:r>
            <a:r>
              <a:rPr lang="en-US" altLang="zh-CN" dirty="0"/>
              <a:t>(36%,</a:t>
            </a:r>
            <a:r>
              <a:rPr lang="zh-CN" altLang="en-US" dirty="0"/>
              <a:t> </a:t>
            </a:r>
            <a:r>
              <a:rPr lang="en-US" altLang="zh-CN" dirty="0"/>
              <a:t>39%),</a:t>
            </a:r>
            <a:r>
              <a:rPr lang="zh-CN" altLang="en-US" dirty="0"/>
              <a:t> </a:t>
            </a:r>
            <a:r>
              <a:rPr lang="en-US" altLang="zh-CN" dirty="0"/>
              <a:t>we</a:t>
            </a:r>
            <a:r>
              <a:rPr lang="zh-CN" altLang="en-US" dirty="0"/>
              <a:t> </a:t>
            </a:r>
            <a:r>
              <a:rPr lang="en-US" altLang="zh-CN" dirty="0"/>
              <a:t>are</a:t>
            </a:r>
            <a:r>
              <a:rPr lang="zh-CN" altLang="en-US" dirty="0"/>
              <a:t> </a:t>
            </a:r>
            <a:r>
              <a:rPr lang="en-US" altLang="zh-CN" dirty="0"/>
              <a:t>the</a:t>
            </a:r>
            <a:r>
              <a:rPr lang="zh-CN" altLang="en-US" dirty="0"/>
              <a:t> </a:t>
            </a:r>
            <a:r>
              <a:rPr lang="en-US" altLang="zh-CN" dirty="0"/>
              <a:t>“target”</a:t>
            </a:r>
            <a:r>
              <a:rPr lang="zh-CN" altLang="en-US" dirty="0"/>
              <a:t> </a:t>
            </a:r>
            <a:r>
              <a:rPr lang="en-US" altLang="zh-CN" dirty="0"/>
              <a:t>(NYC,</a:t>
            </a:r>
            <a:r>
              <a:rPr lang="zh-CN" altLang="en-US" dirty="0"/>
              <a:t> </a:t>
            </a:r>
            <a:r>
              <a:rPr lang="en-US" altLang="zh-CN" dirty="0"/>
              <a:t>even</a:t>
            </a:r>
            <a:r>
              <a:rPr lang="zh-CN" altLang="en-US" dirty="0"/>
              <a:t> </a:t>
            </a:r>
            <a:r>
              <a:rPr lang="en-US" altLang="zh-CN" dirty="0"/>
              <a:t>70%,</a:t>
            </a:r>
            <a:r>
              <a:rPr lang="zh-CN" altLang="en-US" dirty="0"/>
              <a:t> </a:t>
            </a:r>
            <a:r>
              <a:rPr lang="en-US" altLang="zh-CN" dirty="0"/>
              <a:t>LL97);</a:t>
            </a:r>
            <a:r>
              <a:rPr lang="zh-CN" altLang="en-US" dirty="0"/>
              <a:t> </a:t>
            </a:r>
            <a:r>
              <a:rPr lang="en-US" altLang="zh-CN" dirty="0"/>
              <a:t>(2)</a:t>
            </a:r>
            <a:r>
              <a:rPr lang="zh-CN" altLang="en-US" dirty="0"/>
              <a:t> </a:t>
            </a:r>
            <a:r>
              <a:rPr lang="en-US" altLang="zh-CN" dirty="0"/>
              <a:t>People:</a:t>
            </a:r>
            <a:r>
              <a:rPr lang="zh-CN" altLang="en-US" dirty="0"/>
              <a:t> </a:t>
            </a:r>
            <a:r>
              <a:rPr lang="en-US" altLang="zh-CN" dirty="0"/>
              <a:t>the</a:t>
            </a:r>
            <a:r>
              <a:rPr lang="zh-CN" altLang="en-US" dirty="0"/>
              <a:t> </a:t>
            </a:r>
            <a:r>
              <a:rPr lang="en-US" altLang="zh-CN" dirty="0"/>
              <a:t>ultimate</a:t>
            </a:r>
            <a:r>
              <a:rPr lang="zh-CN" altLang="en-US" dirty="0"/>
              <a:t> </a:t>
            </a:r>
            <a:r>
              <a:rPr lang="en-US" altLang="zh-CN" dirty="0"/>
              <a:t>goal</a:t>
            </a:r>
            <a:r>
              <a:rPr lang="zh-CN" altLang="en-US" dirty="0"/>
              <a:t> </a:t>
            </a:r>
            <a:r>
              <a:rPr lang="en-US" altLang="zh-CN" dirty="0"/>
              <a:t>for</a:t>
            </a:r>
            <a:r>
              <a:rPr lang="zh-CN" altLang="en-US" dirty="0"/>
              <a:t> </a:t>
            </a:r>
            <a:r>
              <a:rPr lang="en-US" altLang="zh-CN" dirty="0"/>
              <a:t>us</a:t>
            </a:r>
            <a:r>
              <a:rPr lang="zh-CN" altLang="en-US" dirty="0"/>
              <a:t> </a:t>
            </a:r>
            <a:r>
              <a:rPr lang="en-US" altLang="zh-CN" dirty="0"/>
              <a:t>real</a:t>
            </a:r>
            <a:r>
              <a:rPr lang="zh-CN" altLang="en-US" dirty="0"/>
              <a:t> </a:t>
            </a:r>
            <a:r>
              <a:rPr lang="en-US" altLang="zh-CN" dirty="0"/>
              <a:t>estate</a:t>
            </a:r>
            <a:r>
              <a:rPr lang="zh-CN" altLang="en-US" dirty="0"/>
              <a:t> </a:t>
            </a:r>
            <a:r>
              <a:rPr lang="en-US" altLang="zh-CN" dirty="0"/>
              <a:t>industry</a:t>
            </a:r>
            <a:r>
              <a:rPr lang="zh-CN" altLang="en-US" dirty="0"/>
              <a:t> </a:t>
            </a:r>
            <a:r>
              <a:rPr lang="en-US" altLang="zh-CN" dirty="0"/>
              <a:t>is</a:t>
            </a:r>
            <a:r>
              <a:rPr lang="zh-CN" altLang="en-US" dirty="0"/>
              <a:t> </a:t>
            </a:r>
            <a:r>
              <a:rPr lang="en-US" altLang="zh-CN" dirty="0"/>
              <a:t>to</a:t>
            </a:r>
            <a:r>
              <a:rPr lang="zh-CN" altLang="en-US" dirty="0"/>
              <a:t> </a:t>
            </a:r>
            <a:r>
              <a:rPr lang="en-US" altLang="zh-CN" dirty="0"/>
              <a:t>provide</a:t>
            </a:r>
            <a:r>
              <a:rPr lang="zh-CN" altLang="en-US" dirty="0"/>
              <a:t> </a:t>
            </a:r>
            <a:r>
              <a:rPr lang="en-US" altLang="zh-CN" dirty="0"/>
              <a:t>enough</a:t>
            </a:r>
            <a:r>
              <a:rPr lang="zh-CN" altLang="en-US" dirty="0"/>
              <a:t> </a:t>
            </a:r>
            <a:r>
              <a:rPr lang="en-US" altLang="zh-CN" dirty="0"/>
              <a:t>and</a:t>
            </a:r>
            <a:r>
              <a:rPr lang="zh-CN" altLang="en-US" dirty="0"/>
              <a:t> </a:t>
            </a:r>
            <a:r>
              <a:rPr lang="en-US" altLang="zh-CN" dirty="0"/>
              <a:t>suitable</a:t>
            </a:r>
            <a:r>
              <a:rPr lang="zh-CN" altLang="en-US" dirty="0"/>
              <a:t> </a:t>
            </a:r>
            <a:r>
              <a:rPr lang="en-US" altLang="zh-CN" dirty="0"/>
              <a:t>space</a:t>
            </a:r>
            <a:r>
              <a:rPr lang="zh-CN" altLang="en-US" dirty="0"/>
              <a:t> </a:t>
            </a:r>
            <a:r>
              <a:rPr lang="en-US" altLang="zh-CN" dirty="0"/>
              <a:t>for</a:t>
            </a:r>
            <a:r>
              <a:rPr lang="zh-CN" altLang="en-US" dirty="0"/>
              <a:t> </a:t>
            </a:r>
            <a:r>
              <a:rPr lang="en-US" altLang="zh-CN" dirty="0"/>
              <a:t>live-work-play,</a:t>
            </a:r>
            <a:r>
              <a:rPr lang="zh-CN" altLang="en-US" dirty="0"/>
              <a:t> </a:t>
            </a:r>
            <a:r>
              <a:rPr lang="en-US" altLang="zh-CN" dirty="0"/>
              <a:t>cannot</a:t>
            </a:r>
            <a:r>
              <a:rPr lang="zh-CN" altLang="en-US" dirty="0"/>
              <a:t> </a:t>
            </a:r>
            <a:r>
              <a:rPr lang="en-US" altLang="zh-CN" dirty="0"/>
              <a:t>just</a:t>
            </a:r>
            <a:r>
              <a:rPr lang="zh-CN" altLang="en-US" dirty="0"/>
              <a:t> </a:t>
            </a:r>
            <a:r>
              <a:rPr lang="en-US" altLang="zh-CN" dirty="0"/>
              <a:t>be</a:t>
            </a:r>
            <a:r>
              <a:rPr lang="zh-CN" altLang="en-US" dirty="0"/>
              <a:t> </a:t>
            </a:r>
            <a:r>
              <a:rPr lang="en-US" altLang="zh-CN" dirty="0"/>
              <a:t>very</a:t>
            </a:r>
            <a:r>
              <a:rPr lang="zh-CN" altLang="en-US" dirty="0"/>
              <a:t> </a:t>
            </a:r>
            <a:r>
              <a:rPr lang="en-US" altLang="zh-CN" dirty="0"/>
              <a:t>tiny</a:t>
            </a:r>
            <a:r>
              <a:rPr lang="zh-CN" altLang="en-US" dirty="0"/>
              <a:t> </a:t>
            </a:r>
            <a:r>
              <a:rPr lang="en-US" altLang="zh-CN" dirty="0"/>
              <a:t>rooms</a:t>
            </a:r>
            <a:r>
              <a:rPr lang="zh-CN" altLang="en-US" dirty="0"/>
              <a:t> </a:t>
            </a:r>
            <a:r>
              <a:rPr lang="en-US" altLang="zh-CN" dirty="0"/>
              <a:t>with</a:t>
            </a:r>
            <a:r>
              <a:rPr lang="zh-CN" altLang="en-US" dirty="0"/>
              <a:t> </a:t>
            </a:r>
            <a:r>
              <a:rPr lang="en-US" altLang="zh-CN" dirty="0"/>
              <a:t>no</a:t>
            </a:r>
            <a:r>
              <a:rPr lang="zh-CN" altLang="en-US" dirty="0"/>
              <a:t> </a:t>
            </a:r>
            <a:r>
              <a:rPr lang="en-US" altLang="zh-CN" dirty="0"/>
              <a:t>windows</a:t>
            </a:r>
            <a:r>
              <a:rPr lang="zh-CN" altLang="en-US" dirty="0"/>
              <a:t> </a:t>
            </a:r>
            <a:r>
              <a:rPr lang="en-US" altLang="zh-CN" dirty="0"/>
              <a:t>and</a:t>
            </a:r>
            <a:r>
              <a:rPr lang="zh-CN" altLang="en-US" dirty="0"/>
              <a:t> </a:t>
            </a:r>
            <a:r>
              <a:rPr lang="en-US" altLang="zh-CN" dirty="0"/>
              <a:t>tight</a:t>
            </a:r>
            <a:r>
              <a:rPr lang="zh-CN" altLang="en-US" dirty="0"/>
              <a:t> </a:t>
            </a:r>
            <a:r>
              <a:rPr lang="en-US" altLang="zh-CN" dirty="0"/>
              <a:t>insulation.</a:t>
            </a:r>
            <a:r>
              <a:rPr lang="zh-CN" altLang="en-US" dirty="0"/>
              <a:t> </a:t>
            </a:r>
            <a:r>
              <a:rPr lang="en-US" altLang="zh-CN" dirty="0"/>
              <a:t>Also,</a:t>
            </a:r>
            <a:r>
              <a:rPr lang="zh-CN" altLang="en-US" dirty="0"/>
              <a:t> </a:t>
            </a:r>
            <a:r>
              <a:rPr lang="en-US" altLang="zh-CN" dirty="0"/>
              <a:t>outside</a:t>
            </a:r>
            <a:r>
              <a:rPr lang="zh-CN" altLang="en-US" dirty="0"/>
              <a:t> </a:t>
            </a:r>
            <a:r>
              <a:rPr lang="en-US" altLang="zh-CN" dirty="0"/>
              <a:t>stakeholders:</a:t>
            </a:r>
            <a:r>
              <a:rPr lang="zh-CN" altLang="en-US" dirty="0"/>
              <a:t> </a:t>
            </a:r>
            <a:r>
              <a:rPr lang="en-US" altLang="zh-CN" dirty="0"/>
              <a:t>the</a:t>
            </a:r>
            <a:r>
              <a:rPr lang="zh-CN" altLang="en-US" dirty="0"/>
              <a:t> </a:t>
            </a:r>
            <a:r>
              <a:rPr lang="en-US" altLang="zh-CN" dirty="0"/>
              <a:t>city,</a:t>
            </a:r>
            <a:r>
              <a:rPr lang="zh-CN" altLang="en-US" dirty="0"/>
              <a:t> </a:t>
            </a:r>
            <a:r>
              <a:rPr lang="en-US" altLang="zh-CN" dirty="0"/>
              <a:t>the</a:t>
            </a:r>
            <a:r>
              <a:rPr lang="zh-CN" altLang="en-US" dirty="0"/>
              <a:t> </a:t>
            </a:r>
            <a:r>
              <a:rPr lang="en-US" altLang="zh-CN" dirty="0"/>
              <a:t>pop</a:t>
            </a:r>
            <a:r>
              <a:rPr lang="zh-CN" altLang="en-US" dirty="0"/>
              <a:t> </a:t>
            </a:r>
            <a:r>
              <a:rPr lang="en-US" altLang="zh-CN" dirty="0"/>
              <a:t>globally.</a:t>
            </a:r>
            <a:r>
              <a:rPr lang="zh-CN" altLang="en-US" dirty="0"/>
              <a:t> </a:t>
            </a:r>
            <a:r>
              <a:rPr lang="en-US" altLang="zh-CN" dirty="0"/>
              <a:t>(3)</a:t>
            </a:r>
            <a:r>
              <a:rPr lang="zh-CN" altLang="en-US" dirty="0"/>
              <a:t> </a:t>
            </a:r>
            <a:r>
              <a:rPr lang="en-US" altLang="zh-CN" dirty="0"/>
              <a:t>But</a:t>
            </a:r>
            <a:r>
              <a:rPr lang="zh-CN" altLang="en-US" dirty="0"/>
              <a:t> </a:t>
            </a:r>
            <a:r>
              <a:rPr lang="en-US" altLang="zh-CN" dirty="0"/>
              <a:t>we</a:t>
            </a:r>
            <a:r>
              <a:rPr lang="zh-CN" altLang="en-US" dirty="0"/>
              <a:t> </a:t>
            </a:r>
            <a:r>
              <a:rPr lang="en-US" altLang="zh-CN" dirty="0"/>
              <a:t>cannot</a:t>
            </a:r>
            <a:r>
              <a:rPr lang="zh-CN" altLang="en-US" dirty="0"/>
              <a:t> </a:t>
            </a:r>
            <a:r>
              <a:rPr lang="en-US" altLang="zh-CN" dirty="0"/>
              <a:t>only</a:t>
            </a:r>
            <a:r>
              <a:rPr lang="zh-CN" altLang="en-US" dirty="0"/>
              <a:t> </a:t>
            </a:r>
            <a:r>
              <a:rPr lang="en-US" altLang="zh-CN" dirty="0"/>
              <a:t>have</a:t>
            </a:r>
            <a:r>
              <a:rPr lang="zh-CN" altLang="en-US" dirty="0"/>
              <a:t> </a:t>
            </a:r>
            <a:r>
              <a:rPr lang="en-US" altLang="zh-CN" dirty="0"/>
              <a:t>dream</a:t>
            </a:r>
            <a:r>
              <a:rPr lang="zh-CN" altLang="en-US" dirty="0"/>
              <a:t> </a:t>
            </a:r>
            <a:r>
              <a:rPr lang="en-US" altLang="zh-CN" dirty="0"/>
              <a:t>without</a:t>
            </a:r>
            <a:r>
              <a:rPr lang="zh-CN" altLang="en-US" dirty="0"/>
              <a:t> </a:t>
            </a:r>
            <a:r>
              <a:rPr lang="en-US" altLang="zh-CN" dirty="0"/>
              <a:t>a</a:t>
            </a:r>
            <a:r>
              <a:rPr lang="zh-CN" altLang="en-US" dirty="0"/>
              <a:t> </a:t>
            </a:r>
            <a:r>
              <a:rPr lang="en-US" altLang="zh-CN" dirty="0"/>
              <a:t>sound</a:t>
            </a:r>
            <a:r>
              <a:rPr lang="zh-CN" altLang="en-US" dirty="0"/>
              <a:t> </a:t>
            </a:r>
            <a:r>
              <a:rPr lang="en-US" altLang="zh-CN" dirty="0"/>
              <a:t>business</a:t>
            </a:r>
            <a:r>
              <a:rPr lang="zh-CN" altLang="en-US" dirty="0"/>
              <a:t> </a:t>
            </a:r>
            <a:r>
              <a:rPr lang="en-US" altLang="zh-CN" dirty="0"/>
              <a:t>strategy.</a:t>
            </a:r>
            <a:r>
              <a:rPr lang="zh-CN" altLang="en-US" dirty="0"/>
              <a:t> </a:t>
            </a:r>
            <a:r>
              <a:rPr lang="en-US" altLang="zh-CN" dirty="0"/>
              <a:t>Real</a:t>
            </a:r>
            <a:r>
              <a:rPr lang="zh-CN" altLang="en-US" dirty="0"/>
              <a:t> </a:t>
            </a:r>
            <a:r>
              <a:rPr lang="en-US" altLang="zh-CN" dirty="0"/>
              <a:t>estate</a:t>
            </a:r>
            <a:r>
              <a:rPr lang="zh-CN" altLang="en-US" dirty="0"/>
              <a:t> </a:t>
            </a:r>
            <a:r>
              <a:rPr lang="en-US" altLang="zh-CN" dirty="0"/>
              <a:t>developers</a:t>
            </a:r>
            <a:r>
              <a:rPr lang="zh-CN" altLang="en-US" dirty="0"/>
              <a:t> </a:t>
            </a:r>
            <a:r>
              <a:rPr lang="en-US" altLang="zh-CN" dirty="0"/>
              <a:t>and</a:t>
            </a:r>
            <a:r>
              <a:rPr lang="zh-CN" altLang="en-US" dirty="0"/>
              <a:t> </a:t>
            </a:r>
            <a:r>
              <a:rPr lang="en-US" altLang="zh-CN" dirty="0"/>
              <a:t>investors</a:t>
            </a:r>
            <a:r>
              <a:rPr lang="zh-CN" altLang="en-US" dirty="0"/>
              <a:t> </a:t>
            </a:r>
            <a:r>
              <a:rPr lang="en-US" altLang="zh-CN" dirty="0"/>
              <a:t>need</a:t>
            </a:r>
            <a:r>
              <a:rPr lang="zh-CN" altLang="en-US" dirty="0"/>
              <a:t> </a:t>
            </a:r>
            <a:r>
              <a:rPr lang="en-US" altLang="zh-CN" dirty="0"/>
              <a:t>to</a:t>
            </a:r>
            <a:r>
              <a:rPr lang="zh-CN" altLang="en-US" dirty="0"/>
              <a:t> </a:t>
            </a:r>
            <a:r>
              <a:rPr lang="en-US" altLang="zh-CN" dirty="0"/>
              <a:t>make</a:t>
            </a:r>
            <a:r>
              <a:rPr lang="zh-CN" altLang="en-US" dirty="0"/>
              <a:t> </a:t>
            </a:r>
            <a:r>
              <a:rPr lang="en-US" altLang="zh-CN" dirty="0"/>
              <a:t>money.</a:t>
            </a:r>
            <a:r>
              <a:rPr lang="zh-CN" altLang="en-US" dirty="0"/>
              <a:t> </a:t>
            </a:r>
            <a:r>
              <a:rPr lang="en-US" altLang="zh-CN" dirty="0"/>
              <a:t>Crucial</a:t>
            </a:r>
            <a:r>
              <a:rPr lang="zh-CN" altLang="en-US" dirty="0"/>
              <a:t> </a:t>
            </a:r>
            <a:r>
              <a:rPr lang="en-US" altLang="zh-CN" dirty="0"/>
              <a:t>for</a:t>
            </a:r>
            <a:r>
              <a:rPr lang="zh-CN" altLang="en-US" dirty="0"/>
              <a:t> </a:t>
            </a:r>
            <a:r>
              <a:rPr lang="en-US" altLang="zh-CN" dirty="0"/>
              <a:t>the</a:t>
            </a:r>
            <a:r>
              <a:rPr lang="zh-CN" altLang="en-US" dirty="0"/>
              <a:t> </a:t>
            </a:r>
            <a:r>
              <a:rPr lang="en-US" altLang="zh-CN" dirty="0"/>
              <a:t>private</a:t>
            </a:r>
            <a:r>
              <a:rPr lang="zh-CN" altLang="en-US" dirty="0"/>
              <a:t> </a:t>
            </a:r>
            <a:r>
              <a:rPr lang="en-US" altLang="zh-CN" dirty="0"/>
              <a:t>sector</a:t>
            </a:r>
            <a:r>
              <a:rPr lang="zh-CN" altLang="en-US" dirty="0"/>
              <a:t> </a:t>
            </a:r>
            <a:r>
              <a:rPr lang="en-US" altLang="zh-CN" dirty="0"/>
              <a:t>(80%).</a:t>
            </a:r>
          </a:p>
          <a:p>
            <a:pPr marL="0" lvl="0" indent="0" algn="l" rtl="0">
              <a:spcBef>
                <a:spcPts val="0"/>
              </a:spcBef>
              <a:spcAft>
                <a:spcPts val="0"/>
              </a:spcAft>
              <a:buNone/>
            </a:pPr>
            <a:endParaRPr lang="en-US" altLang="zh-CN" dirty="0"/>
          </a:p>
          <a:p>
            <a:pPr marL="0" lvl="0" indent="0" algn="l" rtl="0">
              <a:spcBef>
                <a:spcPts val="0"/>
              </a:spcBef>
              <a:spcAft>
                <a:spcPts val="0"/>
              </a:spcAft>
              <a:buNone/>
            </a:pPr>
            <a:r>
              <a:rPr lang="en-US" altLang="zh-CN" dirty="0"/>
              <a:t>We</a:t>
            </a:r>
            <a:r>
              <a:rPr lang="zh-CN" altLang="en-US" dirty="0"/>
              <a:t> </a:t>
            </a:r>
            <a:r>
              <a:rPr lang="en-US" altLang="zh-CN" dirty="0"/>
              <a:t>know</a:t>
            </a:r>
            <a:r>
              <a:rPr lang="zh-CN" altLang="en-US" dirty="0"/>
              <a:t> </a:t>
            </a:r>
            <a:r>
              <a:rPr lang="en-US" altLang="zh-CN" dirty="0"/>
              <a:t>the</a:t>
            </a:r>
            <a:r>
              <a:rPr lang="zh-CN" altLang="en-US" dirty="0"/>
              <a:t> </a:t>
            </a:r>
            <a:r>
              <a:rPr lang="en-US" altLang="zh-CN" dirty="0"/>
              <a:t>win-win-win</a:t>
            </a:r>
            <a:r>
              <a:rPr lang="zh-CN" altLang="en-US" dirty="0"/>
              <a:t> </a:t>
            </a:r>
            <a:r>
              <a:rPr lang="en-US" altLang="zh-CN" dirty="0"/>
              <a:t>is</a:t>
            </a:r>
            <a:r>
              <a:rPr lang="zh-CN" altLang="en-US" dirty="0"/>
              <a:t> </a:t>
            </a:r>
            <a:r>
              <a:rPr lang="en-US" altLang="zh-CN" dirty="0"/>
              <a:t>possible,</a:t>
            </a:r>
            <a:r>
              <a:rPr lang="zh-CN" altLang="en-US" dirty="0"/>
              <a:t> </a:t>
            </a:r>
            <a:r>
              <a:rPr lang="en-US" altLang="zh-CN" dirty="0"/>
              <a:t>the</a:t>
            </a:r>
            <a:r>
              <a:rPr lang="zh-CN" altLang="en-US" dirty="0"/>
              <a:t> </a:t>
            </a:r>
            <a:r>
              <a:rPr lang="en-US" altLang="zh-CN" dirty="0"/>
              <a:t>intersection</a:t>
            </a:r>
            <a:r>
              <a:rPr lang="zh-CN" altLang="en-US" dirty="0"/>
              <a:t> </a:t>
            </a:r>
            <a:r>
              <a:rPr lang="en-US" altLang="zh-CN" dirty="0"/>
              <a:t>is</a:t>
            </a:r>
            <a:r>
              <a:rPr lang="zh-CN" altLang="en-US" dirty="0"/>
              <a:t> </a:t>
            </a:r>
            <a:r>
              <a:rPr lang="en-US" altLang="zh-CN" dirty="0"/>
              <a:t>the</a:t>
            </a:r>
            <a:r>
              <a:rPr lang="zh-CN" altLang="en-US" dirty="0"/>
              <a:t> </a:t>
            </a:r>
            <a:r>
              <a:rPr lang="en-US" altLang="zh-CN" dirty="0"/>
              <a:t>real</a:t>
            </a:r>
            <a:r>
              <a:rPr lang="zh-CN" altLang="en-US" dirty="0"/>
              <a:t> </a:t>
            </a:r>
            <a:r>
              <a:rPr lang="en-US" altLang="zh-CN" dirty="0"/>
              <a:t>sustainability.</a:t>
            </a:r>
            <a:r>
              <a:rPr lang="zh-CN" altLang="en-US" dirty="0"/>
              <a:t> </a:t>
            </a:r>
            <a:r>
              <a:rPr lang="en-US" altLang="zh-CN" dirty="0"/>
              <a:t>Shared</a:t>
            </a:r>
            <a:r>
              <a:rPr lang="zh-CN" altLang="en-US" dirty="0"/>
              <a:t> </a:t>
            </a:r>
            <a:r>
              <a:rPr lang="en-US" altLang="zh-CN" dirty="0"/>
              <a:t>values.</a:t>
            </a:r>
            <a:r>
              <a:rPr lang="zh-CN" altLang="en-US" dirty="0"/>
              <a:t> </a:t>
            </a:r>
            <a:r>
              <a:rPr lang="en-US" altLang="zh-CN" dirty="0"/>
              <a:t>But,</a:t>
            </a:r>
            <a:r>
              <a:rPr lang="zh-CN" altLang="en-US" dirty="0"/>
              <a:t> </a:t>
            </a:r>
            <a:r>
              <a:rPr lang="en-US" altLang="zh-CN" dirty="0"/>
              <a:t>due</a:t>
            </a:r>
            <a:r>
              <a:rPr lang="zh-CN" altLang="en-US" dirty="0"/>
              <a:t> </a:t>
            </a:r>
            <a:r>
              <a:rPr lang="en-US" altLang="zh-CN" dirty="0"/>
              <a:t>to</a:t>
            </a:r>
            <a:r>
              <a:rPr lang="zh-CN" altLang="en-US" dirty="0"/>
              <a:t> </a:t>
            </a:r>
            <a:r>
              <a:rPr lang="en-US" altLang="zh-CN" dirty="0"/>
              <a:t>the</a:t>
            </a:r>
            <a:r>
              <a:rPr lang="zh-CN" altLang="en-US" dirty="0"/>
              <a:t> </a:t>
            </a:r>
            <a:r>
              <a:rPr lang="en-US" altLang="zh-CN" dirty="0"/>
              <a:t>capability</a:t>
            </a:r>
            <a:r>
              <a:rPr lang="zh-CN" altLang="en-US" dirty="0"/>
              <a:t> </a:t>
            </a:r>
            <a:r>
              <a:rPr lang="en-US" altLang="zh-CN" dirty="0"/>
              <a:t>gap,</a:t>
            </a:r>
            <a:r>
              <a:rPr lang="zh-CN" altLang="en-US" dirty="0"/>
              <a:t> </a:t>
            </a:r>
            <a:r>
              <a:rPr lang="en-US" altLang="zh-CN" dirty="0"/>
              <a:t>or</a:t>
            </a:r>
            <a:r>
              <a:rPr lang="zh-CN" altLang="en-US" dirty="0"/>
              <a:t> </a:t>
            </a:r>
            <a:r>
              <a:rPr lang="en-US" altLang="zh-CN" dirty="0"/>
              <a:t>market</a:t>
            </a:r>
            <a:r>
              <a:rPr lang="zh-CN" altLang="en-US" dirty="0"/>
              <a:t> </a:t>
            </a:r>
            <a:r>
              <a:rPr lang="en-US" altLang="zh-CN" dirty="0"/>
              <a:t>failures,</a:t>
            </a:r>
            <a:r>
              <a:rPr lang="zh-CN" altLang="en-US" dirty="0"/>
              <a:t> </a:t>
            </a:r>
            <a:r>
              <a:rPr lang="en-US" altLang="zh-CN" dirty="0"/>
              <a:t>these</a:t>
            </a:r>
            <a:r>
              <a:rPr lang="zh-CN" altLang="en-US" dirty="0"/>
              <a:t> </a:t>
            </a:r>
            <a:r>
              <a:rPr lang="en-US" altLang="zh-CN" dirty="0"/>
              <a:t>three</a:t>
            </a:r>
            <a:r>
              <a:rPr lang="zh-CN" altLang="en-US" dirty="0"/>
              <a:t> </a:t>
            </a:r>
            <a:r>
              <a:rPr lang="en-US" altLang="zh-CN" dirty="0"/>
              <a:t>bubbles</a:t>
            </a:r>
            <a:r>
              <a:rPr lang="zh-CN" altLang="en-US" dirty="0"/>
              <a:t> </a:t>
            </a:r>
            <a:r>
              <a:rPr lang="en-US" altLang="zh-CN" dirty="0"/>
              <a:t>won’t</a:t>
            </a:r>
            <a:r>
              <a:rPr lang="zh-CN" altLang="en-US" dirty="0"/>
              <a:t> </a:t>
            </a:r>
            <a:r>
              <a:rPr lang="en-US" altLang="zh-CN" dirty="0"/>
              <a:t>intersect.</a:t>
            </a:r>
            <a:r>
              <a:rPr lang="zh-CN" altLang="en-US" dirty="0"/>
              <a:t> </a:t>
            </a:r>
            <a:r>
              <a:rPr lang="en-US" altLang="zh-CN" dirty="0"/>
              <a:t>With</a:t>
            </a:r>
            <a:r>
              <a:rPr lang="zh-CN" altLang="en-US" dirty="0"/>
              <a:t> </a:t>
            </a:r>
            <a:r>
              <a:rPr lang="en-US" altLang="zh-CN" dirty="0"/>
              <a:t>good</a:t>
            </a:r>
            <a:r>
              <a:rPr lang="zh-CN" altLang="en-US" dirty="0"/>
              <a:t> </a:t>
            </a:r>
            <a:r>
              <a:rPr lang="en-US" altLang="zh-CN" dirty="0"/>
              <a:t>intension,</a:t>
            </a:r>
            <a:r>
              <a:rPr lang="zh-CN" altLang="en-US" dirty="0"/>
              <a:t> </a:t>
            </a:r>
            <a:r>
              <a:rPr lang="en-US" altLang="zh-CN" dirty="0"/>
              <a:t>but</a:t>
            </a:r>
            <a:r>
              <a:rPr lang="zh-CN" altLang="en-US" dirty="0"/>
              <a:t> </a:t>
            </a:r>
            <a:r>
              <a:rPr lang="en-US" altLang="zh-CN" dirty="0"/>
              <a:t>constrained</a:t>
            </a:r>
            <a:r>
              <a:rPr lang="zh-CN" altLang="en-US" dirty="0"/>
              <a:t> </a:t>
            </a:r>
            <a:r>
              <a:rPr lang="en-US" altLang="zh-CN" dirty="0"/>
              <a:t>capability;</a:t>
            </a:r>
            <a:r>
              <a:rPr lang="zh-CN" altLang="en-US" dirty="0"/>
              <a:t> </a:t>
            </a:r>
            <a:r>
              <a:rPr lang="en-US" altLang="zh-CN" dirty="0"/>
              <a:t>or</a:t>
            </a:r>
            <a:r>
              <a:rPr lang="zh-CN" altLang="en-US" dirty="0"/>
              <a:t> </a:t>
            </a:r>
            <a:r>
              <a:rPr lang="en-US" altLang="zh-CN" dirty="0"/>
              <a:t>with</a:t>
            </a:r>
            <a:r>
              <a:rPr lang="zh-CN" altLang="en-US" dirty="0"/>
              <a:t> </a:t>
            </a:r>
            <a:r>
              <a:rPr lang="en-US" altLang="zh-CN" dirty="0"/>
              <a:t>bad</a:t>
            </a:r>
            <a:r>
              <a:rPr lang="zh-CN" altLang="en-US" dirty="0"/>
              <a:t> </a:t>
            </a:r>
            <a:r>
              <a:rPr lang="en-US" altLang="zh-CN" dirty="0"/>
              <a:t>intension,</a:t>
            </a:r>
            <a:r>
              <a:rPr lang="zh-CN" altLang="en-US" dirty="0"/>
              <a:t> </a:t>
            </a:r>
            <a:r>
              <a:rPr lang="en-US" altLang="zh-CN" dirty="0"/>
              <a:t>“green</a:t>
            </a:r>
            <a:r>
              <a:rPr lang="zh-CN" altLang="en-US" dirty="0"/>
              <a:t> </a:t>
            </a:r>
            <a:r>
              <a:rPr lang="en-US" altLang="zh-CN" dirty="0"/>
              <a:t>washing”.</a:t>
            </a:r>
            <a:r>
              <a:rPr lang="zh-CN" altLang="en-US" dirty="0"/>
              <a:t>  </a:t>
            </a:r>
            <a:r>
              <a:rPr lang="en-US" altLang="zh-CN" dirty="0"/>
              <a:t>--</a:t>
            </a:r>
            <a:r>
              <a:rPr lang="zh-CN" altLang="en-US" dirty="0"/>
              <a:t> </a:t>
            </a:r>
            <a:r>
              <a:rPr lang="en-US" altLang="zh-CN" dirty="0"/>
              <a:t>next</a:t>
            </a:r>
            <a:r>
              <a:rPr lang="zh-CN" altLang="en-US" dirty="0"/>
              <a:t> </a:t>
            </a:r>
            <a:r>
              <a:rPr lang="en-US" altLang="zh-CN" dirty="0"/>
              <a:t>lecture.</a:t>
            </a:r>
            <a:r>
              <a:rPr lang="zh-CN" altLang="en-US" dirty="0"/>
              <a:t> </a:t>
            </a:r>
            <a:r>
              <a:rPr lang="en-US" altLang="zh-CN" dirty="0"/>
              <a:t>When</a:t>
            </a:r>
            <a:r>
              <a:rPr lang="zh-CN" altLang="en-US" dirty="0"/>
              <a:t> </a:t>
            </a:r>
            <a:r>
              <a:rPr lang="en-US" altLang="zh-CN" dirty="0"/>
              <a:t>the</a:t>
            </a:r>
            <a:r>
              <a:rPr lang="zh-CN" altLang="en-US" dirty="0"/>
              <a:t> </a:t>
            </a:r>
            <a:r>
              <a:rPr lang="en-US" altLang="zh-CN" dirty="0"/>
              <a:t>three</a:t>
            </a:r>
            <a:r>
              <a:rPr lang="zh-CN" altLang="en-US" dirty="0"/>
              <a:t> </a:t>
            </a:r>
            <a:r>
              <a:rPr lang="en-US" altLang="zh-CN" dirty="0"/>
              <a:t>bubbles</a:t>
            </a:r>
            <a:r>
              <a:rPr lang="zh-CN" altLang="en-US" dirty="0"/>
              <a:t> </a:t>
            </a:r>
            <a:r>
              <a:rPr lang="en-US" altLang="zh-CN" dirty="0"/>
              <a:t>won’t</a:t>
            </a:r>
            <a:r>
              <a:rPr lang="zh-CN" altLang="en-US" dirty="0"/>
              <a:t> </a:t>
            </a:r>
            <a:r>
              <a:rPr lang="en-US" altLang="zh-CN" dirty="0"/>
              <a:t>intersect,</a:t>
            </a:r>
            <a:r>
              <a:rPr lang="zh-CN" altLang="en-US" dirty="0"/>
              <a:t> </a:t>
            </a:r>
            <a:r>
              <a:rPr lang="en-US" altLang="zh-CN" dirty="0"/>
              <a:t>any</a:t>
            </a:r>
            <a:r>
              <a:rPr lang="zh-CN" altLang="en-US" dirty="0"/>
              <a:t> </a:t>
            </a:r>
            <a:r>
              <a:rPr lang="en-US" altLang="zh-CN" dirty="0"/>
              <a:t>solution?</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Two</a:t>
            </a:r>
            <a:r>
              <a:rPr lang="zh-CN" altLang="en-US" dirty="0"/>
              <a:t> </a:t>
            </a:r>
            <a:r>
              <a:rPr lang="en-US" altLang="zh-CN" dirty="0"/>
              <a:t>game</a:t>
            </a:r>
            <a:r>
              <a:rPr lang="zh-CN" altLang="en-US" dirty="0"/>
              <a:t> </a:t>
            </a:r>
            <a:r>
              <a:rPr lang="en-US" altLang="zh-CN" dirty="0"/>
              <a:t>changers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666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52564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en-US" altLang="zh-CN" dirty="0"/>
              <a:t>Sustainable</a:t>
            </a:r>
            <a:r>
              <a:rPr lang="zh-CN" altLang="en-US" dirty="0"/>
              <a:t> </a:t>
            </a:r>
            <a:r>
              <a:rPr lang="en-US" altLang="zh-CN" dirty="0"/>
              <a:t>Design</a:t>
            </a:r>
            <a:r>
              <a:rPr lang="zh-CN" altLang="en-US" dirty="0"/>
              <a:t> </a:t>
            </a:r>
            <a:r>
              <a:rPr lang="en-US" altLang="zh-CN" dirty="0"/>
              <a:t>–</a:t>
            </a:r>
            <a:r>
              <a:rPr lang="zh-CN" altLang="en-US" dirty="0"/>
              <a:t> </a:t>
            </a:r>
            <a:r>
              <a:rPr lang="en-US" altLang="zh-CN" dirty="0"/>
              <a:t>Carlos’s</a:t>
            </a:r>
            <a:r>
              <a:rPr lang="zh-CN" altLang="en-US" dirty="0"/>
              <a:t> </a:t>
            </a:r>
            <a:r>
              <a:rPr lang="en-US" altLang="zh-CN" dirty="0"/>
              <a:t>lectures.</a:t>
            </a:r>
            <a:r>
              <a:rPr lang="zh-CN" altLang="en-US" dirty="0"/>
              <a:t> </a:t>
            </a:r>
            <a:r>
              <a:rPr lang="en-US" altLang="zh-CN" dirty="0"/>
              <a:t>Two</a:t>
            </a:r>
            <a:r>
              <a:rPr lang="zh-CN" altLang="en-US" dirty="0"/>
              <a:t> </a:t>
            </a:r>
            <a:r>
              <a:rPr lang="en-US" altLang="zh-CN" dirty="0"/>
              <a:t>levels:</a:t>
            </a:r>
          </a:p>
          <a:p>
            <a:pPr marL="228600" indent="-228600">
              <a:buAutoNum type="arabicParenBoth"/>
            </a:pPr>
            <a:r>
              <a:rPr lang="en-US" altLang="zh-CN" dirty="0"/>
              <a:t>Passive</a:t>
            </a:r>
            <a:r>
              <a:rPr lang="zh-CN" altLang="en-US" dirty="0"/>
              <a:t> </a:t>
            </a:r>
            <a:r>
              <a:rPr lang="en-US" altLang="zh-CN" dirty="0"/>
              <a:t>design</a:t>
            </a:r>
            <a:r>
              <a:rPr lang="zh-CN" altLang="en-US" dirty="0"/>
              <a:t> </a:t>
            </a:r>
            <a:r>
              <a:rPr lang="en-US" altLang="zh-CN" dirty="0"/>
              <a:t>strategies</a:t>
            </a:r>
            <a:r>
              <a:rPr lang="zh-CN" altLang="en-US" dirty="0"/>
              <a:t> </a:t>
            </a:r>
            <a:r>
              <a:rPr lang="en-US" altLang="zh-CN" dirty="0"/>
              <a:t>(FREE):</a:t>
            </a:r>
            <a:r>
              <a:rPr lang="zh-CN" altLang="en-US" dirty="0"/>
              <a:t> </a:t>
            </a:r>
            <a:r>
              <a:rPr lang="en-US" altLang="zh-CN" dirty="0"/>
              <a:t>utilize</a:t>
            </a:r>
            <a:r>
              <a:rPr lang="zh-CN" altLang="en-US" dirty="0"/>
              <a:t> </a:t>
            </a:r>
            <a:r>
              <a:rPr lang="en-US" altLang="zh-CN" dirty="0"/>
              <a:t>what</a:t>
            </a:r>
            <a:r>
              <a:rPr lang="zh-CN" altLang="en-US" dirty="0"/>
              <a:t> </a:t>
            </a:r>
            <a:r>
              <a:rPr lang="en-US" altLang="zh-CN" dirty="0"/>
              <a:t>nature</a:t>
            </a:r>
            <a:r>
              <a:rPr lang="zh-CN" altLang="en-US" dirty="0"/>
              <a:t> </a:t>
            </a:r>
            <a:r>
              <a:rPr lang="en-US" altLang="zh-CN" dirty="0"/>
              <a:t>provides</a:t>
            </a:r>
            <a:r>
              <a:rPr lang="zh-CN" altLang="en-US" dirty="0"/>
              <a:t> </a:t>
            </a:r>
            <a:r>
              <a:rPr lang="en-US" altLang="zh-CN" dirty="0"/>
              <a:t>for</a:t>
            </a:r>
            <a:r>
              <a:rPr lang="zh-CN" altLang="en-US" dirty="0"/>
              <a:t> </a:t>
            </a:r>
            <a:r>
              <a:rPr lang="en-US" altLang="zh-CN" dirty="0"/>
              <a:t>free</a:t>
            </a:r>
            <a:r>
              <a:rPr lang="zh-CN" altLang="en-US" dirty="0"/>
              <a:t> </a:t>
            </a:r>
            <a:r>
              <a:rPr lang="en-US" altLang="zh-CN" dirty="0"/>
              <a:t>to</a:t>
            </a:r>
            <a:r>
              <a:rPr lang="zh-CN" altLang="en-US" dirty="0"/>
              <a:t> </a:t>
            </a:r>
            <a:r>
              <a:rPr lang="en-US" altLang="zh-CN" dirty="0"/>
              <a:t>keep</a:t>
            </a:r>
            <a:r>
              <a:rPr lang="zh-CN" altLang="en-US" dirty="0"/>
              <a:t> </a:t>
            </a:r>
            <a:r>
              <a:rPr lang="en-US" altLang="zh-CN" dirty="0"/>
              <a:t>buildings</a:t>
            </a:r>
            <a:r>
              <a:rPr lang="zh-CN" altLang="en-US" dirty="0"/>
              <a:t> </a:t>
            </a:r>
            <a:r>
              <a:rPr lang="en-US" altLang="zh-CN" dirty="0"/>
              <a:t>comfortable</a:t>
            </a:r>
            <a:r>
              <a:rPr lang="zh-CN" altLang="en-US" dirty="0"/>
              <a:t> </a:t>
            </a:r>
            <a:r>
              <a:rPr lang="en-US" altLang="zh-CN" dirty="0"/>
              <a:t>without</a:t>
            </a:r>
            <a:r>
              <a:rPr lang="zh-CN" altLang="en-US" dirty="0"/>
              <a:t> </a:t>
            </a:r>
            <a:r>
              <a:rPr lang="en-US" altLang="zh-CN" dirty="0"/>
              <a:t>the</a:t>
            </a:r>
            <a:r>
              <a:rPr lang="zh-CN" altLang="en-US" dirty="0"/>
              <a:t> </a:t>
            </a:r>
            <a:r>
              <a:rPr lang="en-US" altLang="zh-CN" dirty="0"/>
              <a:t>need</a:t>
            </a:r>
            <a:r>
              <a:rPr lang="zh-CN" altLang="en-US" dirty="0"/>
              <a:t> </a:t>
            </a:r>
            <a:r>
              <a:rPr lang="en-US" altLang="zh-CN" dirty="0"/>
              <a:t>of</a:t>
            </a:r>
            <a:r>
              <a:rPr lang="zh-CN" altLang="en-US" dirty="0"/>
              <a:t> </a:t>
            </a:r>
            <a:r>
              <a:rPr lang="en-US" altLang="zh-CN" dirty="0"/>
              <a:t>purchased</a:t>
            </a:r>
            <a:r>
              <a:rPr lang="zh-CN" altLang="en-US" dirty="0"/>
              <a:t> </a:t>
            </a:r>
            <a:r>
              <a:rPr lang="en-US" altLang="zh-CN" dirty="0"/>
              <a:t>energy.</a:t>
            </a:r>
            <a:r>
              <a:rPr lang="zh-CN" altLang="en-US" dirty="0"/>
              <a:t> </a:t>
            </a:r>
            <a:r>
              <a:rPr lang="en-US" altLang="zh-CN" dirty="0"/>
              <a:t>Sun,</a:t>
            </a:r>
            <a:r>
              <a:rPr lang="zh-CN" altLang="en-US" dirty="0"/>
              <a:t> </a:t>
            </a:r>
            <a:r>
              <a:rPr lang="en-US" altLang="zh-CN" dirty="0"/>
              <a:t>wind,</a:t>
            </a:r>
            <a:r>
              <a:rPr lang="zh-CN" altLang="en-US" dirty="0"/>
              <a:t> </a:t>
            </a:r>
            <a:r>
              <a:rPr lang="en-US" altLang="zh-CN" dirty="0"/>
              <a:t>temperature:</a:t>
            </a:r>
            <a:r>
              <a:rPr lang="zh-CN" altLang="en-US" dirty="0"/>
              <a:t> </a:t>
            </a:r>
            <a:r>
              <a:rPr lang="en-US" altLang="zh-CN" dirty="0"/>
              <a:t>the</a:t>
            </a:r>
            <a:r>
              <a:rPr lang="zh-CN" altLang="en-US" dirty="0"/>
              <a:t> </a:t>
            </a:r>
            <a:r>
              <a:rPr lang="en-US" altLang="zh-CN" dirty="0"/>
              <a:t>orientation,</a:t>
            </a:r>
            <a:r>
              <a:rPr lang="zh-CN" altLang="en-US" dirty="0"/>
              <a:t> </a:t>
            </a:r>
            <a:r>
              <a:rPr lang="en-US" altLang="zh-CN" dirty="0"/>
              <a:t>the</a:t>
            </a:r>
            <a:r>
              <a:rPr lang="zh-CN" altLang="en-US" dirty="0"/>
              <a:t> </a:t>
            </a:r>
            <a:r>
              <a:rPr lang="en-US" altLang="zh-CN" dirty="0"/>
              <a:t>window/door</a:t>
            </a:r>
            <a:r>
              <a:rPr lang="zh-CN" altLang="en-US" dirty="0"/>
              <a:t> </a:t>
            </a:r>
            <a:r>
              <a:rPr lang="en-US" altLang="zh-CN" dirty="0"/>
              <a:t>shape</a:t>
            </a:r>
            <a:r>
              <a:rPr lang="zh-CN" altLang="en-US" dirty="0"/>
              <a:t> </a:t>
            </a:r>
            <a:r>
              <a:rPr lang="en-US" altLang="zh-CN" dirty="0"/>
              <a:t>and</a:t>
            </a:r>
            <a:r>
              <a:rPr lang="zh-CN" altLang="en-US" dirty="0"/>
              <a:t> </a:t>
            </a:r>
            <a:r>
              <a:rPr lang="en-US" altLang="zh-CN" dirty="0"/>
              <a:t>direction.</a:t>
            </a:r>
            <a:r>
              <a:rPr lang="zh-CN" altLang="en-US" dirty="0"/>
              <a:t> </a:t>
            </a:r>
            <a:r>
              <a:rPr lang="en-US" altLang="zh-CN" dirty="0">
                <a:sym typeface="Wingdings" pitchFamily="2" charset="2"/>
              </a:rPr>
              <a:t>heating,</a:t>
            </a:r>
            <a:r>
              <a:rPr lang="zh-CN" altLang="en-US" dirty="0">
                <a:sym typeface="Wingdings" pitchFamily="2" charset="2"/>
              </a:rPr>
              <a:t> </a:t>
            </a:r>
            <a:r>
              <a:rPr lang="en-US" altLang="zh-CN" dirty="0">
                <a:sym typeface="Wingdings" pitchFamily="2" charset="2"/>
              </a:rPr>
              <a:t>cooling,</a:t>
            </a:r>
            <a:r>
              <a:rPr lang="zh-CN" altLang="en-US" dirty="0">
                <a:sym typeface="Wingdings" pitchFamily="2" charset="2"/>
              </a:rPr>
              <a:t> </a:t>
            </a:r>
            <a:r>
              <a:rPr lang="en-US" altLang="zh-CN" dirty="0">
                <a:sym typeface="Wingdings" pitchFamily="2" charset="2"/>
              </a:rPr>
              <a:t>ventilation,</a:t>
            </a:r>
            <a:r>
              <a:rPr lang="zh-CN" altLang="en-US" dirty="0">
                <a:sym typeface="Wingdings" pitchFamily="2" charset="2"/>
              </a:rPr>
              <a:t> </a:t>
            </a:r>
            <a:r>
              <a:rPr lang="en-US" altLang="zh-CN" dirty="0">
                <a:sym typeface="Wingdings" pitchFamily="2" charset="2"/>
              </a:rPr>
              <a:t>day</a:t>
            </a:r>
            <a:r>
              <a:rPr lang="zh-CN" altLang="en-US" dirty="0">
                <a:sym typeface="Wingdings" pitchFamily="2" charset="2"/>
              </a:rPr>
              <a:t> </a:t>
            </a:r>
            <a:r>
              <a:rPr lang="en-US" altLang="zh-CN" dirty="0">
                <a:sym typeface="Wingdings" pitchFamily="2" charset="2"/>
              </a:rPr>
              <a:t>light</a:t>
            </a:r>
            <a:endParaRPr lang="en-US" altLang="zh-CN" dirty="0"/>
          </a:p>
          <a:p>
            <a:r>
              <a:rPr lang="en-US" altLang="zh-CN" dirty="0"/>
              <a:t>(2)</a:t>
            </a:r>
            <a:r>
              <a:rPr lang="zh-CN" altLang="en-US" dirty="0"/>
              <a:t> </a:t>
            </a:r>
            <a:r>
              <a:rPr lang="en-US" altLang="zh-CN" dirty="0"/>
              <a:t>Active</a:t>
            </a:r>
            <a:r>
              <a:rPr lang="zh-CN" altLang="en-US" dirty="0"/>
              <a:t> </a:t>
            </a:r>
            <a:r>
              <a:rPr lang="en-US" altLang="zh-CN" dirty="0"/>
              <a:t>design</a:t>
            </a:r>
            <a:r>
              <a:rPr lang="zh-CN" altLang="en-US" dirty="0"/>
              <a:t> </a:t>
            </a:r>
            <a:r>
              <a:rPr lang="en-US" altLang="zh-CN" dirty="0"/>
              <a:t>strategies:</a:t>
            </a:r>
            <a:r>
              <a:rPr lang="zh-CN" altLang="en-US" dirty="0"/>
              <a:t> </a:t>
            </a:r>
            <a:r>
              <a:rPr lang="en-US" altLang="zh-CN" dirty="0"/>
              <a:t>use</a:t>
            </a:r>
            <a:r>
              <a:rPr lang="zh-CN" altLang="en-US" dirty="0"/>
              <a:t> </a:t>
            </a:r>
            <a:r>
              <a:rPr lang="en-US" altLang="zh-CN" dirty="0"/>
              <a:t>purchased</a:t>
            </a:r>
            <a:r>
              <a:rPr lang="zh-CN" altLang="en-US" dirty="0"/>
              <a:t> </a:t>
            </a:r>
            <a:r>
              <a:rPr lang="en-US" altLang="zh-CN" dirty="0"/>
              <a:t>energy</a:t>
            </a:r>
            <a:r>
              <a:rPr lang="zh-CN" altLang="en-US" dirty="0"/>
              <a:t> </a:t>
            </a:r>
            <a:r>
              <a:rPr lang="en-US" altLang="zh-CN" dirty="0"/>
              <a:t>(electricity,</a:t>
            </a:r>
            <a:r>
              <a:rPr lang="zh-CN" altLang="en-US" dirty="0"/>
              <a:t> </a:t>
            </a:r>
            <a:r>
              <a:rPr lang="en-US" altLang="zh-CN" dirty="0"/>
              <a:t>gas)</a:t>
            </a:r>
            <a:r>
              <a:rPr lang="zh-CN" altLang="en-US" dirty="0"/>
              <a:t> </a:t>
            </a:r>
            <a:r>
              <a:rPr lang="en-US" altLang="zh-CN" dirty="0"/>
              <a:t>to</a:t>
            </a:r>
            <a:r>
              <a:rPr lang="zh-CN" altLang="en-US" dirty="0"/>
              <a:t> </a:t>
            </a:r>
            <a:r>
              <a:rPr lang="en-US" altLang="zh-CN" dirty="0"/>
              <a:t>keep</a:t>
            </a:r>
            <a:r>
              <a:rPr lang="zh-CN" altLang="en-US" dirty="0"/>
              <a:t> </a:t>
            </a:r>
            <a:r>
              <a:rPr lang="en-US" altLang="zh-CN" dirty="0"/>
              <a:t>buildings</a:t>
            </a:r>
            <a:r>
              <a:rPr lang="zh-CN" altLang="en-US" dirty="0"/>
              <a:t> </a:t>
            </a:r>
            <a:r>
              <a:rPr lang="en-US" altLang="zh-CN" dirty="0"/>
              <a:t>comfortable.</a:t>
            </a:r>
            <a:r>
              <a:rPr lang="zh-CN" altLang="en-US" dirty="0"/>
              <a:t> </a:t>
            </a:r>
            <a:r>
              <a:rPr lang="en-US" altLang="zh-CN" dirty="0"/>
              <a:t>Mechanical</a:t>
            </a:r>
            <a:r>
              <a:rPr lang="zh-CN" altLang="en-US" dirty="0"/>
              <a:t> </a:t>
            </a:r>
            <a:r>
              <a:rPr lang="en-US" altLang="zh-CN" dirty="0"/>
              <a:t>systems:</a:t>
            </a:r>
            <a:r>
              <a:rPr lang="zh-CN" altLang="en-US" dirty="0"/>
              <a:t> </a:t>
            </a:r>
            <a:r>
              <a:rPr lang="en-US" altLang="zh-CN" dirty="0"/>
              <a:t>HVAC</a:t>
            </a:r>
            <a:r>
              <a:rPr lang="zh-CN" altLang="en-US" dirty="0"/>
              <a:t> </a:t>
            </a:r>
            <a:r>
              <a:rPr lang="en-US" altLang="zh-CN" dirty="0"/>
              <a:t>(heat</a:t>
            </a:r>
            <a:r>
              <a:rPr lang="zh-CN" altLang="en-US" dirty="0"/>
              <a:t> </a:t>
            </a:r>
            <a:r>
              <a:rPr lang="en-US" altLang="zh-CN" dirty="0"/>
              <a:t>pumps,</a:t>
            </a:r>
            <a:r>
              <a:rPr lang="zh-CN" altLang="en-US" dirty="0"/>
              <a:t> </a:t>
            </a:r>
            <a:r>
              <a:rPr lang="en-US" altLang="zh-CN" dirty="0"/>
              <a:t>ventilation,</a:t>
            </a:r>
            <a:r>
              <a:rPr lang="zh-CN" altLang="en-US" dirty="0"/>
              <a:t> </a:t>
            </a:r>
            <a:r>
              <a:rPr lang="en-US" altLang="zh-CN" dirty="0"/>
              <a:t>air</a:t>
            </a:r>
            <a:r>
              <a:rPr lang="zh-CN" altLang="en-US" dirty="0"/>
              <a:t> </a:t>
            </a:r>
            <a:r>
              <a:rPr lang="en-US" altLang="zh-CN" dirty="0"/>
              <a:t>conditioning),</a:t>
            </a:r>
            <a:r>
              <a:rPr lang="zh-CN" altLang="en-US" dirty="0"/>
              <a:t> </a:t>
            </a:r>
            <a:r>
              <a:rPr lang="en-US" altLang="zh-CN" dirty="0"/>
              <a:t>water</a:t>
            </a:r>
            <a:r>
              <a:rPr lang="zh-CN" altLang="en-US" dirty="0"/>
              <a:t> </a:t>
            </a:r>
            <a:r>
              <a:rPr lang="en-US" altLang="zh-CN" dirty="0"/>
              <a:t>system.</a:t>
            </a:r>
            <a:r>
              <a:rPr lang="zh-CN" altLang="en-US" dirty="0"/>
              <a:t> </a:t>
            </a:r>
            <a:endParaRPr lang="en-US" altLang="zh-CN" dirty="0"/>
          </a:p>
          <a:p>
            <a:r>
              <a:rPr lang="en-US" altLang="zh-CN" dirty="0"/>
              <a:t>Green</a:t>
            </a:r>
            <a:r>
              <a:rPr lang="zh-CN" altLang="en-US" dirty="0"/>
              <a:t> </a:t>
            </a:r>
            <a:r>
              <a:rPr lang="en-US" altLang="zh-CN" dirty="0"/>
              <a:t>design:</a:t>
            </a:r>
            <a:r>
              <a:rPr lang="zh-CN" altLang="en-US" dirty="0"/>
              <a:t> </a:t>
            </a:r>
            <a:r>
              <a:rPr lang="en-US" altLang="zh-CN" dirty="0"/>
              <a:t>heat</a:t>
            </a:r>
            <a:r>
              <a:rPr lang="zh-CN" altLang="en-US" dirty="0"/>
              <a:t> </a:t>
            </a:r>
            <a:r>
              <a:rPr lang="en-US" altLang="zh-CN" dirty="0"/>
              <a:t>recovery</a:t>
            </a:r>
            <a:r>
              <a:rPr lang="zh-CN" altLang="en-US" dirty="0"/>
              <a:t> </a:t>
            </a:r>
            <a:r>
              <a:rPr lang="en-US" altLang="zh-CN" dirty="0"/>
              <a:t>and</a:t>
            </a:r>
            <a:r>
              <a:rPr lang="zh-CN" altLang="en-US" dirty="0"/>
              <a:t> </a:t>
            </a:r>
            <a:r>
              <a:rPr lang="en-US" altLang="zh-CN" dirty="0"/>
              <a:t>natural</a:t>
            </a:r>
            <a:r>
              <a:rPr lang="zh-CN" altLang="en-US" dirty="0"/>
              <a:t> </a:t>
            </a:r>
            <a:r>
              <a:rPr lang="en-US" altLang="zh-CN" dirty="0"/>
              <a:t>ventilation;</a:t>
            </a:r>
            <a:r>
              <a:rPr lang="zh-CN" altLang="en-US" dirty="0"/>
              <a:t> </a:t>
            </a:r>
            <a:r>
              <a:rPr lang="en-US" altLang="zh-CN" dirty="0"/>
              <a:t>grey</a:t>
            </a:r>
            <a:r>
              <a:rPr lang="zh-CN" altLang="en-US" dirty="0"/>
              <a:t> </a:t>
            </a:r>
            <a:r>
              <a:rPr lang="en-US" altLang="zh-CN" dirty="0"/>
              <a:t>water</a:t>
            </a:r>
            <a:r>
              <a:rPr lang="zh-CN" altLang="en-US" dirty="0"/>
              <a:t> </a:t>
            </a:r>
            <a:r>
              <a:rPr lang="en-US" altLang="zh-CN" dirty="0"/>
              <a:t>reutilization,</a:t>
            </a:r>
            <a:r>
              <a:rPr lang="zh-CN" altLang="en-US" dirty="0"/>
              <a:t> </a:t>
            </a:r>
            <a:r>
              <a:rPr lang="en-US" altLang="zh-CN" dirty="0"/>
              <a:t>rainwater</a:t>
            </a:r>
            <a:r>
              <a:rPr lang="zh-CN" altLang="en-US" dirty="0"/>
              <a:t> </a:t>
            </a:r>
            <a:r>
              <a:rPr lang="en-US" altLang="zh-CN" dirty="0"/>
              <a:t>harvesting,</a:t>
            </a:r>
            <a:r>
              <a:rPr lang="zh-CN" altLang="en-US" dirty="0"/>
              <a:t> </a:t>
            </a:r>
            <a:r>
              <a:rPr lang="en-US" altLang="zh-CN" dirty="0"/>
              <a:t>Solar</a:t>
            </a:r>
            <a:r>
              <a:rPr lang="zh-CN" altLang="en-US" dirty="0"/>
              <a:t> </a:t>
            </a:r>
            <a:r>
              <a:rPr lang="en-US" altLang="zh-CN" dirty="0"/>
              <a:t>panel,</a:t>
            </a:r>
            <a:r>
              <a:rPr lang="zh-CN" altLang="en-US" dirty="0"/>
              <a:t> </a:t>
            </a:r>
            <a:r>
              <a:rPr lang="en-US" altLang="zh-CN" dirty="0"/>
              <a:t>wind</a:t>
            </a:r>
            <a:r>
              <a:rPr lang="zh-CN" altLang="en-US" dirty="0"/>
              <a:t> </a:t>
            </a:r>
            <a:r>
              <a:rPr lang="en-US" altLang="zh-CN" dirty="0"/>
              <a:t>turbines.</a:t>
            </a:r>
          </a:p>
          <a:p>
            <a:endParaRPr lang="en-US" altLang="zh-CN" dirty="0"/>
          </a:p>
          <a:p>
            <a:r>
              <a:rPr lang="en-US" altLang="zh-CN" dirty="0"/>
              <a:t>You</a:t>
            </a:r>
            <a:r>
              <a:rPr lang="zh-CN" altLang="en-US" dirty="0"/>
              <a:t> </a:t>
            </a:r>
            <a:r>
              <a:rPr lang="en-US" altLang="zh-CN" dirty="0"/>
              <a:t>need</a:t>
            </a:r>
            <a:r>
              <a:rPr lang="zh-CN" altLang="en-US" dirty="0"/>
              <a:t> </a:t>
            </a:r>
            <a:r>
              <a:rPr lang="en-US" altLang="zh-CN" dirty="0"/>
              <a:t>to</a:t>
            </a:r>
            <a:r>
              <a:rPr lang="zh-CN" altLang="en-US" dirty="0"/>
              <a:t> </a:t>
            </a:r>
            <a:r>
              <a:rPr lang="en-US" altLang="zh-CN" dirty="0"/>
              <a:t>hire</a:t>
            </a:r>
            <a:r>
              <a:rPr lang="zh-CN" altLang="en-US" dirty="0"/>
              <a:t> </a:t>
            </a:r>
            <a:r>
              <a:rPr lang="en-US" altLang="zh-CN" dirty="0"/>
              <a:t>a</a:t>
            </a:r>
            <a:r>
              <a:rPr lang="zh-CN" altLang="en-US" dirty="0"/>
              <a:t> </a:t>
            </a:r>
            <a:r>
              <a:rPr lang="en-US" altLang="zh-CN" dirty="0"/>
              <a:t>consulting</a:t>
            </a:r>
            <a:r>
              <a:rPr lang="zh-CN" altLang="en-US" dirty="0"/>
              <a:t> </a:t>
            </a:r>
            <a:r>
              <a:rPr lang="en-US" altLang="zh-CN" dirty="0"/>
              <a:t>firm</a:t>
            </a:r>
            <a:r>
              <a:rPr lang="zh-CN" altLang="en-US" dirty="0"/>
              <a:t> </a:t>
            </a:r>
            <a:r>
              <a:rPr lang="en-US" altLang="zh-CN" dirty="0"/>
              <a:t>and</a:t>
            </a:r>
            <a:r>
              <a:rPr lang="zh-CN" altLang="en-US" dirty="0"/>
              <a:t> </a:t>
            </a:r>
            <a:r>
              <a:rPr lang="en-US" altLang="zh-CN" dirty="0"/>
              <a:t>you</a:t>
            </a:r>
            <a:r>
              <a:rPr lang="zh-CN" altLang="en-US" dirty="0"/>
              <a:t> </a:t>
            </a:r>
            <a:r>
              <a:rPr lang="en-US" altLang="zh-CN" dirty="0"/>
              <a:t>need</a:t>
            </a:r>
            <a:r>
              <a:rPr lang="zh-CN" altLang="en-US" dirty="0"/>
              <a:t> </a:t>
            </a:r>
            <a:r>
              <a:rPr lang="en-US" altLang="zh-CN" dirty="0"/>
              <a:t>special</a:t>
            </a:r>
            <a:r>
              <a:rPr lang="zh-CN" altLang="en-US" dirty="0"/>
              <a:t> </a:t>
            </a:r>
            <a:r>
              <a:rPr lang="en-US" altLang="zh-CN" dirty="0"/>
              <a:t>expertise</a:t>
            </a:r>
            <a:r>
              <a:rPr lang="zh-CN" altLang="en-US" dirty="0"/>
              <a:t> </a:t>
            </a:r>
            <a:r>
              <a:rPr lang="en-US" altLang="zh-CN" dirty="0">
                <a:sym typeface="Wingdings" pitchFamily="2" charset="2"/>
              </a:rPr>
              <a:t></a:t>
            </a:r>
            <a:r>
              <a:rPr lang="zh-CN" altLang="en-US" dirty="0">
                <a:sym typeface="Wingdings" pitchFamily="2" charset="2"/>
              </a:rPr>
              <a:t> </a:t>
            </a:r>
            <a:r>
              <a:rPr lang="en-US" altLang="zh-CN" dirty="0">
                <a:sym typeface="Wingdings" pitchFamily="2" charset="2"/>
              </a:rPr>
              <a:t>increase</a:t>
            </a:r>
            <a:r>
              <a:rPr lang="zh-CN" altLang="en-US" dirty="0">
                <a:sym typeface="Wingdings" pitchFamily="2" charset="2"/>
              </a:rPr>
              <a:t> </a:t>
            </a:r>
            <a:r>
              <a:rPr lang="en-US" altLang="zh-CN" dirty="0">
                <a:sym typeface="Wingdings" pitchFamily="2" charset="2"/>
              </a:rPr>
              <a:t>cost;</a:t>
            </a:r>
          </a:p>
          <a:p>
            <a:r>
              <a:rPr lang="en-US" altLang="zh-CN" dirty="0">
                <a:sym typeface="Wingdings" pitchFamily="2" charset="2"/>
              </a:rPr>
              <a:t>Construction</a:t>
            </a:r>
            <a:r>
              <a:rPr lang="zh-CN" altLang="en-US" dirty="0">
                <a:sym typeface="Wingdings" pitchFamily="2" charset="2"/>
              </a:rPr>
              <a:t> </a:t>
            </a:r>
            <a:r>
              <a:rPr lang="en-US" altLang="zh-CN" dirty="0">
                <a:sym typeface="Wingdings" pitchFamily="2" charset="2"/>
              </a:rPr>
              <a:t>–</a:t>
            </a:r>
            <a:r>
              <a:rPr lang="zh-CN" altLang="en-US" dirty="0">
                <a:sym typeface="Wingdings" pitchFamily="2" charset="2"/>
              </a:rPr>
              <a:t> </a:t>
            </a:r>
            <a:r>
              <a:rPr lang="en-US" altLang="zh-CN" dirty="0">
                <a:sym typeface="Wingdings" pitchFamily="2" charset="2"/>
              </a:rPr>
              <a:t>you</a:t>
            </a:r>
            <a:r>
              <a:rPr lang="zh-CN" altLang="en-US" dirty="0">
                <a:sym typeface="Wingdings" pitchFamily="2" charset="2"/>
              </a:rPr>
              <a:t> </a:t>
            </a:r>
            <a:r>
              <a:rPr lang="en-US" altLang="zh-CN" dirty="0">
                <a:sym typeface="Wingdings" pitchFamily="2" charset="2"/>
              </a:rPr>
              <a:t>need</a:t>
            </a:r>
            <a:r>
              <a:rPr lang="zh-CN" altLang="en-US" dirty="0">
                <a:sym typeface="Wingdings" pitchFamily="2" charset="2"/>
              </a:rPr>
              <a:t> </a:t>
            </a:r>
            <a:r>
              <a:rPr lang="en-US" altLang="zh-CN" dirty="0">
                <a:sym typeface="Wingdings" pitchFamily="2" charset="2"/>
              </a:rPr>
              <a:t>some</a:t>
            </a:r>
            <a:r>
              <a:rPr lang="zh-CN" altLang="en-US" dirty="0">
                <a:sym typeface="Wingdings" pitchFamily="2" charset="2"/>
              </a:rPr>
              <a:t> </a:t>
            </a:r>
            <a:r>
              <a:rPr lang="en-US" altLang="zh-CN" dirty="0">
                <a:sym typeface="Wingdings" pitchFamily="2" charset="2"/>
              </a:rPr>
              <a:t>specific</a:t>
            </a:r>
            <a:r>
              <a:rPr lang="zh-CN" altLang="en-US" dirty="0">
                <a:sym typeface="Wingdings" pitchFamily="2" charset="2"/>
              </a:rPr>
              <a:t> </a:t>
            </a:r>
            <a:r>
              <a:rPr lang="en-US" altLang="zh-CN" dirty="0">
                <a:sym typeface="Wingdings" pitchFamily="2" charset="2"/>
              </a:rPr>
              <a:t>green</a:t>
            </a:r>
            <a:r>
              <a:rPr lang="zh-CN" altLang="en-US" dirty="0">
                <a:sym typeface="Wingdings" pitchFamily="2" charset="2"/>
              </a:rPr>
              <a:t> </a:t>
            </a:r>
            <a:r>
              <a:rPr lang="en-US" altLang="zh-CN" dirty="0">
                <a:sym typeface="Wingdings" pitchFamily="2" charset="2"/>
              </a:rPr>
              <a:t>products:</a:t>
            </a:r>
            <a:r>
              <a:rPr lang="zh-CN" altLang="en-US" dirty="0">
                <a:sym typeface="Wingdings" pitchFamily="2" charset="2"/>
              </a:rPr>
              <a:t> </a:t>
            </a:r>
            <a:r>
              <a:rPr lang="en-US" altLang="zh-CN" dirty="0">
                <a:sym typeface="Wingdings" pitchFamily="2" charset="2"/>
              </a:rPr>
              <a:t>solar</a:t>
            </a:r>
            <a:r>
              <a:rPr lang="zh-CN" altLang="en-US" dirty="0">
                <a:sym typeface="Wingdings" pitchFamily="2" charset="2"/>
              </a:rPr>
              <a:t> </a:t>
            </a:r>
            <a:r>
              <a:rPr lang="en-US" altLang="zh-CN" dirty="0">
                <a:sym typeface="Wingdings" pitchFamily="2" charset="2"/>
              </a:rPr>
              <a:t>panels,</a:t>
            </a:r>
            <a:r>
              <a:rPr lang="zh-CN" altLang="en-US" dirty="0">
                <a:sym typeface="Wingdings" pitchFamily="2" charset="2"/>
              </a:rPr>
              <a:t> </a:t>
            </a:r>
            <a:r>
              <a:rPr lang="en-US" altLang="zh-CN" dirty="0"/>
              <a:t>water-efficient</a:t>
            </a:r>
            <a:r>
              <a:rPr lang="zh-CN" altLang="en-US" dirty="0"/>
              <a:t> </a:t>
            </a:r>
            <a:r>
              <a:rPr lang="en-US" altLang="zh-CN" dirty="0"/>
              <a:t>plumbing</a:t>
            </a:r>
            <a:r>
              <a:rPr lang="zh-CN" altLang="en-US" dirty="0"/>
              <a:t> </a:t>
            </a:r>
            <a:r>
              <a:rPr lang="en-US" altLang="zh-CN" dirty="0"/>
              <a:t>fixtures</a:t>
            </a:r>
            <a:r>
              <a:rPr lang="zh-CN" altLang="en-US" dirty="0"/>
              <a:t> </a:t>
            </a:r>
            <a:r>
              <a:rPr lang="en-US" altLang="zh-CN" dirty="0"/>
              <a:t>and</a:t>
            </a:r>
            <a:r>
              <a:rPr lang="zh-CN" altLang="en-US" dirty="0"/>
              <a:t> </a:t>
            </a:r>
            <a:r>
              <a:rPr lang="en-US" altLang="zh-CN" dirty="0"/>
              <a:t>fittings.</a:t>
            </a:r>
            <a:r>
              <a:rPr lang="zh-CN" altLang="en-US" dirty="0"/>
              <a:t> </a:t>
            </a:r>
            <a:endParaRPr lang="en-US" altLang="zh-CN" dirty="0">
              <a:sym typeface="Wingdings" pitchFamily="2" charset="2"/>
            </a:endParaRPr>
          </a:p>
          <a:p>
            <a:endParaRPr lang="en-US" altLang="zh-CN" dirty="0"/>
          </a:p>
          <a:p>
            <a:r>
              <a:rPr lang="en-US" altLang="zh-CN" dirty="0"/>
              <a:t>Why</a:t>
            </a:r>
            <a:r>
              <a:rPr lang="zh-CN" altLang="en-US" dirty="0"/>
              <a:t> </a:t>
            </a:r>
            <a:r>
              <a:rPr lang="en-US" altLang="zh-CN" dirty="0"/>
              <a:t>in</a:t>
            </a:r>
            <a:r>
              <a:rPr lang="zh-CN" altLang="en-US" dirty="0"/>
              <a:t> </a:t>
            </a:r>
            <a:r>
              <a:rPr lang="en-US" altLang="zh-CN" dirty="0"/>
              <a:t>some</a:t>
            </a:r>
            <a:r>
              <a:rPr lang="zh-CN" altLang="en-US" dirty="0"/>
              <a:t> </a:t>
            </a:r>
            <a:r>
              <a:rPr lang="en-US" altLang="zh-CN" dirty="0"/>
              <a:t>cases</a:t>
            </a:r>
            <a:r>
              <a:rPr lang="zh-CN" altLang="en-US" dirty="0"/>
              <a:t> </a:t>
            </a:r>
            <a:r>
              <a:rPr lang="en-US" altLang="zh-CN" dirty="0"/>
              <a:t>(although</a:t>
            </a:r>
            <a:r>
              <a:rPr lang="zh-CN" altLang="en-US" dirty="0"/>
              <a:t> </a:t>
            </a:r>
            <a:r>
              <a:rPr lang="en-US" altLang="zh-CN" dirty="0"/>
              <a:t>not</a:t>
            </a:r>
            <a:r>
              <a:rPr lang="zh-CN" altLang="en-US" dirty="0"/>
              <a:t> </a:t>
            </a:r>
            <a:r>
              <a:rPr lang="en-US" altLang="zh-CN" dirty="0"/>
              <a:t>many)</a:t>
            </a:r>
            <a:r>
              <a:rPr lang="zh-CN" altLang="en-US" dirty="0"/>
              <a:t> </a:t>
            </a:r>
            <a:r>
              <a:rPr lang="en-US" altLang="zh-CN" dirty="0"/>
              <a:t>the</a:t>
            </a:r>
            <a:r>
              <a:rPr lang="zh-CN" altLang="en-US" dirty="0"/>
              <a:t> </a:t>
            </a:r>
            <a:r>
              <a:rPr lang="en-US" altLang="zh-CN" dirty="0"/>
              <a:t>cost</a:t>
            </a:r>
            <a:r>
              <a:rPr lang="zh-CN" altLang="en-US" dirty="0"/>
              <a:t> </a:t>
            </a:r>
            <a:r>
              <a:rPr lang="en-US" altLang="zh-CN" dirty="0"/>
              <a:t>premium</a:t>
            </a:r>
            <a:r>
              <a:rPr lang="zh-CN" altLang="en-US" dirty="0"/>
              <a:t> </a:t>
            </a:r>
            <a:r>
              <a:rPr lang="en-US" altLang="zh-CN" dirty="0"/>
              <a:t>is</a:t>
            </a:r>
            <a:r>
              <a:rPr lang="zh-CN" altLang="en-US" dirty="0"/>
              <a:t> </a:t>
            </a:r>
            <a:r>
              <a:rPr lang="en-US" altLang="zh-CN" dirty="0"/>
              <a:t>zero</a:t>
            </a:r>
            <a:r>
              <a:rPr lang="zh-CN" altLang="en-US" dirty="0"/>
              <a:t> </a:t>
            </a:r>
            <a:r>
              <a:rPr lang="en-US" altLang="zh-CN" dirty="0"/>
              <a:t>?</a:t>
            </a:r>
            <a:r>
              <a:rPr lang="zh-CN" altLang="en-US" dirty="0"/>
              <a:t> </a:t>
            </a:r>
            <a:r>
              <a:rPr lang="en-US" altLang="zh-CN" dirty="0"/>
              <a:t>Passive</a:t>
            </a:r>
            <a:r>
              <a:rPr lang="zh-CN" altLang="en-US" dirty="0"/>
              <a:t> </a:t>
            </a:r>
            <a:r>
              <a:rPr lang="en-US" altLang="zh-CN" dirty="0"/>
              <a:t>design</a:t>
            </a:r>
            <a:r>
              <a:rPr lang="zh-CN" altLang="en-US" dirty="0"/>
              <a:t> </a:t>
            </a:r>
            <a:r>
              <a:rPr lang="en-US" altLang="zh-CN" dirty="0"/>
              <a:t>FREE.</a:t>
            </a:r>
          </a:p>
          <a:p>
            <a:endParaRPr lang="en-US" dirty="0"/>
          </a:p>
          <a:p>
            <a:r>
              <a:rPr lang="en-US" altLang="zh-CN" dirty="0"/>
              <a:t>It</a:t>
            </a:r>
            <a:r>
              <a:rPr lang="zh-CN" altLang="en-US" dirty="0"/>
              <a:t> </a:t>
            </a:r>
            <a:r>
              <a:rPr lang="en-US" altLang="zh-CN" dirty="0"/>
              <a:t>is</a:t>
            </a:r>
            <a:r>
              <a:rPr lang="zh-CN" altLang="en-US" dirty="0"/>
              <a:t> </a:t>
            </a:r>
            <a:r>
              <a:rPr lang="en-US" altLang="zh-CN" dirty="0"/>
              <a:t>a</a:t>
            </a:r>
            <a:r>
              <a:rPr lang="zh-CN" altLang="en-US" dirty="0"/>
              <a:t> </a:t>
            </a:r>
            <a:r>
              <a:rPr lang="en-US" altLang="zh-CN" dirty="0"/>
              <a:t>function</a:t>
            </a:r>
            <a:r>
              <a:rPr lang="zh-CN" altLang="en-US" dirty="0"/>
              <a:t> </a:t>
            </a:r>
            <a:r>
              <a:rPr lang="en-US" altLang="zh-CN" dirty="0"/>
              <a:t>of</a:t>
            </a:r>
            <a:r>
              <a:rPr lang="zh-CN" altLang="en-US" dirty="0"/>
              <a:t> </a:t>
            </a:r>
            <a:r>
              <a:rPr lang="en-US" altLang="zh-CN" dirty="0"/>
              <a:t>three</a:t>
            </a:r>
            <a:r>
              <a:rPr lang="zh-CN" altLang="en-US" dirty="0"/>
              <a:t> </a:t>
            </a:r>
            <a:r>
              <a:rPr lang="en-US" altLang="zh-CN" dirty="0"/>
              <a:t>major</a:t>
            </a:r>
            <a:r>
              <a:rPr lang="zh-CN" altLang="en-US" dirty="0"/>
              <a:t> </a:t>
            </a:r>
            <a:r>
              <a:rPr lang="en-US" altLang="zh-CN" dirty="0"/>
              <a:t>factors</a:t>
            </a:r>
            <a:r>
              <a:rPr lang="zh-CN" altLang="en-US" dirty="0"/>
              <a:t> </a:t>
            </a:r>
            <a:r>
              <a:rPr lang="en-US" altLang="zh-CN" dirty="0"/>
              <a:t>–</a:t>
            </a:r>
            <a:r>
              <a:rPr lang="zh-CN" altLang="en-US" dirty="0"/>
              <a:t> </a:t>
            </a:r>
            <a:endParaRPr lang="en-US" altLang="zh-CN" dirty="0"/>
          </a:p>
          <a:p>
            <a:pPr marL="228600" indent="-228600">
              <a:buAutoNum type="arabicParenBoth"/>
            </a:pPr>
            <a:r>
              <a:rPr lang="en-US" altLang="zh-CN" dirty="0"/>
              <a:t>skills,</a:t>
            </a:r>
            <a:r>
              <a:rPr lang="zh-CN" altLang="en-US" dirty="0"/>
              <a:t> </a:t>
            </a:r>
            <a:r>
              <a:rPr lang="en-US" altLang="zh-CN" dirty="0"/>
              <a:t>now</a:t>
            </a:r>
            <a:r>
              <a:rPr lang="zh-CN" altLang="en-US" dirty="0"/>
              <a:t> </a:t>
            </a:r>
            <a:r>
              <a:rPr lang="en-US" altLang="zh-CN" dirty="0"/>
              <a:t>more</a:t>
            </a:r>
            <a:r>
              <a:rPr lang="zh-CN" altLang="en-US" dirty="0"/>
              <a:t> </a:t>
            </a:r>
            <a:r>
              <a:rPr lang="en-US" altLang="zh-CN" dirty="0"/>
              <a:t>of</a:t>
            </a:r>
            <a:r>
              <a:rPr lang="zh-CN" altLang="en-US" dirty="0"/>
              <a:t> </a:t>
            </a:r>
            <a:r>
              <a:rPr lang="en-US" altLang="zh-CN" dirty="0"/>
              <a:t>common</a:t>
            </a:r>
            <a:r>
              <a:rPr lang="zh-CN" altLang="en-US" dirty="0"/>
              <a:t> </a:t>
            </a:r>
            <a:r>
              <a:rPr lang="en-US" altLang="zh-CN" dirty="0"/>
              <a:t>knowledge,</a:t>
            </a:r>
            <a:r>
              <a:rPr lang="zh-CN" altLang="en-US" dirty="0"/>
              <a:t> </a:t>
            </a:r>
            <a:r>
              <a:rPr lang="en-US" altLang="zh-CN" dirty="0"/>
              <a:t>from</a:t>
            </a:r>
            <a:r>
              <a:rPr lang="zh-CN" altLang="en-US" dirty="0"/>
              <a:t> </a:t>
            </a:r>
            <a:r>
              <a:rPr lang="en-US" altLang="zh-CN" dirty="0"/>
              <a:t>consulting</a:t>
            </a:r>
            <a:r>
              <a:rPr lang="zh-CN" altLang="en-US" dirty="0"/>
              <a:t> </a:t>
            </a:r>
            <a:r>
              <a:rPr lang="en-US" altLang="zh-CN" dirty="0"/>
              <a:t>firm</a:t>
            </a:r>
            <a:r>
              <a:rPr lang="zh-CN" altLang="en-US" dirty="0"/>
              <a:t> </a:t>
            </a:r>
            <a:r>
              <a:rPr lang="en-US" altLang="zh-CN" dirty="0"/>
              <a:t>to</a:t>
            </a:r>
            <a:r>
              <a:rPr lang="zh-CN" altLang="en-US" dirty="0"/>
              <a:t> </a:t>
            </a:r>
            <a:r>
              <a:rPr lang="en-US" altLang="zh-CN" dirty="0"/>
              <a:t>in-house.</a:t>
            </a:r>
            <a:r>
              <a:rPr lang="zh-CN" altLang="en-US" dirty="0"/>
              <a:t> </a:t>
            </a:r>
            <a:r>
              <a:rPr lang="en-US" altLang="zh-CN" dirty="0"/>
              <a:t>Integrated</a:t>
            </a:r>
            <a:r>
              <a:rPr lang="zh-CN" altLang="en-US" dirty="0"/>
              <a:t> </a:t>
            </a:r>
            <a:r>
              <a:rPr lang="en-US" altLang="zh-CN" dirty="0"/>
              <a:t>design</a:t>
            </a:r>
            <a:r>
              <a:rPr lang="zh-CN" altLang="en-US" dirty="0"/>
              <a:t> </a:t>
            </a:r>
            <a:r>
              <a:rPr lang="en-US" altLang="zh-CN" dirty="0"/>
              <a:t>Process</a:t>
            </a:r>
            <a:r>
              <a:rPr lang="zh-CN" altLang="en-US" dirty="0"/>
              <a:t> </a:t>
            </a:r>
            <a:r>
              <a:rPr lang="en-US" altLang="zh-CN" dirty="0"/>
              <a:t>(IDP);</a:t>
            </a:r>
            <a:r>
              <a:rPr lang="zh-CN" altLang="en-US" dirty="0"/>
              <a:t> </a:t>
            </a:r>
            <a:endParaRPr lang="en-US" altLang="zh-CN" dirty="0"/>
          </a:p>
          <a:p>
            <a:pPr marL="228600" indent="-228600">
              <a:buAutoNum type="arabicParenBoth"/>
            </a:pPr>
            <a:r>
              <a:rPr lang="en-US" altLang="zh-CN" dirty="0"/>
              <a:t>innovation:</a:t>
            </a:r>
            <a:r>
              <a:rPr lang="zh-CN" altLang="en-US" dirty="0"/>
              <a:t> </a:t>
            </a:r>
            <a:r>
              <a:rPr lang="en-US" altLang="zh-CN" dirty="0"/>
              <a:t>new</a:t>
            </a:r>
            <a:r>
              <a:rPr lang="zh-CN" altLang="en-US" dirty="0"/>
              <a:t> </a:t>
            </a:r>
            <a:r>
              <a:rPr lang="en-US" altLang="zh-CN" dirty="0"/>
              <a:t>green</a:t>
            </a:r>
            <a:r>
              <a:rPr lang="zh-CN" altLang="en-US" dirty="0"/>
              <a:t> </a:t>
            </a:r>
            <a:r>
              <a:rPr lang="en-US" altLang="zh-CN" dirty="0"/>
              <a:t>products,</a:t>
            </a:r>
            <a:r>
              <a:rPr lang="zh-CN" altLang="en-US" dirty="0"/>
              <a:t> </a:t>
            </a:r>
            <a:r>
              <a:rPr lang="en-US" altLang="zh-CN" dirty="0"/>
              <a:t>more</a:t>
            </a:r>
            <a:r>
              <a:rPr lang="zh-CN" altLang="en-US" dirty="0"/>
              <a:t> </a:t>
            </a:r>
            <a:r>
              <a:rPr lang="en-US" altLang="zh-CN" dirty="0"/>
              <a:t>efficient</a:t>
            </a:r>
            <a:r>
              <a:rPr lang="zh-CN" altLang="en-US" dirty="0"/>
              <a:t> </a:t>
            </a:r>
            <a:r>
              <a:rPr lang="en-US" altLang="zh-CN" dirty="0"/>
              <a:t>and</a:t>
            </a:r>
            <a:r>
              <a:rPr lang="zh-CN" altLang="en-US" dirty="0"/>
              <a:t> </a:t>
            </a:r>
            <a:r>
              <a:rPr lang="en-US" altLang="zh-CN" dirty="0"/>
              <a:t>cheaper,</a:t>
            </a:r>
            <a:r>
              <a:rPr lang="zh-CN" altLang="en-US" dirty="0"/>
              <a:t> </a:t>
            </a:r>
            <a:r>
              <a:rPr lang="en-US" altLang="zh-CN" dirty="0"/>
              <a:t>such</a:t>
            </a:r>
            <a:r>
              <a:rPr lang="zh-CN" altLang="en-US" dirty="0"/>
              <a:t> </a:t>
            </a:r>
            <a:r>
              <a:rPr lang="en-US" altLang="zh-CN" dirty="0"/>
              <a:t>as</a:t>
            </a:r>
            <a:r>
              <a:rPr lang="zh-CN" altLang="en-US" dirty="0"/>
              <a:t> </a:t>
            </a:r>
            <a:r>
              <a:rPr lang="en-US" altLang="zh-CN" dirty="0"/>
              <a:t>solar</a:t>
            </a:r>
            <a:r>
              <a:rPr lang="zh-CN" altLang="en-US" dirty="0"/>
              <a:t> </a:t>
            </a:r>
            <a:r>
              <a:rPr lang="en-US" altLang="zh-CN" dirty="0"/>
              <a:t>panel;</a:t>
            </a:r>
            <a:r>
              <a:rPr lang="zh-CN" altLang="en-US" dirty="0"/>
              <a:t> </a:t>
            </a:r>
            <a:endParaRPr lang="en-US" altLang="zh-CN" dirty="0"/>
          </a:p>
          <a:p>
            <a:pPr marL="228600" indent="-228600">
              <a:buAutoNum type="arabicParenBoth"/>
            </a:pPr>
            <a:r>
              <a:rPr lang="en-US" altLang="zh-CN" dirty="0"/>
              <a:t>supply</a:t>
            </a:r>
            <a:r>
              <a:rPr lang="zh-CN" altLang="en-US" dirty="0"/>
              <a:t> </a:t>
            </a:r>
            <a:r>
              <a:rPr lang="en-US" altLang="zh-CN" dirty="0"/>
              <a:t>chain:</a:t>
            </a:r>
            <a:r>
              <a:rPr lang="zh-CN" altLang="en-US" dirty="0"/>
              <a:t> </a:t>
            </a:r>
            <a:r>
              <a:rPr lang="en-US" altLang="zh-CN" dirty="0"/>
              <a:t>more</a:t>
            </a:r>
            <a:r>
              <a:rPr lang="zh-CN" altLang="en-US" dirty="0"/>
              <a:t> </a:t>
            </a:r>
            <a:r>
              <a:rPr lang="en-US" altLang="zh-CN" dirty="0"/>
              <a:t>supplies</a:t>
            </a:r>
            <a:r>
              <a:rPr lang="zh-CN" altLang="en-US" dirty="0"/>
              <a:t> </a:t>
            </a:r>
            <a:r>
              <a:rPr lang="en-US" altLang="zh-CN" dirty="0"/>
              <a:t>and</a:t>
            </a:r>
            <a:r>
              <a:rPr lang="zh-CN" altLang="en-US" dirty="0"/>
              <a:t> </a:t>
            </a:r>
            <a:r>
              <a:rPr lang="en-US" altLang="zh-CN" dirty="0"/>
              <a:t>efficient</a:t>
            </a:r>
            <a:r>
              <a:rPr lang="zh-CN" altLang="en-US" dirty="0"/>
              <a:t> </a:t>
            </a:r>
            <a:r>
              <a:rPr lang="en-US" altLang="zh-CN" dirty="0"/>
              <a:t>supply</a:t>
            </a:r>
            <a:r>
              <a:rPr lang="zh-CN" altLang="en-US" dirty="0"/>
              <a:t> </a:t>
            </a:r>
            <a:r>
              <a:rPr lang="en-US" altLang="zh-CN" dirty="0"/>
              <a:t>chain</a:t>
            </a:r>
            <a:r>
              <a:rPr lang="zh-CN" altLang="en-US" dirty="0"/>
              <a:t> </a:t>
            </a:r>
            <a:r>
              <a:rPr lang="en-US" altLang="zh-CN" dirty="0"/>
              <a:t>–</a:t>
            </a:r>
            <a:r>
              <a:rPr lang="zh-CN" altLang="en-US" dirty="0"/>
              <a:t> </a:t>
            </a:r>
            <a:r>
              <a:rPr lang="en-US" altLang="zh-CN" dirty="0"/>
              <a:t>China</a:t>
            </a:r>
            <a:r>
              <a:rPr lang="zh-CN" altLang="en-US" dirty="0"/>
              <a:t> </a:t>
            </a:r>
            <a:r>
              <a:rPr lang="en-US" altLang="zh-CN" dirty="0"/>
              <a:t>is</a:t>
            </a:r>
            <a:r>
              <a:rPr lang="zh-CN" altLang="en-US" dirty="0"/>
              <a:t> </a:t>
            </a:r>
            <a:r>
              <a:rPr lang="en-US" altLang="zh-CN" dirty="0"/>
              <a:t>the</a:t>
            </a:r>
            <a:r>
              <a:rPr lang="zh-CN" altLang="en-US" dirty="0"/>
              <a:t> </a:t>
            </a:r>
            <a:r>
              <a:rPr lang="en-US" altLang="zh-CN" dirty="0"/>
              <a:t>largest</a:t>
            </a:r>
            <a:r>
              <a:rPr lang="zh-CN" altLang="en-US" dirty="0"/>
              <a:t> </a:t>
            </a:r>
            <a:r>
              <a:rPr lang="en-US" altLang="zh-CN" dirty="0"/>
              <a:t>producer</a:t>
            </a:r>
            <a:r>
              <a:rPr lang="zh-CN" altLang="en-US" dirty="0"/>
              <a:t> </a:t>
            </a:r>
            <a:r>
              <a:rPr lang="en-US" altLang="zh-CN" dirty="0"/>
              <a:t>of</a:t>
            </a:r>
            <a:r>
              <a:rPr lang="zh-CN" altLang="en-US" dirty="0"/>
              <a:t> </a:t>
            </a:r>
            <a:r>
              <a:rPr lang="en-US" altLang="zh-CN" dirty="0"/>
              <a:t>solar</a:t>
            </a:r>
            <a:r>
              <a:rPr lang="zh-CN" altLang="en-US" dirty="0"/>
              <a:t> </a:t>
            </a:r>
            <a:r>
              <a:rPr lang="en-US" altLang="zh-CN" dirty="0"/>
              <a:t>panels</a:t>
            </a:r>
            <a:r>
              <a:rPr lang="zh-CN" altLang="en-US" dirty="0"/>
              <a:t> </a:t>
            </a:r>
            <a:r>
              <a:rPr lang="en-US" altLang="zh-CN" dirty="0"/>
              <a:t>and</a:t>
            </a:r>
            <a:r>
              <a:rPr lang="zh-CN" altLang="en-US" dirty="0"/>
              <a:t> </a:t>
            </a:r>
            <a:r>
              <a:rPr lang="en-US" altLang="zh-CN" dirty="0"/>
              <a:t>wind</a:t>
            </a:r>
            <a:r>
              <a:rPr lang="zh-CN" altLang="en-US" dirty="0"/>
              <a:t> </a:t>
            </a:r>
            <a:r>
              <a:rPr lang="en-US" altLang="zh-CN" dirty="0"/>
              <a:t>turbines.</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10685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96903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en-US" dirty="0"/>
              <a:t>https://</a:t>
            </a:r>
            <a:r>
              <a:rPr lang="en-US" dirty="0" err="1"/>
              <a:t>www.thecotocongroup.com</a:t>
            </a:r>
            <a:r>
              <a:rPr lang="en-US" dirty="0"/>
              <a:t>/nyc-local-law-97/</a:t>
            </a:r>
          </a:p>
          <a:p>
            <a:endParaRPr lang="en-US" dirty="0"/>
          </a:p>
          <a:p>
            <a:r>
              <a:rPr lang="en-US" dirty="0"/>
              <a:t>Large</a:t>
            </a:r>
            <a:r>
              <a:rPr lang="en-US" baseline="0" dirty="0"/>
              <a:t> c</a:t>
            </a:r>
            <a:r>
              <a:rPr lang="en-US" dirty="0"/>
              <a:t>ities tend</a:t>
            </a:r>
            <a:r>
              <a:rPr lang="en-US" baseline="0" dirty="0"/>
              <a:t> to be more aggressive in regulating the building sector, since building is the single largest sector of emission in large cities. For example, buildings emission accounts 70% CO2 emission in NYC, recalling the national average 39%. Thus, regulating buildings is the most feasible way for cities to achieve GHG reduction claims. One recent example of such is the ambitious NYC Local Law 97. </a:t>
            </a:r>
          </a:p>
          <a:p>
            <a:endParaRPr lang="en-US" baseline="0" dirty="0"/>
          </a:p>
          <a:p>
            <a:r>
              <a:rPr lang="en-US" baseline="0" dirty="0"/>
              <a:t>The law Announced by Mayor </a:t>
            </a:r>
            <a:r>
              <a:rPr lang="en-US" sz="1200" kern="1200" dirty="0">
                <a:solidFill>
                  <a:schemeClr val="tx1"/>
                </a:solidFill>
                <a:effectLst/>
                <a:latin typeface="+mn-lt"/>
                <a:ea typeface="+mn-ea"/>
                <a:cs typeface="+mn-cs"/>
              </a:rPr>
              <a:t>Bill De Blasio in May 2019,</a:t>
            </a:r>
            <a:r>
              <a:rPr lang="en-US" sz="1200" kern="1200" baseline="0" dirty="0">
                <a:solidFill>
                  <a:schemeClr val="tx1"/>
                </a:solidFill>
                <a:effectLst/>
                <a:latin typeface="+mn-lt"/>
                <a:ea typeface="+mn-ea"/>
                <a:cs typeface="+mn-cs"/>
              </a:rPr>
              <a:t> as part of th</a:t>
            </a:r>
            <a:r>
              <a:rPr lang="en-US" sz="1200" b="0" kern="1200" baseline="0" dirty="0">
                <a:solidFill>
                  <a:schemeClr val="tx1"/>
                </a:solidFill>
                <a:effectLst/>
                <a:latin typeface="+mn-lt"/>
                <a:ea typeface="+mn-ea"/>
                <a:cs typeface="+mn-cs"/>
              </a:rPr>
              <a:t>e </a:t>
            </a:r>
            <a:r>
              <a:rPr lang="en-US" b="0" dirty="0">
                <a:hlinkClick r:id="rId3"/>
              </a:rPr>
              <a:t>Climate Mobilization Act</a:t>
            </a:r>
            <a:r>
              <a:rPr lang="en-US" b="0" dirty="0"/>
              <a:t>,</a:t>
            </a:r>
            <a:r>
              <a:rPr lang="en-US" b="0" baseline="0" dirty="0"/>
              <a:t> aiming at an 80% GHG reduction</a:t>
            </a:r>
            <a:r>
              <a:rPr lang="en-US" sz="1200" b="0" kern="1200" baseline="0" dirty="0">
                <a:solidFill>
                  <a:schemeClr val="tx1"/>
                </a:solidFill>
                <a:effectLst/>
                <a:latin typeface="+mn-lt"/>
                <a:ea typeface="+mn-ea"/>
                <a:cs typeface="+mn-cs"/>
              </a:rPr>
              <a:t> by 2050. One of the central piece is </a:t>
            </a:r>
            <a:r>
              <a:rPr lang="en-US" sz="1200" kern="1200" dirty="0">
                <a:solidFill>
                  <a:schemeClr val="tx1"/>
                </a:solidFill>
                <a:effectLst/>
                <a:latin typeface="+mn-lt"/>
                <a:ea typeface="+mn-ea"/>
                <a:cs typeface="+mn-cs"/>
              </a:rPr>
              <a:t>Local Law 97,</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groundbreaking climate legislation that limits carbon emissions on private buildings over 25,000 square feet. It sets thresholds (caps), on a per square foot basis, for greenhouse gas emissions from buildings beginning in 2024, with increasingly stringent limits set in 2030.</a:t>
            </a:r>
            <a:r>
              <a:rPr lang="en-US" dirty="0">
                <a:effectLst/>
              </a:rPr>
              <a:t> </a:t>
            </a:r>
            <a:endParaRPr lang="en-US" b="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659804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8B3BEE-1558-374E-8A88-8A25651309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471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a:t>
            </a:r>
            <a:r>
              <a:rPr lang="en-US" dirty="0" err="1"/>
              <a:t>www.mckinsey.com</a:t>
            </a:r>
            <a:r>
              <a:rPr lang="en-US" dirty="0"/>
              <a:t>/~/media/</a:t>
            </a:r>
            <a:r>
              <a:rPr lang="en-US" dirty="0" err="1"/>
              <a:t>mckinsey</a:t>
            </a:r>
            <a:r>
              <a:rPr lang="en-US" dirty="0"/>
              <a:t>/dotcom/</a:t>
            </a:r>
            <a:r>
              <a:rPr lang="en-US" dirty="0" err="1"/>
              <a:t>client_service</a:t>
            </a:r>
            <a:r>
              <a:rPr lang="en-US" dirty="0"/>
              <a:t>/sustainability/cost%20curve%20pdfs/pathways_lowcarbon_economy_version2.ashx</a:t>
            </a:r>
            <a:endParaRPr dirty="0"/>
          </a:p>
        </p:txBody>
      </p:sp>
    </p:spTree>
    <p:extLst>
      <p:ext uri="{BB962C8B-B14F-4D97-AF65-F5344CB8AC3E}">
        <p14:creationId xmlns:p14="http://schemas.microsoft.com/office/powerpoint/2010/main" val="3879634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3375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en-US" altLang="zh-CN" dirty="0"/>
              <a:t>Due</a:t>
            </a:r>
            <a:r>
              <a:rPr lang="zh-CN" altLang="en-US" dirty="0"/>
              <a:t> </a:t>
            </a:r>
            <a:r>
              <a:rPr lang="en-US" altLang="zh-CN" dirty="0"/>
              <a:t>to</a:t>
            </a:r>
            <a:r>
              <a:rPr lang="zh-CN" altLang="en-US" dirty="0"/>
              <a:t> </a:t>
            </a:r>
            <a:r>
              <a:rPr lang="en-US" altLang="zh-CN" dirty="0"/>
              <a:t>two</a:t>
            </a:r>
            <a:r>
              <a:rPr lang="zh-CN" altLang="en-US" dirty="0"/>
              <a:t> </a:t>
            </a:r>
            <a:r>
              <a:rPr lang="en-US" altLang="zh-CN" dirty="0"/>
              <a:t>distinct</a:t>
            </a:r>
            <a:r>
              <a:rPr lang="zh-CN" altLang="en-US" dirty="0"/>
              <a:t> </a:t>
            </a:r>
            <a:r>
              <a:rPr lang="en-US" altLang="zh-CN" dirty="0"/>
              <a:t>features:</a:t>
            </a:r>
            <a:r>
              <a:rPr lang="zh-CN" altLang="en-US" dirty="0"/>
              <a:t> </a:t>
            </a:r>
            <a:r>
              <a:rPr lang="en-US" altLang="zh-CN" dirty="0"/>
              <a:t>(1)</a:t>
            </a:r>
            <a:r>
              <a:rPr lang="zh-CN" altLang="en-US" dirty="0"/>
              <a:t> </a:t>
            </a:r>
            <a:r>
              <a:rPr lang="en-US" altLang="zh-CN" dirty="0"/>
              <a:t>Information</a:t>
            </a:r>
            <a:r>
              <a:rPr lang="zh-CN" altLang="en-US" dirty="0"/>
              <a:t> </a:t>
            </a:r>
            <a:r>
              <a:rPr lang="en-US" altLang="zh-CN" dirty="0"/>
              <a:t>asymmetry</a:t>
            </a:r>
            <a:r>
              <a:rPr lang="zh-CN" altLang="en-US" dirty="0"/>
              <a:t> </a:t>
            </a:r>
            <a:r>
              <a:rPr lang="en-US" altLang="zh-CN" dirty="0"/>
              <a:t>–</a:t>
            </a:r>
            <a:r>
              <a:rPr lang="zh-CN" altLang="en-US" dirty="0"/>
              <a:t> </a:t>
            </a:r>
            <a:r>
              <a:rPr lang="en-US" altLang="zh-CN" dirty="0"/>
              <a:t>supply</a:t>
            </a:r>
            <a:r>
              <a:rPr lang="zh-CN" altLang="en-US" dirty="0"/>
              <a:t> </a:t>
            </a:r>
            <a:r>
              <a:rPr lang="en-US" altLang="zh-CN" dirty="0"/>
              <a:t>side</a:t>
            </a:r>
            <a:r>
              <a:rPr lang="zh-CN" altLang="en-US" dirty="0"/>
              <a:t> </a:t>
            </a:r>
            <a:r>
              <a:rPr lang="en-US" altLang="zh-CN" dirty="0"/>
              <a:t>always</a:t>
            </a:r>
            <a:r>
              <a:rPr lang="zh-CN" altLang="en-US" dirty="0"/>
              <a:t> </a:t>
            </a:r>
            <a:r>
              <a:rPr lang="en-US" altLang="zh-CN" dirty="0"/>
              <a:t>has</a:t>
            </a:r>
            <a:r>
              <a:rPr lang="zh-CN" altLang="en-US" dirty="0"/>
              <a:t> </a:t>
            </a:r>
            <a:r>
              <a:rPr lang="en-US" altLang="zh-CN" dirty="0"/>
              <a:t>more</a:t>
            </a:r>
            <a:r>
              <a:rPr lang="zh-CN" altLang="en-US" dirty="0"/>
              <a:t> </a:t>
            </a:r>
            <a:r>
              <a:rPr lang="en-US" altLang="zh-CN" dirty="0"/>
              <a:t>information;</a:t>
            </a:r>
            <a:r>
              <a:rPr lang="zh-CN" altLang="en-US" dirty="0"/>
              <a:t> </a:t>
            </a:r>
            <a:r>
              <a:rPr lang="en-US" altLang="zh-CN" dirty="0"/>
              <a:t>(2)</a:t>
            </a:r>
            <a:r>
              <a:rPr lang="zh-CN" altLang="en-US" dirty="0"/>
              <a:t> </a:t>
            </a:r>
            <a:r>
              <a:rPr lang="en-US" altLang="zh-CN" dirty="0"/>
              <a:t>durability</a:t>
            </a:r>
            <a:r>
              <a:rPr lang="zh-CN" altLang="en-US" dirty="0"/>
              <a:t> </a:t>
            </a:r>
            <a:r>
              <a:rPr lang="en-US" altLang="zh-CN" dirty="0"/>
              <a:t>–</a:t>
            </a:r>
            <a:r>
              <a:rPr lang="zh-CN" altLang="en-US" dirty="0"/>
              <a:t> </a:t>
            </a:r>
            <a:r>
              <a:rPr lang="en-US" altLang="zh-CN" dirty="0"/>
              <a:t>the</a:t>
            </a:r>
            <a:r>
              <a:rPr lang="zh-CN" altLang="en-US" dirty="0"/>
              <a:t> </a:t>
            </a:r>
            <a:r>
              <a:rPr lang="en-US" altLang="zh-CN" dirty="0"/>
              <a:t>benefit</a:t>
            </a:r>
            <a:r>
              <a:rPr lang="zh-CN" altLang="en-US" dirty="0"/>
              <a:t> </a:t>
            </a:r>
            <a:r>
              <a:rPr lang="en-US" altLang="zh-CN" dirty="0"/>
              <a:t>is</a:t>
            </a:r>
            <a:r>
              <a:rPr lang="zh-CN" altLang="en-US" dirty="0"/>
              <a:t> </a:t>
            </a:r>
            <a:r>
              <a:rPr lang="en-US" altLang="zh-CN" dirty="0"/>
              <a:t>for</a:t>
            </a:r>
            <a:r>
              <a:rPr lang="zh-CN" altLang="en-US" dirty="0"/>
              <a:t> </a:t>
            </a:r>
            <a:r>
              <a:rPr lang="en-US" altLang="zh-CN" dirty="0"/>
              <a:t>the</a:t>
            </a:r>
            <a:r>
              <a:rPr lang="zh-CN" altLang="en-US" dirty="0"/>
              <a:t> </a:t>
            </a:r>
            <a:r>
              <a:rPr lang="en-US" altLang="zh-CN" dirty="0"/>
              <a:t>future</a:t>
            </a:r>
            <a:r>
              <a:rPr lang="zh-CN" altLang="en-US" dirty="0"/>
              <a:t> </a:t>
            </a:r>
            <a:r>
              <a:rPr lang="en-US" altLang="zh-CN" dirty="0"/>
              <a:t>many</a:t>
            </a:r>
            <a:r>
              <a:rPr lang="zh-CN" altLang="en-US" dirty="0"/>
              <a:t> </a:t>
            </a:r>
            <a:r>
              <a:rPr lang="en-US" altLang="zh-CN" dirty="0"/>
              <a:t>decades!</a:t>
            </a:r>
            <a:r>
              <a:rPr lang="zh-CN" altLang="en-US" dirty="0"/>
              <a:t> </a:t>
            </a:r>
            <a:r>
              <a:rPr lang="en-US" altLang="zh-CN" dirty="0"/>
              <a:t>But</a:t>
            </a:r>
            <a:r>
              <a:rPr lang="zh-CN" altLang="en-US" dirty="0"/>
              <a:t> </a:t>
            </a:r>
            <a:r>
              <a:rPr lang="en-US" altLang="zh-CN" dirty="0"/>
              <a:t>the</a:t>
            </a:r>
            <a:r>
              <a:rPr lang="zh-CN" altLang="en-US" dirty="0"/>
              <a:t> </a:t>
            </a:r>
            <a:r>
              <a:rPr lang="en-US" altLang="zh-CN" dirty="0"/>
              <a:t>cost</a:t>
            </a:r>
            <a:r>
              <a:rPr lang="zh-CN" altLang="en-US" dirty="0"/>
              <a:t> </a:t>
            </a:r>
            <a:r>
              <a:rPr lang="en-US" altLang="zh-CN" dirty="0"/>
              <a:t>is</a:t>
            </a:r>
            <a:r>
              <a:rPr lang="zh-CN" altLang="en-US" dirty="0"/>
              <a:t> </a:t>
            </a:r>
            <a:r>
              <a:rPr lang="en-US" altLang="zh-CN" dirty="0"/>
              <a:t>upfront.</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65549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33280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Experience</a:t>
            </a:r>
            <a:r>
              <a:rPr lang="zh-CN" altLang="en-US" dirty="0"/>
              <a:t> </a:t>
            </a:r>
            <a:r>
              <a:rPr lang="en-US" altLang="zh-CN" dirty="0"/>
              <a:t>good:</a:t>
            </a:r>
            <a:r>
              <a:rPr lang="zh-CN" altLang="en-US" dirty="0"/>
              <a:t> </a:t>
            </a:r>
            <a:r>
              <a:rPr lang="en-US" altLang="zh-CN" dirty="0"/>
              <a:t>a</a:t>
            </a:r>
            <a:r>
              <a:rPr lang="zh-CN" altLang="en-US" dirty="0"/>
              <a:t> </a:t>
            </a:r>
            <a:r>
              <a:rPr lang="en-US" altLang="zh-CN" dirty="0"/>
              <a:t>person.</a:t>
            </a:r>
            <a:r>
              <a:rPr lang="zh-CN" altLang="en-US" dirty="0"/>
              <a:t> </a:t>
            </a:r>
            <a:r>
              <a:rPr lang="en-US" altLang="zh-CN" dirty="0"/>
              <a:t>From</a:t>
            </a:r>
            <a:r>
              <a:rPr lang="zh-CN" altLang="en-US" dirty="0"/>
              <a:t> </a:t>
            </a:r>
            <a:r>
              <a:rPr lang="en-US" altLang="zh-CN" dirty="0"/>
              <a:t>a</a:t>
            </a:r>
            <a:r>
              <a:rPr lang="zh-CN" altLang="en-US" dirty="0"/>
              <a:t> </a:t>
            </a:r>
            <a:r>
              <a:rPr lang="en-US" altLang="zh-CN" dirty="0"/>
              <a:t>CV,</a:t>
            </a:r>
            <a:r>
              <a:rPr lang="zh-CN" altLang="en-US" dirty="0"/>
              <a:t> </a:t>
            </a:r>
            <a:r>
              <a:rPr lang="en-US" altLang="zh-CN" dirty="0"/>
              <a:t>it</a:t>
            </a:r>
            <a:r>
              <a:rPr lang="zh-CN" altLang="en-US" dirty="0"/>
              <a:t> </a:t>
            </a:r>
            <a:r>
              <a:rPr lang="en-US" altLang="zh-CN" dirty="0"/>
              <a:t>is</a:t>
            </a:r>
            <a:r>
              <a:rPr lang="zh-CN" altLang="en-US" dirty="0"/>
              <a:t> </a:t>
            </a:r>
            <a:r>
              <a:rPr lang="en-US" altLang="zh-CN" dirty="0"/>
              <a:t>very</a:t>
            </a:r>
            <a:r>
              <a:rPr lang="zh-CN" altLang="en-US" dirty="0"/>
              <a:t> </a:t>
            </a:r>
            <a:r>
              <a:rPr lang="en-US" altLang="zh-CN" dirty="0"/>
              <a:t>hard</a:t>
            </a:r>
            <a:r>
              <a:rPr lang="zh-CN" altLang="en-US" dirty="0"/>
              <a:t> </a:t>
            </a:r>
            <a:r>
              <a:rPr lang="en-US" altLang="zh-CN" dirty="0"/>
              <a:t>to</a:t>
            </a:r>
            <a:r>
              <a:rPr lang="zh-CN" altLang="en-US" dirty="0"/>
              <a:t> </a:t>
            </a:r>
            <a:r>
              <a:rPr lang="en-US" altLang="zh-CN" dirty="0"/>
              <a:t>judge.</a:t>
            </a:r>
            <a:r>
              <a:rPr lang="zh-CN" altLang="en-US" dirty="0"/>
              <a:t> </a:t>
            </a:r>
            <a:endParaRPr 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29</a:t>
            </a:fld>
            <a:endParaRPr lang="en-US"/>
          </a:p>
        </p:txBody>
      </p:sp>
    </p:spTree>
    <p:extLst>
      <p:ext uri="{BB962C8B-B14F-4D97-AF65-F5344CB8AC3E}">
        <p14:creationId xmlns:p14="http://schemas.microsoft.com/office/powerpoint/2010/main" val="1058420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308B3BEE-1558-374E-8A88-8A25651309F3}" type="slidenum">
              <a:rPr lang="en-US" smtClean="0"/>
              <a:t>3</a:t>
            </a:fld>
            <a:endParaRPr lang="en-US"/>
          </a:p>
        </p:txBody>
      </p:sp>
    </p:spTree>
    <p:extLst>
      <p:ext uri="{BB962C8B-B14F-4D97-AF65-F5344CB8AC3E}">
        <p14:creationId xmlns:p14="http://schemas.microsoft.com/office/powerpoint/2010/main" val="27373692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altLang="zh-CN" b="0" u="none" dirty="0"/>
              <a:t>They</a:t>
            </a:r>
            <a:r>
              <a:rPr lang="zh-CN" altLang="en-US" b="0" u="none" dirty="0"/>
              <a:t> </a:t>
            </a:r>
            <a:r>
              <a:rPr lang="en-US" altLang="zh-CN" b="0" u="none" dirty="0"/>
              <a:t>know</a:t>
            </a:r>
            <a:r>
              <a:rPr lang="zh-CN" altLang="en-US" b="0" u="none" dirty="0"/>
              <a:t> </a:t>
            </a:r>
            <a:r>
              <a:rPr lang="en-US" altLang="zh-CN" b="0" u="none" dirty="0"/>
              <a:t>consumers</a:t>
            </a:r>
            <a:r>
              <a:rPr lang="zh-CN" altLang="en-US" b="0" u="none" dirty="0"/>
              <a:t> </a:t>
            </a:r>
            <a:r>
              <a:rPr lang="en-US" altLang="zh-CN" b="0" u="none" dirty="0"/>
              <a:t>want</a:t>
            </a:r>
            <a:r>
              <a:rPr lang="zh-CN" altLang="en-US" b="0" u="none" dirty="0"/>
              <a:t> </a:t>
            </a:r>
            <a:r>
              <a:rPr lang="en-US" altLang="zh-CN" b="0" u="none" dirty="0"/>
              <a:t>green</a:t>
            </a:r>
            <a:r>
              <a:rPr lang="zh-CN" altLang="en-US" b="0" u="none" dirty="0"/>
              <a:t> </a:t>
            </a:r>
            <a:r>
              <a:rPr lang="en-US" altLang="zh-CN" b="0" u="none" dirty="0"/>
              <a:t>products.</a:t>
            </a:r>
            <a:r>
              <a:rPr lang="zh-CN" altLang="en-US" b="0" u="none" dirty="0"/>
              <a:t> </a:t>
            </a:r>
            <a:r>
              <a:rPr lang="en-US" altLang="zh-CN" b="0" u="none" dirty="0"/>
              <a:t>This</a:t>
            </a:r>
            <a:r>
              <a:rPr lang="zh-CN" altLang="en-US" b="0" u="none" dirty="0"/>
              <a:t> </a:t>
            </a:r>
            <a:r>
              <a:rPr lang="en-US" altLang="zh-CN" b="0" u="none" dirty="0"/>
              <a:t>is</a:t>
            </a:r>
            <a:r>
              <a:rPr lang="zh-CN" altLang="en-US" b="0" u="none" dirty="0"/>
              <a:t> </a:t>
            </a:r>
            <a:r>
              <a:rPr lang="en-US" altLang="zh-CN" b="0" u="none" dirty="0"/>
              <a:t>a</a:t>
            </a:r>
            <a:r>
              <a:rPr lang="zh-CN" altLang="en-US" b="0" u="none" dirty="0"/>
              <a:t> </a:t>
            </a:r>
            <a:r>
              <a:rPr lang="en-US" altLang="zh-CN" b="0" u="none" dirty="0"/>
              <a:t>selling</a:t>
            </a:r>
            <a:r>
              <a:rPr lang="zh-CN" altLang="en-US" b="0" u="none" dirty="0"/>
              <a:t> </a:t>
            </a:r>
            <a:r>
              <a:rPr lang="en-US" altLang="zh-CN" b="0" u="none" dirty="0"/>
              <a:t>point</a:t>
            </a:r>
            <a:r>
              <a:rPr lang="zh-CN" altLang="en-US" b="0" u="none" dirty="0"/>
              <a:t> </a:t>
            </a:r>
            <a:r>
              <a:rPr lang="en-US" altLang="zh-CN" b="0" u="none" dirty="0"/>
              <a:t>to</a:t>
            </a:r>
            <a:r>
              <a:rPr lang="zh-CN" altLang="en-US" b="0" u="none" dirty="0"/>
              <a:t> </a:t>
            </a:r>
            <a:r>
              <a:rPr lang="en-US" altLang="zh-CN" b="0" u="none" dirty="0"/>
              <a:t>make</a:t>
            </a:r>
            <a:r>
              <a:rPr lang="zh-CN" altLang="en-US" b="0" u="none" dirty="0"/>
              <a:t> </a:t>
            </a:r>
            <a:r>
              <a:rPr lang="en-US" altLang="zh-CN" b="0" u="none" dirty="0"/>
              <a:t>more</a:t>
            </a:r>
            <a:r>
              <a:rPr lang="zh-CN" altLang="en-US" b="0" u="none" dirty="0"/>
              <a:t> </a:t>
            </a:r>
            <a:r>
              <a:rPr lang="en-US" altLang="zh-CN" b="0" u="none" dirty="0"/>
              <a:t>money.</a:t>
            </a:r>
            <a:r>
              <a:rPr lang="zh-CN" altLang="en-US" b="0" u="none" dirty="0"/>
              <a:t> </a:t>
            </a:r>
            <a:r>
              <a:rPr lang="en-US" altLang="zh-CN" b="0" u="none" dirty="0"/>
              <a:t>But</a:t>
            </a:r>
            <a:r>
              <a:rPr lang="zh-CN" altLang="en-US" b="0" u="none" dirty="0"/>
              <a:t> </a:t>
            </a:r>
            <a:r>
              <a:rPr lang="en-US" altLang="zh-CN" b="0" u="none" dirty="0"/>
              <a:t>they</a:t>
            </a:r>
            <a:r>
              <a:rPr lang="zh-CN" altLang="en-US" b="0" u="none" dirty="0"/>
              <a:t> </a:t>
            </a:r>
            <a:r>
              <a:rPr lang="en-US" altLang="zh-CN" b="0" u="none" dirty="0"/>
              <a:t>only</a:t>
            </a:r>
            <a:r>
              <a:rPr lang="zh-CN" altLang="en-US" b="0" u="none" dirty="0"/>
              <a:t> </a:t>
            </a:r>
            <a:r>
              <a:rPr lang="en-US" altLang="zh-CN" b="0" u="none" dirty="0"/>
              <a:t>do</a:t>
            </a:r>
            <a:r>
              <a:rPr lang="zh-CN" altLang="en-US" b="0" u="none" dirty="0"/>
              <a:t> </a:t>
            </a:r>
            <a:r>
              <a:rPr lang="en-US" altLang="zh-CN" b="0" u="none" dirty="0"/>
              <a:t>this</a:t>
            </a:r>
            <a:r>
              <a:rPr lang="zh-CN" altLang="en-US" b="0" u="none" dirty="0"/>
              <a:t> </a:t>
            </a:r>
            <a:r>
              <a:rPr lang="en-US" altLang="zh-CN" b="0" u="none" dirty="0"/>
              <a:t>in</a:t>
            </a:r>
            <a:r>
              <a:rPr lang="zh-CN" altLang="en-US" b="0" u="none" dirty="0"/>
              <a:t> </a:t>
            </a:r>
            <a:r>
              <a:rPr lang="en-US" altLang="zh-CN" b="0" u="none" dirty="0"/>
              <a:t>a</a:t>
            </a:r>
            <a:r>
              <a:rPr lang="zh-CN" altLang="en-US" b="0" u="none" dirty="0"/>
              <a:t> </a:t>
            </a:r>
            <a:r>
              <a:rPr lang="en-US" altLang="zh-CN" b="0" u="none" dirty="0"/>
              <a:t>superficial</a:t>
            </a:r>
            <a:r>
              <a:rPr lang="zh-CN" altLang="en-US" b="0" u="none" dirty="0"/>
              <a:t> </a:t>
            </a:r>
            <a:r>
              <a:rPr lang="en-US" altLang="zh-CN" b="0" u="none" dirty="0"/>
              <a:t>or</a:t>
            </a:r>
            <a:r>
              <a:rPr lang="zh-CN" altLang="en-US" b="0" u="none" dirty="0"/>
              <a:t> </a:t>
            </a:r>
            <a:r>
              <a:rPr lang="en-US" altLang="zh-CN" b="0" u="none" dirty="0"/>
              <a:t>even</a:t>
            </a:r>
            <a:r>
              <a:rPr lang="zh-CN" altLang="en-US" b="0" u="none" dirty="0"/>
              <a:t> </a:t>
            </a:r>
            <a:r>
              <a:rPr lang="en-US" altLang="zh-CN" b="0" u="none" dirty="0"/>
              <a:t>fake</a:t>
            </a:r>
            <a:r>
              <a:rPr lang="zh-CN" altLang="en-US" b="0" u="none" dirty="0"/>
              <a:t> </a:t>
            </a:r>
            <a:r>
              <a:rPr lang="en-US" altLang="zh-CN" b="0" u="none" dirty="0"/>
              <a:t>way</a:t>
            </a:r>
            <a:r>
              <a:rPr lang="zh-CN" altLang="en-US" b="0" u="none" dirty="0"/>
              <a:t> </a:t>
            </a:r>
            <a:r>
              <a:rPr lang="en-US" altLang="zh-CN" b="0" u="none" dirty="0"/>
              <a:t>–</a:t>
            </a:r>
            <a:r>
              <a:rPr lang="zh-CN" altLang="en-US" b="0" u="none" dirty="0"/>
              <a:t> </a:t>
            </a:r>
            <a:r>
              <a:rPr lang="en-US" altLang="zh-CN" b="0" u="none" dirty="0"/>
              <a:t>just</a:t>
            </a:r>
            <a:r>
              <a:rPr lang="zh-CN" altLang="en-US" b="0" u="none" dirty="0"/>
              <a:t> </a:t>
            </a:r>
            <a:r>
              <a:rPr lang="en-US" altLang="zh-CN" b="0" u="none" dirty="0"/>
              <a:t>an</a:t>
            </a:r>
            <a:r>
              <a:rPr lang="zh-CN" altLang="en-US" b="0" u="none" dirty="0"/>
              <a:t> </a:t>
            </a:r>
            <a:r>
              <a:rPr lang="en-US" altLang="zh-CN" b="0" u="none" dirty="0"/>
              <a:t>“image”.</a:t>
            </a:r>
            <a:r>
              <a:rPr lang="zh-CN" altLang="en-US" b="0" u="none" dirty="0"/>
              <a:t>  </a:t>
            </a:r>
            <a:r>
              <a:rPr lang="en-US" altLang="zh-CN" b="0" u="none" dirty="0"/>
              <a:t>They</a:t>
            </a:r>
            <a:r>
              <a:rPr lang="zh-CN" altLang="en-US" b="0" u="none" dirty="0"/>
              <a:t> </a:t>
            </a:r>
            <a:r>
              <a:rPr lang="en-US" altLang="zh-CN" b="0" u="none" dirty="0"/>
              <a:t>just</a:t>
            </a:r>
            <a:r>
              <a:rPr lang="zh-CN" altLang="en-US" b="0" u="none" dirty="0"/>
              <a:t> </a:t>
            </a:r>
            <a:r>
              <a:rPr lang="en-US" altLang="zh-CN" b="0" u="none" dirty="0"/>
              <a:t>put</a:t>
            </a:r>
            <a:r>
              <a:rPr lang="zh-CN" altLang="en-US" b="0" u="none" dirty="0"/>
              <a:t> </a:t>
            </a:r>
            <a:r>
              <a:rPr lang="en-US" altLang="zh-CN" b="0" u="none" dirty="0"/>
              <a:t>plants</a:t>
            </a:r>
            <a:r>
              <a:rPr lang="zh-CN" altLang="en-US" b="0" u="none" dirty="0"/>
              <a:t> </a:t>
            </a:r>
            <a:r>
              <a:rPr lang="en-US" altLang="zh-CN" b="0" u="none" dirty="0"/>
              <a:t>in</a:t>
            </a:r>
            <a:r>
              <a:rPr lang="zh-CN" altLang="en-US" b="0" u="none" dirty="0"/>
              <a:t> </a:t>
            </a:r>
            <a:r>
              <a:rPr lang="en-US" altLang="zh-CN" b="0" u="none" dirty="0"/>
              <a:t>balconies</a:t>
            </a:r>
            <a:r>
              <a:rPr lang="zh-CN" altLang="en-US" b="0" u="none" dirty="0"/>
              <a:t> </a:t>
            </a:r>
            <a:r>
              <a:rPr lang="en-US" altLang="zh-CN" b="0" u="none" dirty="0"/>
              <a:t>to</a:t>
            </a:r>
            <a:r>
              <a:rPr lang="zh-CN" altLang="en-US" b="0" u="none" dirty="0"/>
              <a:t> </a:t>
            </a:r>
            <a:r>
              <a:rPr lang="en-US" altLang="zh-CN" b="0" u="none" dirty="0"/>
              <a:t>showcase;</a:t>
            </a:r>
            <a:r>
              <a:rPr lang="zh-CN" altLang="en-US" b="0" u="none" dirty="0"/>
              <a:t> </a:t>
            </a:r>
            <a:r>
              <a:rPr lang="en-US" altLang="zh-CN" b="0" u="none" dirty="0"/>
              <a:t>or</a:t>
            </a:r>
            <a:r>
              <a:rPr lang="zh-CN" altLang="en-US" b="0" u="none" dirty="0"/>
              <a:t> </a:t>
            </a:r>
            <a:r>
              <a:rPr lang="en-US" altLang="zh-CN" b="0" u="none" dirty="0"/>
              <a:t>have</a:t>
            </a:r>
            <a:r>
              <a:rPr lang="zh-CN" altLang="en-US" b="0" u="none" dirty="0"/>
              <a:t> </a:t>
            </a:r>
            <a:r>
              <a:rPr lang="en-US" altLang="zh-CN" b="0" u="none" dirty="0"/>
              <a:t>very</a:t>
            </a:r>
            <a:r>
              <a:rPr lang="zh-CN" altLang="en-US" b="0" u="none" dirty="0"/>
              <a:t> </a:t>
            </a:r>
            <a:r>
              <a:rPr lang="en-US" altLang="zh-CN" b="0" u="none" dirty="0"/>
              <a:t>fancy</a:t>
            </a:r>
            <a:r>
              <a:rPr lang="zh-CN" altLang="en-US" b="0" u="none" dirty="0"/>
              <a:t> </a:t>
            </a:r>
            <a:r>
              <a:rPr lang="en-US" altLang="zh-CN" b="0" u="none" dirty="0"/>
              <a:t>pictures</a:t>
            </a:r>
            <a:r>
              <a:rPr lang="zh-CN" altLang="en-US" b="0" u="none" dirty="0"/>
              <a:t> </a:t>
            </a:r>
            <a:r>
              <a:rPr lang="en-US" altLang="zh-CN" b="0" u="none" dirty="0"/>
              <a:t>and</a:t>
            </a:r>
            <a:r>
              <a:rPr lang="zh-CN" altLang="en-US" b="0" u="none" dirty="0"/>
              <a:t> </a:t>
            </a:r>
            <a:r>
              <a:rPr lang="en-US" altLang="zh-CN" b="0" u="none" dirty="0"/>
              <a:t>terms</a:t>
            </a:r>
            <a:r>
              <a:rPr lang="zh-CN" altLang="en-US" b="0" u="none" dirty="0"/>
              <a:t> </a:t>
            </a:r>
            <a:r>
              <a:rPr lang="en-US" altLang="zh-CN" b="0" u="none" dirty="0"/>
              <a:t>in</a:t>
            </a:r>
            <a:r>
              <a:rPr lang="zh-CN" altLang="en-US" b="0" u="none" dirty="0"/>
              <a:t> </a:t>
            </a:r>
            <a:r>
              <a:rPr lang="en-US" altLang="zh-CN" b="0" u="none" dirty="0"/>
              <a:t>the</a:t>
            </a:r>
            <a:r>
              <a:rPr lang="zh-CN" altLang="en-US" b="0" u="none" dirty="0"/>
              <a:t> </a:t>
            </a:r>
            <a:r>
              <a:rPr lang="en-US" altLang="zh-CN" b="0" u="none" dirty="0"/>
              <a:t>brochure.</a:t>
            </a:r>
            <a:r>
              <a:rPr lang="zh-CN" altLang="en-US" b="0" u="none" dirty="0"/>
              <a:t> </a:t>
            </a:r>
            <a:r>
              <a:rPr lang="en-US" altLang="zh-CN" b="0" u="none" dirty="0"/>
              <a:t>This</a:t>
            </a:r>
            <a:r>
              <a:rPr lang="zh-CN" altLang="en-US" b="0" u="none" dirty="0"/>
              <a:t> </a:t>
            </a:r>
            <a:r>
              <a:rPr lang="en-US" altLang="zh-CN" b="0" u="none" dirty="0"/>
              <a:t>becomes</a:t>
            </a:r>
            <a:r>
              <a:rPr lang="zh-CN" altLang="en-US" b="0" u="none" dirty="0"/>
              <a:t> </a:t>
            </a:r>
            <a:r>
              <a:rPr lang="en-US" altLang="zh-CN" b="0" u="none" dirty="0"/>
              <a:t>a</a:t>
            </a:r>
            <a:r>
              <a:rPr lang="zh-CN" altLang="en-US" b="0" u="none" dirty="0"/>
              <a:t> </a:t>
            </a:r>
            <a:r>
              <a:rPr lang="en-US" altLang="zh-CN" b="0" u="none" dirty="0"/>
              <a:t>big</a:t>
            </a:r>
            <a:r>
              <a:rPr lang="zh-CN" altLang="en-US" b="0" u="none" dirty="0"/>
              <a:t> </a:t>
            </a:r>
            <a:r>
              <a:rPr lang="en-US" altLang="zh-CN" b="0" u="none" dirty="0"/>
              <a:t>issue</a:t>
            </a:r>
            <a:r>
              <a:rPr lang="zh-CN" altLang="en-US" b="0" u="none" dirty="0"/>
              <a:t> </a:t>
            </a:r>
            <a:r>
              <a:rPr lang="en-US" altLang="zh-CN" b="0" u="none" dirty="0"/>
              <a:t>due</a:t>
            </a:r>
            <a:r>
              <a:rPr lang="zh-CN" altLang="en-US" b="0" u="none" dirty="0"/>
              <a:t> </a:t>
            </a:r>
            <a:r>
              <a:rPr lang="en-US" altLang="zh-CN" b="0" u="none" dirty="0"/>
              <a:t>to</a:t>
            </a:r>
            <a:r>
              <a:rPr lang="zh-CN" altLang="en-US" b="0" u="none" dirty="0"/>
              <a:t> </a:t>
            </a:r>
            <a:r>
              <a:rPr lang="en-US" altLang="zh-CN" b="0" u="none" dirty="0"/>
              <a:t>the</a:t>
            </a:r>
            <a:r>
              <a:rPr lang="zh-CN" altLang="en-US" b="0" u="none" dirty="0"/>
              <a:t> </a:t>
            </a:r>
            <a:r>
              <a:rPr lang="en-US" altLang="zh-CN" b="0" u="none" dirty="0"/>
              <a:t>intrinsic</a:t>
            </a:r>
            <a:r>
              <a:rPr lang="zh-CN" altLang="en-US" b="0" u="none" dirty="0"/>
              <a:t> </a:t>
            </a:r>
            <a:r>
              <a:rPr lang="en-US" altLang="zh-CN" b="0" u="none" dirty="0"/>
              <a:t>feature</a:t>
            </a:r>
            <a:r>
              <a:rPr lang="zh-CN" altLang="en-US" b="0" u="none" dirty="0"/>
              <a:t> </a:t>
            </a:r>
            <a:r>
              <a:rPr lang="en-US" altLang="zh-CN" b="0" u="none" dirty="0"/>
              <a:t>of</a:t>
            </a:r>
            <a:r>
              <a:rPr lang="zh-CN" altLang="en-US" b="0" u="none" dirty="0"/>
              <a:t> </a:t>
            </a:r>
            <a:r>
              <a:rPr lang="en-US" altLang="zh-CN" b="0" u="none" dirty="0"/>
              <a:t>RE:</a:t>
            </a:r>
            <a:r>
              <a:rPr lang="zh-CN" altLang="en-US" b="0" u="none" dirty="0"/>
              <a:t> </a:t>
            </a:r>
            <a:r>
              <a:rPr lang="en-US" altLang="zh-CN" b="0" u="none" dirty="0"/>
              <a:t>information</a:t>
            </a:r>
            <a:r>
              <a:rPr lang="zh-CN" altLang="en-US" b="0" u="none" dirty="0"/>
              <a:t> </a:t>
            </a:r>
            <a:r>
              <a:rPr lang="en-US" altLang="zh-CN" b="0" u="none" dirty="0"/>
              <a:t>asymmetry.</a:t>
            </a:r>
            <a:r>
              <a:rPr lang="zh-CN" altLang="en-US" b="0" u="none" dirty="0"/>
              <a:t>  </a:t>
            </a:r>
            <a:endParaRPr lang="en-US" altLang="zh-CN" b="0" u="none" dirty="0"/>
          </a:p>
          <a:p>
            <a:endParaRPr lang="en-US" b="0" u="none" dirty="0"/>
          </a:p>
          <a:p>
            <a:r>
              <a:rPr lang="en-US" altLang="zh-CN" b="0" u="none" dirty="0"/>
              <a:t>Bike</a:t>
            </a:r>
            <a:r>
              <a:rPr lang="zh-CN" altLang="en-US" b="0" u="none" dirty="0"/>
              <a:t> </a:t>
            </a:r>
            <a:r>
              <a:rPr lang="en-US" altLang="zh-CN" b="0" u="none" dirty="0"/>
              <a:t>rack</a:t>
            </a:r>
          </a:p>
          <a:p>
            <a:endParaRPr lang="en-US" b="0" u="none" dirty="0"/>
          </a:p>
          <a:p>
            <a:r>
              <a:rPr lang="en-US" b="0" u="none" dirty="0"/>
              <a:t>NYT example: https://</a:t>
            </a:r>
            <a:r>
              <a:rPr lang="en-US" b="0" u="none" dirty="0" err="1"/>
              <a:t>www.nytimes.com</a:t>
            </a:r>
            <a:r>
              <a:rPr lang="en-US" b="0" u="none" dirty="0"/>
              <a:t>/2009/08/31/science/earth/31leed.html</a:t>
            </a:r>
          </a:p>
          <a:p>
            <a:r>
              <a:rPr lang="en-US" b="0" u="none" dirty="0"/>
              <a:t>The Federal Building in downtown Youngtown, Ohio: has LEED certification, but hardly energy efficient. </a:t>
            </a:r>
          </a:p>
          <a:p>
            <a:pPr marL="171450" indent="-171450">
              <a:buFont typeface="Arial" panose="020B0604020202020204" pitchFamily="34" charset="0"/>
              <a:buChar char="•"/>
            </a:pPr>
            <a:r>
              <a:rPr lang="en-US" b="0" u="none" dirty="0"/>
              <a:t>Did not score high enough to qualify for the Energy Star label (which ranks buildings after looking at a year’s worth of utility bills.)</a:t>
            </a:r>
            <a:br>
              <a:rPr lang="en-US" b="0" u="none" dirty="0"/>
            </a:br>
            <a:endParaRPr lang="en-US" b="0" u="none" dirty="0"/>
          </a:p>
          <a:p>
            <a:pPr marL="171450" indent="-171450">
              <a:buFont typeface="Arial" panose="020B0604020202020204" pitchFamily="34" charset="0"/>
              <a:buChar char="•"/>
            </a:pPr>
            <a:r>
              <a:rPr lang="en-US" b="0" u="none" dirty="0"/>
              <a:t>Reason: </a:t>
            </a:r>
            <a:r>
              <a:rPr lang="en-US" b="0" u="sng" dirty="0"/>
              <a:t>(modeling != reality) </a:t>
            </a:r>
            <a:r>
              <a:rPr lang="en-US" b="0" u="none" dirty="0"/>
              <a:t>The building’s cooling system, a major gas guzzler, was one culprit. </a:t>
            </a:r>
            <a:r>
              <a:rPr lang="en-US" b="0" u="sng" dirty="0"/>
              <a:t>(gaming the point) </a:t>
            </a:r>
            <a:r>
              <a:rPr lang="en-US" b="0" u="none" dirty="0"/>
              <a:t>Another was its design: to get its LEED label, it racked up points for things like native landscaping rather than structural energy-saving features. </a:t>
            </a:r>
            <a:br>
              <a:rPr lang="en-US" b="0" u="none" dirty="0"/>
            </a:br>
            <a:endParaRPr lang="en-US" b="0" u="none" dirty="0"/>
          </a:p>
          <a:p>
            <a:pPr marL="171450" indent="-171450">
              <a:buFont typeface="Arial" panose="020B0604020202020204" pitchFamily="34" charset="0"/>
              <a:buChar char="•"/>
            </a:pPr>
            <a:r>
              <a:rPr lang="en-US" b="0" u="none" dirty="0"/>
              <a:t>LEED has made the change in 2009 that all newly constructed buildings to provide energy and water bills for the first five years of operation as a condition for certification. The label could be rescinded if the data is not produced. </a:t>
            </a:r>
          </a:p>
          <a:p>
            <a:pPr marL="171450" indent="-171450">
              <a:buFont typeface="Arial" panose="020B0604020202020204" pitchFamily="34" charset="0"/>
              <a:buChar char="•"/>
            </a:pPr>
            <a:endParaRPr lang="en-US" b="0" u="none" dirty="0"/>
          </a:p>
          <a:p>
            <a:endParaRPr lang="en-US" b="0" u="none" dirty="0"/>
          </a:p>
        </p:txBody>
      </p:sp>
    </p:spTree>
    <p:extLst>
      <p:ext uri="{BB962C8B-B14F-4D97-AF65-F5344CB8AC3E}">
        <p14:creationId xmlns:p14="http://schemas.microsoft.com/office/powerpoint/2010/main" val="670984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88807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1" dirty="0"/>
              <a:t>Simple case: </a:t>
            </a:r>
          </a:p>
          <a:p>
            <a:r>
              <a:rPr lang="en-US" altLang="zh-CN" sz="1200" dirty="0"/>
              <a:t>Two buildings with identical outlook and both argue that they have good performance </a:t>
            </a:r>
          </a:p>
          <a:p>
            <a:r>
              <a:rPr lang="en-US" altLang="zh-CN" sz="1200" dirty="0"/>
              <a:t>(no mechanism to ensure truth-telling)</a:t>
            </a:r>
          </a:p>
          <a:p>
            <a:endParaRPr lang="en-US" altLang="zh-CN" sz="1200" dirty="0"/>
          </a:p>
          <a:p>
            <a:r>
              <a:rPr lang="en-US" altLang="zh-CN" sz="1200" dirty="0"/>
              <a:t>Developer 1: true green building</a:t>
            </a:r>
            <a:r>
              <a:rPr lang="en-US" altLang="zh-CN" sz="1200" dirty="0">
                <a:sym typeface="Wingdings" panose="05000000000000000000" pitchFamily="2" charset="2"/>
              </a:rPr>
              <a:t></a:t>
            </a:r>
            <a:r>
              <a:rPr lang="en-US" altLang="zh-CN" sz="1200" dirty="0"/>
              <a:t> value $1.4 million</a:t>
            </a:r>
          </a:p>
          <a:p>
            <a:r>
              <a:rPr lang="en-US" altLang="zh-CN" sz="1200" dirty="0"/>
              <a:t>Developer 2:  fake green building </a:t>
            </a:r>
            <a:r>
              <a:rPr lang="en-US" altLang="zh-CN" sz="1200" dirty="0">
                <a:sym typeface="Wingdings" panose="05000000000000000000" pitchFamily="2" charset="2"/>
              </a:rPr>
              <a:t> value $1 million</a:t>
            </a:r>
          </a:p>
          <a:p>
            <a:endParaRPr lang="en-US" altLang="zh-CN" sz="1200" dirty="0">
              <a:sym typeface="Wingdings" panose="05000000000000000000" pitchFamily="2" charset="2"/>
            </a:endParaRPr>
          </a:p>
          <a:p>
            <a:r>
              <a:rPr lang="en-US" altLang="zh-CN" sz="1200" dirty="0">
                <a:sym typeface="Wingdings" panose="05000000000000000000" pitchFamily="2" charset="2"/>
              </a:rPr>
              <a:t>Buyer: cannot distinguish, thus willing to pay $1.2 million.</a:t>
            </a:r>
          </a:p>
          <a:p>
            <a:pPr marL="342900" indent="-342900">
              <a:buFont typeface="Arial" panose="020B0604020202020204" pitchFamily="34" charset="0"/>
              <a:buChar char="•"/>
            </a:pPr>
            <a:r>
              <a:rPr lang="en-US" altLang="zh-CN" sz="1200" dirty="0">
                <a:sym typeface="Wingdings" panose="05000000000000000000" pitchFamily="2" charset="2"/>
              </a:rPr>
              <a:t>If the reserve price of developer 1 is above $1.2 million: only developer 2 will sell. Green building market will break down. </a:t>
            </a:r>
          </a:p>
          <a:p>
            <a:pPr marL="342900" indent="-342900">
              <a:buFont typeface="Arial" panose="020B0604020202020204" pitchFamily="34" charset="0"/>
              <a:buChar char="•"/>
            </a:pPr>
            <a:r>
              <a:rPr lang="en-US" altLang="zh-CN" sz="1200" dirty="0">
                <a:sym typeface="Wingdings" panose="05000000000000000000" pitchFamily="2" charset="2"/>
              </a:rPr>
              <a:t>If the reserve price of developer 1 is below $1.2 million: both developers will sell. Yet developer 2 earns more thus fewer developers have the incentive to go green. </a:t>
            </a:r>
            <a:endParaRPr lang="zh-CN" altLang="en-US" sz="1200" dirty="0"/>
          </a:p>
          <a:p>
            <a:endParaRPr lang="zh-CN" alt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32</a:t>
            </a:fld>
            <a:endParaRPr lang="en-US"/>
          </a:p>
        </p:txBody>
      </p:sp>
    </p:spTree>
    <p:extLst>
      <p:ext uri="{BB962C8B-B14F-4D97-AF65-F5344CB8AC3E}">
        <p14:creationId xmlns:p14="http://schemas.microsoft.com/office/powerpoint/2010/main" val="1195244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altLang="zh-CN" sz="1200" b="1" dirty="0">
                    <a:latin typeface="Baskerville"/>
                  </a:rPr>
                  <a:t>Generalized model: </a:t>
                </a:r>
                <a:r>
                  <a:rPr lang="en-US" altLang="zh-CN" sz="1200" b="1" dirty="0" err="1">
                    <a:latin typeface="Baskerville"/>
                  </a:rPr>
                  <a:t>Akerlof</a:t>
                </a:r>
                <a:r>
                  <a:rPr lang="en-US" altLang="zh-CN" sz="1200" b="1" dirty="0">
                    <a:latin typeface="Baskerville"/>
                  </a:rPr>
                  <a:t> (1970) competitive screening model</a:t>
                </a:r>
              </a:p>
              <a:p>
                <a:r>
                  <a:rPr lang="en-US" altLang="zh-CN" sz="1200" dirty="0">
                    <a:latin typeface="Baskerville"/>
                  </a:rPr>
                  <a:t>Quality of good [ </a:t>
                </a:r>
                <a14:m>
                  <m:oMath xmlns:m="http://schemas.openxmlformats.org/officeDocument/2006/math">
                    <m:bar>
                      <m:barPr>
                        <m:ctrlPr>
                          <a:rPr lang="en-US" altLang="zh-CN" sz="1200" i="1" smtClean="0">
                            <a:latin typeface="Cambria Math" panose="02040503050406030204" pitchFamily="18" charset="0"/>
                          </a:rPr>
                        </m:ctrlPr>
                      </m:barPr>
                      <m:e>
                        <m:r>
                          <a:rPr lang="zh-CN" altLang="en-US" sz="1200" i="1" smtClean="0">
                            <a:latin typeface="Cambria Math" panose="02040503050406030204" pitchFamily="18" charset="0"/>
                          </a:rPr>
                          <m:t>𝜃</m:t>
                        </m:r>
                      </m:e>
                    </m:bar>
                  </m:oMath>
                </a14:m>
                <a:r>
                  <a:rPr lang="en-US" altLang="zh-CN" sz="1200" dirty="0">
                    <a:latin typeface="Baskerville"/>
                  </a:rPr>
                  <a:t>- </a:t>
                </a:r>
                <a14:m>
                  <m:oMath xmlns:m="http://schemas.openxmlformats.org/officeDocument/2006/math">
                    <m:bar>
                      <m:barPr>
                        <m:pos m:val="top"/>
                        <m:ctrlPr>
                          <a:rPr lang="en-US" altLang="zh-CN" sz="1200" i="1" smtClean="0">
                            <a:latin typeface="Cambria Math" panose="02040503050406030204" pitchFamily="18" charset="0"/>
                          </a:rPr>
                        </m:ctrlPr>
                      </m:barPr>
                      <m:e>
                        <m:r>
                          <a:rPr lang="zh-CN" altLang="en-US" sz="1200" i="1" smtClean="0">
                            <a:latin typeface="Cambria Math" panose="02040503050406030204" pitchFamily="18" charset="0"/>
                          </a:rPr>
                          <m:t>𝜃</m:t>
                        </m:r>
                      </m:e>
                    </m:bar>
                  </m:oMath>
                </a14:m>
                <a:r>
                  <a:rPr lang="en-US" altLang="zh-CN" sz="1200" dirty="0">
                    <a:latin typeface="Baskerville"/>
                  </a:rPr>
                  <a:t>]</a:t>
                </a:r>
              </a:p>
              <a:p>
                <a:r>
                  <a:rPr lang="en-US" altLang="zh-CN" sz="1200" dirty="0">
                    <a:latin typeface="Baskerville"/>
                  </a:rPr>
                  <a:t>Seller’s reserve price: r(θ)</a:t>
                </a:r>
              </a:p>
              <a:p>
                <a:r>
                  <a:rPr lang="en-US" altLang="zh-CN" sz="1200" dirty="0">
                    <a:latin typeface="Baskerville"/>
                  </a:rPr>
                  <a:t>Buyer’s payoff: θ-p</a:t>
                </a:r>
              </a:p>
              <a:p>
                <a:endParaRPr lang="en-US" altLang="zh-CN" sz="1200" dirty="0">
                  <a:latin typeface="Baskerville"/>
                </a:endParaRPr>
              </a:p>
              <a:p>
                <a:r>
                  <a:rPr lang="en-US" altLang="zh-CN" sz="1200" dirty="0">
                    <a:latin typeface="Baskerville"/>
                  </a:rPr>
                  <a:t>Suppose r(θ)</a:t>
                </a:r>
                <a:r>
                  <a:rPr lang="zh-CN" altLang="en-US" sz="1200" dirty="0">
                    <a:latin typeface="Baskerville"/>
                  </a:rPr>
                  <a:t>≤</a:t>
                </a:r>
                <a14:m>
                  <m:oMath xmlns:m="http://schemas.openxmlformats.org/officeDocument/2006/math">
                    <m:r>
                      <a:rPr lang="en-US" altLang="zh-CN" sz="1200" i="1" smtClean="0">
                        <a:latin typeface="Cambria Math" panose="02040503050406030204" pitchFamily="18" charset="0"/>
                      </a:rPr>
                      <m:t> </m:t>
                    </m:r>
                  </m:oMath>
                </a14:m>
                <a:r>
                  <a:rPr lang="en-US" altLang="zh-CN" sz="1200" dirty="0">
                    <a:latin typeface="Baskerville"/>
                  </a:rPr>
                  <a:t>θ for all θ. (buyer value the building more than its cost)</a:t>
                </a:r>
              </a:p>
              <a:p>
                <a:r>
                  <a:rPr lang="en-US" altLang="zh-CN" sz="1200" dirty="0">
                    <a:latin typeface="Baskerville"/>
                  </a:rPr>
                  <a:t>If quality observable: </a:t>
                </a:r>
              </a:p>
              <a:p>
                <a:pPr marL="342900" indent="-342900">
                  <a:buFont typeface="Arial" panose="020B0604020202020204" pitchFamily="34" charset="0"/>
                  <a:buChar char="•"/>
                </a:pPr>
                <a:r>
                  <a:rPr lang="en-US" altLang="zh-CN" sz="1200" dirty="0">
                    <a:latin typeface="Baskerville"/>
                  </a:rPr>
                  <a:t>All buildings are traded; p(θ)</a:t>
                </a:r>
                <a14:m>
                  <m:oMath xmlns:m="http://schemas.openxmlformats.org/officeDocument/2006/math">
                    <m:r>
                      <a:rPr lang="en-US" altLang="zh-CN" sz="1200" i="1" smtClean="0">
                        <a:latin typeface="Cambria Math" panose="02040503050406030204" pitchFamily="18" charset="0"/>
                        <a:ea typeface="Cambria Math" panose="02040503050406030204" pitchFamily="18" charset="0"/>
                      </a:rPr>
                      <m:t>∈</m:t>
                    </m:r>
                  </m:oMath>
                </a14:m>
                <a:r>
                  <a:rPr lang="en-US" altLang="zh-CN" sz="1200" dirty="0">
                    <a:latin typeface="Baskerville"/>
                  </a:rPr>
                  <a:t> [r(θ), θ]</a:t>
                </a:r>
              </a:p>
              <a:p>
                <a:endParaRPr lang="en-US" altLang="zh-CN" sz="1200" dirty="0">
                  <a:latin typeface="Baskerville"/>
                </a:endParaRPr>
              </a:p>
              <a:p>
                <a:r>
                  <a:rPr lang="en-US" altLang="zh-CN" sz="1200" dirty="0">
                    <a:latin typeface="Baskerville"/>
                  </a:rPr>
                  <a:t>If quality unobservable: </a:t>
                </a:r>
              </a:p>
              <a:p>
                <a:pPr marL="342900" indent="-342900">
                  <a:buFont typeface="Arial" panose="020B0604020202020204" pitchFamily="34" charset="0"/>
                  <a:buChar char="•"/>
                </a:pPr>
                <a:r>
                  <a:rPr lang="en-US" altLang="zh-CN" sz="1200" dirty="0">
                    <a:latin typeface="Baskerville"/>
                  </a:rPr>
                  <a:t>Proposition: If r(</a:t>
                </a:r>
                <a14:m>
                  <m:oMath xmlns:m="http://schemas.openxmlformats.org/officeDocument/2006/math">
                    <m:bar>
                      <m:barPr>
                        <m:pos m:val="top"/>
                        <m:ctrlPr>
                          <a:rPr lang="en-US" altLang="zh-CN" sz="1200" i="1">
                            <a:latin typeface="Cambria Math" panose="02040503050406030204" pitchFamily="18" charset="0"/>
                          </a:rPr>
                        </m:ctrlPr>
                      </m:barPr>
                      <m:e>
                        <m:r>
                          <a:rPr lang="zh-CN" altLang="en-US" sz="1200" i="1">
                            <a:latin typeface="Cambria Math" panose="02040503050406030204" pitchFamily="18" charset="0"/>
                          </a:rPr>
                          <m:t>𝜃</m:t>
                        </m:r>
                      </m:e>
                    </m:bar>
                  </m:oMath>
                </a14:m>
                <a:r>
                  <a:rPr lang="en-US" altLang="zh-CN" sz="1200" dirty="0">
                    <a:latin typeface="Baskerville"/>
                  </a:rPr>
                  <a:t>) &gt; E[θ], no efficient competitive equilibrium exists.</a:t>
                </a:r>
              </a:p>
              <a:p>
                <a:r>
                  <a:rPr lang="en-US" altLang="zh-CN" sz="1200" dirty="0">
                    <a:latin typeface="Baskerville"/>
                  </a:rPr>
                  <a:t>(i.e., sellers value the best good more than buyers value the average good.)</a:t>
                </a:r>
              </a:p>
              <a:p>
                <a:r>
                  <a:rPr lang="en-US" altLang="zh-CN" sz="1200" dirty="0">
                    <a:latin typeface="Baskerville"/>
                  </a:rPr>
                  <a:t>The highest quality good is not traded due to asymmetric information. </a:t>
                </a:r>
              </a:p>
              <a:p>
                <a:endParaRPr lang="en-US" dirty="0"/>
              </a:p>
            </p:txBody>
          </p:sp>
        </mc:Choice>
        <mc:Fallback xmlns="">
          <p:sp>
            <p:nvSpPr>
              <p:cNvPr id="3" name="Notes Placeholder 2"/>
              <p:cNvSpPr>
                <a:spLocks noGrp="1"/>
              </p:cNvSpPr>
              <p:nvPr>
                <p:ph type="body" idx="1"/>
              </p:nvPr>
            </p:nvSpPr>
            <p:spPr/>
            <p:txBody>
              <a:bodyPr/>
              <a:lstStyle/>
              <a:p>
                <a:r>
                  <a:rPr lang="en-US" altLang="zh-CN" sz="1200" b="1" dirty="0">
                    <a:latin typeface="Baskerville"/>
                  </a:rPr>
                  <a:t>Generalized model: </a:t>
                </a:r>
                <a:r>
                  <a:rPr lang="en-US" altLang="zh-CN" sz="1200" b="1" dirty="0" err="1">
                    <a:latin typeface="Baskerville"/>
                  </a:rPr>
                  <a:t>Akerlof</a:t>
                </a:r>
                <a:r>
                  <a:rPr lang="en-US" altLang="zh-CN" sz="1200" b="1" dirty="0">
                    <a:latin typeface="Baskerville"/>
                  </a:rPr>
                  <a:t> (1970) competitive screening model</a:t>
                </a:r>
              </a:p>
              <a:p>
                <a:r>
                  <a:rPr lang="en-US" altLang="zh-CN" sz="1200" dirty="0">
                    <a:latin typeface="Baskerville"/>
                  </a:rPr>
                  <a:t>Quality of good [ </a:t>
                </a:r>
                <a:r>
                  <a:rPr lang="en-US" altLang="zh-CN" sz="1200" i="0">
                    <a:latin typeface="Cambria Math" panose="02040503050406030204" pitchFamily="18" charset="0"/>
                  </a:rPr>
                  <a:t>▁</a:t>
                </a:r>
                <a:r>
                  <a:rPr lang="zh-CN" altLang="en-US" sz="1200" i="0">
                    <a:latin typeface="Cambria Math" panose="02040503050406030204" pitchFamily="18" charset="0"/>
                  </a:rPr>
                  <a:t>𝜃</a:t>
                </a:r>
                <a:r>
                  <a:rPr lang="en-US" altLang="zh-CN" sz="1200" dirty="0">
                    <a:latin typeface="Baskerville"/>
                  </a:rPr>
                  <a:t>- </a:t>
                </a:r>
                <a:r>
                  <a:rPr lang="en-US" altLang="zh-CN" sz="1200" i="0">
                    <a:latin typeface="Cambria Math" panose="02040503050406030204" pitchFamily="18" charset="0"/>
                  </a:rPr>
                  <a:t>¯</a:t>
                </a:r>
                <a:r>
                  <a:rPr lang="zh-CN" altLang="en-US" sz="1200" i="0">
                    <a:latin typeface="Cambria Math" panose="02040503050406030204" pitchFamily="18" charset="0"/>
                  </a:rPr>
                  <a:t>𝜃</a:t>
                </a:r>
                <a:r>
                  <a:rPr lang="en-US" altLang="zh-CN" sz="1200" dirty="0">
                    <a:latin typeface="Baskerville"/>
                  </a:rPr>
                  <a:t>]</a:t>
                </a:r>
              </a:p>
              <a:p>
                <a:r>
                  <a:rPr lang="en-US" altLang="zh-CN" sz="1200" dirty="0">
                    <a:latin typeface="Baskerville"/>
                  </a:rPr>
                  <a:t>Seller’s reserve price: r(θ)</a:t>
                </a:r>
              </a:p>
              <a:p>
                <a:r>
                  <a:rPr lang="en-US" altLang="zh-CN" sz="1200" dirty="0">
                    <a:latin typeface="Baskerville"/>
                  </a:rPr>
                  <a:t>Buyer’s payoff: θ-p</a:t>
                </a:r>
              </a:p>
              <a:p>
                <a:endParaRPr lang="en-US" altLang="zh-CN" sz="1200" dirty="0">
                  <a:latin typeface="Baskerville"/>
                </a:endParaRPr>
              </a:p>
              <a:p>
                <a:r>
                  <a:rPr lang="en-US" altLang="zh-CN" sz="1200" dirty="0">
                    <a:latin typeface="Baskerville"/>
                  </a:rPr>
                  <a:t>Suppose r(θ)</a:t>
                </a:r>
                <a:r>
                  <a:rPr lang="zh-CN" altLang="en-US" sz="1200" dirty="0">
                    <a:latin typeface="Baskerville"/>
                  </a:rPr>
                  <a:t>≤</a:t>
                </a:r>
                <a:r>
                  <a:rPr lang="en-US" altLang="zh-CN" sz="1200" i="0">
                    <a:latin typeface="Cambria Math" panose="02040503050406030204" pitchFamily="18" charset="0"/>
                  </a:rPr>
                  <a:t> </a:t>
                </a:r>
                <a:r>
                  <a:rPr lang="en-US" altLang="zh-CN" sz="1200" dirty="0">
                    <a:latin typeface="Baskerville"/>
                  </a:rPr>
                  <a:t>θ for all θ. (buyer value the building more than its cost)</a:t>
                </a:r>
              </a:p>
              <a:p>
                <a:r>
                  <a:rPr lang="en-US" altLang="zh-CN" sz="1200" dirty="0">
                    <a:latin typeface="Baskerville"/>
                  </a:rPr>
                  <a:t>If quality observable: </a:t>
                </a:r>
              </a:p>
              <a:p>
                <a:pPr marL="342900" indent="-342900">
                  <a:buFont typeface="Arial" panose="020B0604020202020204" pitchFamily="34" charset="0"/>
                  <a:buChar char="•"/>
                </a:pPr>
                <a:r>
                  <a:rPr lang="en-US" altLang="zh-CN" sz="1200" dirty="0">
                    <a:latin typeface="Baskerville"/>
                  </a:rPr>
                  <a:t>All buildings are traded; p(θ)</a:t>
                </a:r>
                <a:r>
                  <a:rPr lang="en-US" altLang="zh-CN" sz="1200" i="0">
                    <a:latin typeface="Cambria Math" panose="02040503050406030204" pitchFamily="18" charset="0"/>
                    <a:ea typeface="Cambria Math" panose="02040503050406030204" pitchFamily="18" charset="0"/>
                  </a:rPr>
                  <a:t>∈</a:t>
                </a:r>
                <a:r>
                  <a:rPr lang="en-US" altLang="zh-CN" sz="1200" dirty="0">
                    <a:latin typeface="Baskerville"/>
                  </a:rPr>
                  <a:t> [r(θ), θ]</a:t>
                </a:r>
              </a:p>
              <a:p>
                <a:endParaRPr lang="en-US" altLang="zh-CN" sz="1200" dirty="0">
                  <a:latin typeface="Baskerville"/>
                </a:endParaRPr>
              </a:p>
              <a:p>
                <a:r>
                  <a:rPr lang="en-US" altLang="zh-CN" sz="1200" dirty="0">
                    <a:latin typeface="Baskerville"/>
                  </a:rPr>
                  <a:t>If quality unobservable: </a:t>
                </a:r>
              </a:p>
              <a:p>
                <a:pPr marL="342900" indent="-342900">
                  <a:buFont typeface="Arial" panose="020B0604020202020204" pitchFamily="34" charset="0"/>
                  <a:buChar char="•"/>
                </a:pPr>
                <a:r>
                  <a:rPr lang="en-US" altLang="zh-CN" sz="1200" dirty="0">
                    <a:latin typeface="Baskerville"/>
                  </a:rPr>
                  <a:t>Proposition: If r(</a:t>
                </a:r>
                <a:r>
                  <a:rPr lang="en-US" altLang="zh-CN" sz="1200" i="0">
                    <a:latin typeface="Cambria Math" panose="02040503050406030204" pitchFamily="18" charset="0"/>
                  </a:rPr>
                  <a:t>¯</a:t>
                </a:r>
                <a:r>
                  <a:rPr lang="zh-CN" altLang="en-US" sz="1200" i="0">
                    <a:latin typeface="Cambria Math" panose="02040503050406030204" pitchFamily="18" charset="0"/>
                  </a:rPr>
                  <a:t>𝜃</a:t>
                </a:r>
                <a:r>
                  <a:rPr lang="en-US" altLang="zh-CN" sz="1200" dirty="0">
                    <a:latin typeface="Baskerville"/>
                  </a:rPr>
                  <a:t>) &gt; E[θ], no efficient competitive equilibrium exists.</a:t>
                </a:r>
              </a:p>
              <a:p>
                <a:r>
                  <a:rPr lang="en-US" altLang="zh-CN" sz="1200" dirty="0">
                    <a:latin typeface="Baskerville"/>
                  </a:rPr>
                  <a:t>(i.e., sellers value the best good more than buyers value the average good.)</a:t>
                </a:r>
              </a:p>
              <a:p>
                <a:r>
                  <a:rPr lang="en-US" altLang="zh-CN" sz="1200" dirty="0">
                    <a:latin typeface="Baskerville"/>
                  </a:rPr>
                  <a:t>The highest quality good is not traded due to asymmetric information. </a:t>
                </a:r>
              </a:p>
              <a:p>
                <a:endParaRPr lang="en-US" dirty="0"/>
              </a:p>
            </p:txBody>
          </p:sp>
        </mc:Fallback>
      </mc:AlternateContent>
      <p:sp>
        <p:nvSpPr>
          <p:cNvPr id="4" name="Slide Number Placeholder 3"/>
          <p:cNvSpPr>
            <a:spLocks noGrp="1"/>
          </p:cNvSpPr>
          <p:nvPr>
            <p:ph type="sldNum" sz="quarter" idx="5"/>
          </p:nvPr>
        </p:nvSpPr>
        <p:spPr/>
        <p:txBody>
          <a:bodyPr/>
          <a:lstStyle/>
          <a:p>
            <a:fld id="{308B3BEE-1558-374E-8A88-8A25651309F3}" type="slidenum">
              <a:rPr lang="en-US" smtClean="0"/>
              <a:t>33</a:t>
            </a:fld>
            <a:endParaRPr lang="en-US"/>
          </a:p>
        </p:txBody>
      </p:sp>
    </p:spTree>
    <p:extLst>
      <p:ext uri="{BB962C8B-B14F-4D97-AF65-F5344CB8AC3E}">
        <p14:creationId xmlns:p14="http://schemas.microsoft.com/office/powerpoint/2010/main" val="4810720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Analogy:</a:t>
            </a:r>
            <a:r>
              <a:rPr lang="zh-CN" altLang="en-US" dirty="0"/>
              <a:t> </a:t>
            </a:r>
            <a:r>
              <a:rPr lang="en-US" altLang="zh-CN" dirty="0"/>
              <a:t>for</a:t>
            </a:r>
            <a:r>
              <a:rPr lang="zh-CN" altLang="en-US" dirty="0"/>
              <a:t> </a:t>
            </a:r>
            <a:r>
              <a:rPr lang="en-US" altLang="zh-CN" dirty="0"/>
              <a:t>a</a:t>
            </a:r>
            <a:r>
              <a:rPr lang="zh-CN" altLang="en-US" dirty="0"/>
              <a:t> </a:t>
            </a:r>
            <a:r>
              <a:rPr lang="en-US" altLang="zh-CN" dirty="0"/>
              <a:t>student,</a:t>
            </a:r>
            <a:r>
              <a:rPr lang="zh-CN" altLang="en-US" dirty="0"/>
              <a:t> </a:t>
            </a:r>
            <a:r>
              <a:rPr lang="en-US" altLang="zh-CN" dirty="0"/>
              <a:t>standard</a:t>
            </a:r>
            <a:r>
              <a:rPr lang="zh-CN" altLang="en-US" dirty="0"/>
              <a:t> </a:t>
            </a:r>
            <a:r>
              <a:rPr lang="en-US" altLang="zh-CN" dirty="0"/>
              <a:t>tests:</a:t>
            </a:r>
            <a:r>
              <a:rPr lang="zh-CN" altLang="en-US" dirty="0"/>
              <a:t> </a:t>
            </a:r>
            <a:r>
              <a:rPr lang="en-US" altLang="zh-CN" dirty="0"/>
              <a:t>SAT,</a:t>
            </a:r>
            <a:r>
              <a:rPr lang="zh-CN" altLang="en-US" dirty="0"/>
              <a:t> </a:t>
            </a:r>
            <a:r>
              <a:rPr lang="en-US" altLang="zh-CN" dirty="0"/>
              <a:t>GRE,</a:t>
            </a:r>
            <a:r>
              <a:rPr lang="zh-CN" altLang="en-US" dirty="0"/>
              <a:t> </a:t>
            </a:r>
            <a:r>
              <a:rPr lang="en-US" altLang="zh-CN" dirty="0"/>
              <a:t>GMAT…</a:t>
            </a:r>
            <a:endParaRPr 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34</a:t>
            </a:fld>
            <a:endParaRPr lang="en-US"/>
          </a:p>
        </p:txBody>
      </p:sp>
    </p:spTree>
    <p:extLst>
      <p:ext uri="{BB962C8B-B14F-4D97-AF65-F5344CB8AC3E}">
        <p14:creationId xmlns:p14="http://schemas.microsoft.com/office/powerpoint/2010/main" val="309836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a50b2e0081_0_9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a50b2e0081_0_9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Popular certification programs</a:t>
            </a:r>
            <a:endParaRPr/>
          </a:p>
        </p:txBody>
      </p:sp>
    </p:spTree>
    <p:extLst>
      <p:ext uri="{BB962C8B-B14F-4D97-AF65-F5344CB8AC3E}">
        <p14:creationId xmlns:p14="http://schemas.microsoft.com/office/powerpoint/2010/main" val="35975298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en-US" altLang="zh-CN" dirty="0"/>
              <a:t>USGBC:</a:t>
            </a:r>
            <a:r>
              <a:rPr lang="zh-CN" altLang="en-US" dirty="0"/>
              <a:t> </a:t>
            </a:r>
            <a:r>
              <a:rPr lang="en-US" altLang="zh-CN" dirty="0"/>
              <a:t>A</a:t>
            </a:r>
            <a:r>
              <a:rPr lang="zh-CN" altLang="en-US" dirty="0"/>
              <a:t> </a:t>
            </a:r>
            <a:r>
              <a:rPr lang="en-US" altLang="zh-CN" dirty="0"/>
              <a:t>private</a:t>
            </a:r>
            <a:r>
              <a:rPr lang="zh-CN" altLang="en-US" dirty="0"/>
              <a:t> </a:t>
            </a:r>
            <a:r>
              <a:rPr lang="en-US" altLang="zh-CN" dirty="0"/>
              <a:t>non-profit</a:t>
            </a:r>
            <a:r>
              <a:rPr lang="zh-CN" altLang="en-US" dirty="0"/>
              <a:t> </a:t>
            </a:r>
            <a:r>
              <a:rPr lang="en-US" altLang="zh-CN" dirty="0"/>
              <a:t>organization.</a:t>
            </a:r>
            <a:r>
              <a:rPr lang="zh-CN" altLang="en-US" dirty="0"/>
              <a:t> </a:t>
            </a:r>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SAT</a:t>
            </a:r>
            <a:r>
              <a:rPr lang="en-US" sz="1200" b="0" i="0" kern="1200" dirty="0">
                <a:solidFill>
                  <a:schemeClr val="tx1"/>
                </a:solidFill>
                <a:effectLst/>
                <a:latin typeface="+mn-lt"/>
                <a:ea typeface="+mn-ea"/>
                <a:cs typeface="+mn-cs"/>
              </a:rPr>
              <a:t> is wholly </a:t>
            </a:r>
            <a:r>
              <a:rPr lang="en-US" sz="1200" b="1" i="0" kern="1200" dirty="0">
                <a:solidFill>
                  <a:schemeClr val="tx1"/>
                </a:solidFill>
                <a:effectLst/>
                <a:latin typeface="+mn-lt"/>
                <a:ea typeface="+mn-ea"/>
                <a:cs typeface="+mn-cs"/>
              </a:rPr>
              <a:t>owned</a:t>
            </a:r>
            <a:r>
              <a:rPr lang="en-US" sz="1200" b="0" i="0" kern="1200" dirty="0">
                <a:solidFill>
                  <a:schemeClr val="tx1"/>
                </a:solidFill>
                <a:effectLst/>
                <a:latin typeface="+mn-lt"/>
                <a:ea typeface="+mn-ea"/>
                <a:cs typeface="+mn-cs"/>
              </a:rPr>
              <a:t>, developed, and published by the College Board, a private, not-for-profit organization in the United States. </a:t>
            </a:r>
          </a:p>
          <a:p>
            <a:endParaRPr lang="en-US" altLang="zh-CN"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GRE</a:t>
            </a:r>
            <a:r>
              <a:rPr lang="en-US" sz="1200" b="0" i="0" kern="1200" dirty="0">
                <a:solidFill>
                  <a:schemeClr val="tx1"/>
                </a:solidFill>
                <a:effectLst/>
                <a:latin typeface="+mn-lt"/>
                <a:ea typeface="+mn-ea"/>
                <a:cs typeface="+mn-cs"/>
              </a:rPr>
              <a:t> is </a:t>
            </a:r>
            <a:r>
              <a:rPr lang="en-US" sz="1200" b="1" i="0" kern="1200" dirty="0">
                <a:solidFill>
                  <a:schemeClr val="tx1"/>
                </a:solidFill>
                <a:effectLst/>
                <a:latin typeface="+mn-lt"/>
                <a:ea typeface="+mn-ea"/>
                <a:cs typeface="+mn-cs"/>
              </a:rPr>
              <a:t>owned</a:t>
            </a:r>
            <a:r>
              <a:rPr lang="en-US" sz="1200" b="0" i="0" kern="1200" dirty="0">
                <a:solidFill>
                  <a:schemeClr val="tx1"/>
                </a:solidFill>
                <a:effectLst/>
                <a:latin typeface="+mn-lt"/>
                <a:ea typeface="+mn-ea"/>
                <a:cs typeface="+mn-cs"/>
              </a:rPr>
              <a:t> and administered by Educational Testing Service (ETS). </a:t>
            </a:r>
            <a:endParaRPr lang="zh-CN" altLang="en-US" dirty="0"/>
          </a:p>
        </p:txBody>
      </p:sp>
    </p:spTree>
    <p:extLst>
      <p:ext uri="{BB962C8B-B14F-4D97-AF65-F5344CB8AC3E}">
        <p14:creationId xmlns:p14="http://schemas.microsoft.com/office/powerpoint/2010/main" val="28987472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endParaRPr lang="zh-CN" altLang="en-US" dirty="0"/>
          </a:p>
        </p:txBody>
      </p:sp>
    </p:spTree>
    <p:extLst>
      <p:ext uri="{BB962C8B-B14F-4D97-AF65-F5344CB8AC3E}">
        <p14:creationId xmlns:p14="http://schemas.microsoft.com/office/powerpoint/2010/main" val="4173825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Some of the biggest concerns with LEED over the years is not considering site location (for example gaining points for putting in bike racks and repair stations despite being located 25 miles from the nearest residential area so no one will use them). </a:t>
            </a:r>
            <a:endParaRPr lang="zh-CN" altLang="en-US" dirty="0"/>
          </a:p>
          <a:p>
            <a:endParaRPr lang="zh-CN" altLang="en-US" dirty="0"/>
          </a:p>
        </p:txBody>
      </p:sp>
    </p:spTree>
    <p:extLst>
      <p:ext uri="{BB962C8B-B14F-4D97-AF65-F5344CB8AC3E}">
        <p14:creationId xmlns:p14="http://schemas.microsoft.com/office/powerpoint/2010/main" val="25210534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Some of the biggest concerns with LEED over the years is not considering site location (for example gaining points for putting in bike racks and repair stations despite being located 25 miles from the nearest residential area so no one will use them). </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u="sng" kern="1200" dirty="0">
              <a:solidFill>
                <a:schemeClr val="tx1"/>
              </a:solidFill>
              <a:effectLst/>
              <a:latin typeface="+mn-lt"/>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u="sng" kern="1200" dirty="0">
              <a:solidFill>
                <a:schemeClr val="tx1"/>
              </a:solidFill>
              <a:effectLst/>
              <a:latin typeface="+mn-lt"/>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u="sng" kern="1200" dirty="0">
                <a:solidFill>
                  <a:schemeClr val="tx1"/>
                </a:solidFill>
                <a:effectLst/>
                <a:latin typeface="+mn-lt"/>
                <a:ea typeface="+mn-ea"/>
                <a:cs typeface="+mn-cs"/>
                <a:hlinkClick r:id="rId3"/>
              </a:rPr>
              <a:t>https://www.forbes.com/sites/realspin/2014/04/30/leed-certified-buildings-are-often-less-energy-efficient-than-uncertified-ones/?sh=2d2e6c362554</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“Unsurprisingly, research shows that LEED-certified buildings are often less energy-efficient than their uncertified counterparts… By comparison, consider Energy Star, the U.S. Environmental Protection Agency’s (EPA) own green building rating system. Unlike LEED, buildings must submit actual utility bills before they can claim the Energy Star seal. It shouldn’t come as a surprise, therefore, that comparisons have shown no correlation between LEED certification and a high Energy Star score.”</a:t>
            </a:r>
            <a:endParaRPr lang="zh-CN" altLang="zh-CN" sz="1200" kern="1200" dirty="0">
              <a:solidFill>
                <a:schemeClr val="tx1"/>
              </a:solidFill>
              <a:effectLst/>
              <a:latin typeface="+mn-lt"/>
              <a:ea typeface="+mn-ea"/>
              <a:cs typeface="+mn-cs"/>
            </a:endParaRPr>
          </a:p>
          <a:p>
            <a:endParaRPr lang="en-US" altLang="zh-CN" dirty="0"/>
          </a:p>
          <a:p>
            <a:endParaRPr lang="zh-CN" altLang="en-US" dirty="0"/>
          </a:p>
        </p:txBody>
      </p:sp>
    </p:spTree>
    <p:extLst>
      <p:ext uri="{BB962C8B-B14F-4D97-AF65-F5344CB8AC3E}">
        <p14:creationId xmlns:p14="http://schemas.microsoft.com/office/powerpoint/2010/main" val="4011552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lvl="0"/>
            <a:r>
              <a:rPr lang="en-US" altLang="zh-CN" u="sng" dirty="0"/>
              <a:t>2008</a:t>
            </a:r>
            <a:r>
              <a:rPr lang="zh-CN" altLang="en-US" u="sng" dirty="0"/>
              <a:t> </a:t>
            </a:r>
            <a:r>
              <a:rPr lang="en-US" altLang="zh-CN" u="sng" dirty="0"/>
              <a:t>SF</a:t>
            </a:r>
            <a:r>
              <a:rPr lang="en-US" altLang="zh-CN" dirty="0"/>
              <a:t>:</a:t>
            </a:r>
            <a:r>
              <a:rPr lang="zh-CN" altLang="en-US" dirty="0"/>
              <a:t> </a:t>
            </a:r>
            <a:r>
              <a:rPr lang="en-US" sz="1200" kern="1200" dirty="0">
                <a:solidFill>
                  <a:schemeClr val="tx1"/>
                </a:solidFill>
                <a:effectLst/>
                <a:latin typeface="+mn-lt"/>
                <a:ea typeface="+mn-ea"/>
                <a:cs typeface="+mn-cs"/>
              </a:rPr>
              <a:t>Architect: Handel Architects</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 towers: 12-story tower and 58-story tower</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Fully sold out by 2013</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Allegedly had sunk 8.3 inches by 2009</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By May 2016, “had sunk 16 inches into the earth and tilted over 15 inches at its tip and 2 inches at the base”</a:t>
            </a:r>
          </a:p>
          <a:p>
            <a:pPr lvl="0"/>
            <a:endParaRPr lang="en-US" sz="1200" kern="1200" dirty="0">
              <a:solidFill>
                <a:schemeClr val="tx1"/>
              </a:solidFill>
              <a:effectLst/>
              <a:latin typeface="+mn-lt"/>
              <a:ea typeface="+mn-ea"/>
              <a:cs typeface="+mn-cs"/>
            </a:endParaRPr>
          </a:p>
          <a:p>
            <a:pPr lvl="0"/>
            <a:r>
              <a:rPr lang="en-US" altLang="zh-CN" sz="1200" u="sng" kern="1200" dirty="0">
                <a:solidFill>
                  <a:schemeClr val="tx1"/>
                </a:solidFill>
                <a:effectLst/>
                <a:latin typeface="+mn-lt"/>
                <a:ea typeface="+mn-ea"/>
                <a:cs typeface="+mn-cs"/>
              </a:rPr>
              <a:t>2013</a:t>
            </a:r>
            <a:r>
              <a:rPr lang="zh-CN" altLang="en-US" sz="1200" u="sng" kern="1200" dirty="0">
                <a:solidFill>
                  <a:schemeClr val="tx1"/>
                </a:solidFill>
                <a:effectLst/>
                <a:latin typeface="+mn-lt"/>
                <a:ea typeface="+mn-ea"/>
                <a:cs typeface="+mn-cs"/>
              </a:rPr>
              <a:t> </a:t>
            </a:r>
            <a:r>
              <a:rPr lang="en-US" altLang="zh-CN" sz="1200" u="sng" kern="1200" dirty="0">
                <a:solidFill>
                  <a:schemeClr val="tx1"/>
                </a:solidFill>
                <a:effectLst/>
                <a:latin typeface="+mn-lt"/>
                <a:ea typeface="+mn-ea"/>
                <a:cs typeface="+mn-cs"/>
              </a:rPr>
              <a:t>Boston</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Architect: Handel Architects</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390,000SF with 256-unit residential units. 15-story tower</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Focused on job creation, downtown revitalization</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Job started post-recession</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Needed to get mayor on board through jobs created in new construction</a:t>
            </a:r>
          </a:p>
          <a:p>
            <a:pPr lvl="0"/>
            <a:endParaRPr lang="en-US" sz="1200" kern="1200" dirty="0">
              <a:solidFill>
                <a:schemeClr val="tx1"/>
              </a:solidFill>
              <a:effectLst/>
              <a:latin typeface="+mn-lt"/>
              <a:ea typeface="+mn-ea"/>
              <a:cs typeface="+mn-cs"/>
            </a:endParaRPr>
          </a:p>
          <a:p>
            <a:pPr lvl="0"/>
            <a:r>
              <a:rPr lang="en-US" altLang="zh-CN" sz="1200" u="sng" kern="1200" dirty="0">
                <a:solidFill>
                  <a:schemeClr val="tx1"/>
                </a:solidFill>
                <a:effectLst/>
                <a:latin typeface="+mn-lt"/>
                <a:ea typeface="+mn-ea"/>
                <a:cs typeface="+mn-cs"/>
              </a:rPr>
              <a:t>2017</a:t>
            </a:r>
            <a:r>
              <a:rPr lang="zh-CN" altLang="en-US" sz="1200" u="sng" kern="1200" dirty="0">
                <a:solidFill>
                  <a:schemeClr val="tx1"/>
                </a:solidFill>
                <a:effectLst/>
                <a:latin typeface="+mn-lt"/>
                <a:ea typeface="+mn-ea"/>
                <a:cs typeface="+mn-cs"/>
              </a:rPr>
              <a:t> </a:t>
            </a:r>
            <a:r>
              <a:rPr lang="en-US" altLang="zh-CN" sz="1200" u="sng" kern="1200" dirty="0">
                <a:solidFill>
                  <a:schemeClr val="tx1"/>
                </a:solidFill>
                <a:effectLst/>
                <a:latin typeface="+mn-lt"/>
                <a:ea typeface="+mn-ea"/>
                <a:cs typeface="+mn-cs"/>
              </a:rPr>
              <a:t>Boston</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Architect: Handel Architects</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685-foot high mixed-use residential tower</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60-stories high with 442 condos</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Replaced the “Big Hole” – a partially excavated site</a:t>
            </a:r>
            <a:r>
              <a:rPr lang="en-US" altLang="zh-CN" sz="1200" kern="1200" dirty="0">
                <a:solidFill>
                  <a:schemeClr val="tx1"/>
                </a:solidFill>
                <a:effectLst/>
                <a:latin typeface="+mn-lt"/>
                <a:ea typeface="+mn-ea"/>
                <a:cs typeface="+mn-cs"/>
              </a:rPr>
              <a:t>.</a:t>
            </a:r>
            <a:r>
              <a:rPr lang="en-US" dirty="0">
                <a:effectLst/>
              </a:rPr>
              <a:t> </a:t>
            </a:r>
            <a:r>
              <a:rPr lang="en-US" sz="1200" kern="1200" dirty="0">
                <a:solidFill>
                  <a:schemeClr val="tx1"/>
                </a:solidFill>
                <a:effectLst/>
                <a:latin typeface="+mn-lt"/>
                <a:ea typeface="+mn-ea"/>
                <a:cs typeface="+mn-cs"/>
              </a:rPr>
              <a:t>Mayor considered this site “perhaps his No. 1 development priority”</a:t>
            </a:r>
            <a:r>
              <a:rPr lang="en-US" altLang="zh-CN" sz="1200" kern="1200" dirty="0">
                <a:solidFill>
                  <a:schemeClr val="tx1"/>
                </a:solidFill>
                <a:effectLst/>
                <a:latin typeface="+mn-lt"/>
                <a:ea typeface="+mn-ea"/>
                <a:cs typeface="+mn-cs"/>
              </a:rPr>
              <a:t>.</a:t>
            </a:r>
          </a:p>
          <a:p>
            <a:pPr lvl="0"/>
            <a:endParaRPr lang="en-US" sz="1200" kern="1200" dirty="0">
              <a:solidFill>
                <a:schemeClr val="tx1"/>
              </a:solidFill>
              <a:effectLst/>
              <a:latin typeface="+mn-lt"/>
              <a:ea typeface="+mn-ea"/>
              <a:cs typeface="+mn-cs"/>
            </a:endParaRPr>
          </a:p>
          <a:p>
            <a:pPr lvl="0"/>
            <a:r>
              <a:rPr lang="en-US" altLang="zh-CN" sz="1200" kern="1200" dirty="0">
                <a:solidFill>
                  <a:schemeClr val="tx1"/>
                </a:solidFill>
                <a:effectLst/>
                <a:latin typeface="+mn-lt"/>
                <a:ea typeface="+mn-ea"/>
                <a:cs typeface="+mn-cs"/>
              </a:rPr>
              <a:t>2022</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Winthrop:</a:t>
            </a:r>
            <a:r>
              <a:rPr lang="zh-CN" altLang="en-US" sz="1200" kern="1200" dirty="0">
                <a:solidFill>
                  <a:schemeClr val="tx1"/>
                </a:solidFill>
                <a:effectLst/>
                <a:latin typeface="+mn-lt"/>
                <a:ea typeface="+mn-ea"/>
                <a:cs typeface="+mn-cs"/>
              </a:rPr>
              <a:t> </a:t>
            </a:r>
            <a:r>
              <a:rPr lang="en-US" dirty="0">
                <a:effectLst/>
              </a:rPr>
              <a:t> </a:t>
            </a:r>
            <a:r>
              <a:rPr lang="en-US" sz="1200" kern="1200" dirty="0">
                <a:solidFill>
                  <a:schemeClr val="tx1"/>
                </a:solidFill>
                <a:effectLst/>
                <a:latin typeface="+mn-lt"/>
                <a:ea typeface="+mn-ea"/>
                <a:cs typeface="+mn-cs"/>
              </a:rPr>
              <a:t>812,000 SF of office space and 572,000SF comprised of 321 luxury condos</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Largest Passive House Institute certified office building in the world when completed (estimated for 2022)</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Estimates 65% less energy than similarly-sized Boston projects</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Estimates 30%-50% more fresh air than comparable buildings</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Greater access to natural light</a:t>
            </a:r>
            <a:r>
              <a:rPr lang="en-US" altLang="zh-CN"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776142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Empirical studies.</a:t>
            </a:r>
            <a:endParaRPr dirty="0"/>
          </a:p>
        </p:txBody>
      </p:sp>
    </p:spTree>
    <p:extLst>
      <p:ext uri="{BB962C8B-B14F-4D97-AF65-F5344CB8AC3E}">
        <p14:creationId xmlns:p14="http://schemas.microsoft.com/office/powerpoint/2010/main" val="31826813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iopscience.iop.org</a:t>
            </a:r>
            <a:r>
              <a:rPr lang="en-US" dirty="0"/>
              <a:t>/article/10.1088/1748-9326/8/3/035018/pdf</a:t>
            </a:r>
          </a:p>
        </p:txBody>
      </p:sp>
      <p:sp>
        <p:nvSpPr>
          <p:cNvPr id="4" name="Slide Number Placeholder 3"/>
          <p:cNvSpPr>
            <a:spLocks noGrp="1"/>
          </p:cNvSpPr>
          <p:nvPr>
            <p:ph type="sldNum" sz="quarter" idx="5"/>
          </p:nvPr>
        </p:nvSpPr>
        <p:spPr/>
        <p:txBody>
          <a:bodyPr/>
          <a:lstStyle/>
          <a:p>
            <a:fld id="{308B3BEE-1558-374E-8A88-8A25651309F3}" type="slidenum">
              <a:rPr lang="en-US" smtClean="0"/>
              <a:t>41</a:t>
            </a:fld>
            <a:endParaRPr lang="en-US"/>
          </a:p>
        </p:txBody>
      </p:sp>
    </p:spTree>
    <p:extLst>
      <p:ext uri="{BB962C8B-B14F-4D97-AF65-F5344CB8AC3E}">
        <p14:creationId xmlns:p14="http://schemas.microsoft.com/office/powerpoint/2010/main" val="11437956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LL84: done through Energy Star Portfolio Manager</a:t>
            </a:r>
          </a:p>
          <a:p>
            <a:pPr marL="0" lvl="0" indent="0" algn="l" rtl="0">
              <a:spcBef>
                <a:spcPts val="0"/>
              </a:spcBef>
              <a:spcAft>
                <a:spcPts val="0"/>
              </a:spcAft>
              <a:buNone/>
            </a:pPr>
            <a:r>
              <a:rPr lang="en-US" dirty="0"/>
              <a:t>LL33: Score= Energy Star efficiency score</a:t>
            </a:r>
          </a:p>
          <a:p>
            <a:pPr marL="0" lvl="0" indent="0" algn="l" rtl="0">
              <a:spcBef>
                <a:spcPts val="0"/>
              </a:spcBef>
              <a:spcAft>
                <a:spcPts val="0"/>
              </a:spcAft>
              <a:buNone/>
            </a:pPr>
            <a:r>
              <a:rPr lang="en-US" dirty="0"/>
              <a:t>LL95: More strict</a:t>
            </a:r>
          </a:p>
          <a:p>
            <a:endParaRPr 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42</a:t>
            </a:fld>
            <a:endParaRPr lang="en-US"/>
          </a:p>
        </p:txBody>
      </p:sp>
    </p:spTree>
    <p:extLst>
      <p:ext uri="{BB962C8B-B14F-4D97-AF65-F5344CB8AC3E}">
        <p14:creationId xmlns:p14="http://schemas.microsoft.com/office/powerpoint/2010/main" val="42937999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8B3BEE-1558-374E-8A88-8A25651309F3}" type="slidenum">
              <a:rPr lang="en-US" smtClean="0"/>
              <a:t>43</a:t>
            </a:fld>
            <a:endParaRPr lang="en-US"/>
          </a:p>
        </p:txBody>
      </p:sp>
    </p:spTree>
    <p:extLst>
      <p:ext uri="{BB962C8B-B14F-4D97-AF65-F5344CB8AC3E}">
        <p14:creationId xmlns:p14="http://schemas.microsoft.com/office/powerpoint/2010/main" val="33296831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44</a:t>
            </a:fld>
            <a:endParaRPr lang="en-US"/>
          </a:p>
        </p:txBody>
      </p:sp>
    </p:spTree>
    <p:extLst>
      <p:ext uri="{BB962C8B-B14F-4D97-AF65-F5344CB8AC3E}">
        <p14:creationId xmlns:p14="http://schemas.microsoft.com/office/powerpoint/2010/main" val="14872512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45</a:t>
            </a:fld>
            <a:endParaRPr lang="en-US"/>
          </a:p>
        </p:txBody>
      </p:sp>
    </p:spTree>
    <p:extLst>
      <p:ext uri="{BB962C8B-B14F-4D97-AF65-F5344CB8AC3E}">
        <p14:creationId xmlns:p14="http://schemas.microsoft.com/office/powerpoint/2010/main" val="33065201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ltLang="zh-CN" sz="1200" b="0" i="0" kern="1200" dirty="0">
                <a:solidFill>
                  <a:schemeClr val="tx1"/>
                </a:solidFill>
                <a:effectLst/>
                <a:latin typeface="+mn-lt"/>
                <a:ea typeface="+mn-ea"/>
                <a:cs typeface="+mn-cs"/>
              </a:rPr>
              <a:t>https://sustainability.mit.edu/tab/buildings</a:t>
            </a:r>
          </a:p>
          <a:p>
            <a:pPr marL="0" indent="0">
              <a:buFont typeface="Arial" panose="020B0604020202020204" pitchFamily="34" charset="0"/>
              <a:buNone/>
            </a:pPr>
            <a:endParaRPr lang="en-US" altLang="zh-CN"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altLang="zh-CN" sz="1200" b="0" i="0" kern="1200" dirty="0">
                <a:solidFill>
                  <a:schemeClr val="tx1"/>
                </a:solidFill>
                <a:effectLst/>
                <a:latin typeface="+mn-lt"/>
                <a:ea typeface="+mn-ea"/>
                <a:cs typeface="+mn-cs"/>
              </a:rPr>
              <a:t>All new construction and major renovation projects at MIT must earn at least Gold Certification in the </a:t>
            </a:r>
            <a:r>
              <a:rPr lang="en-US" altLang="zh-CN" sz="1200" b="0" i="0" u="none" strike="noStrike" kern="1200" dirty="0">
                <a:solidFill>
                  <a:schemeClr val="tx1"/>
                </a:solidFill>
                <a:effectLst/>
                <a:latin typeface="+mn-lt"/>
                <a:ea typeface="+mn-ea"/>
                <a:cs typeface="+mn-cs"/>
                <a:hlinkClick r:id="rId3"/>
              </a:rPr>
              <a:t>Leadership in Energy and Environmental Design</a:t>
            </a:r>
            <a:r>
              <a:rPr lang="en-US" altLang="zh-CN" sz="1200" b="0" i="0" kern="1200" dirty="0">
                <a:solidFill>
                  <a:schemeClr val="tx1"/>
                </a:solidFill>
                <a:effectLst/>
                <a:latin typeface="+mn-lt"/>
                <a:ea typeface="+mn-ea"/>
                <a:cs typeface="+mn-cs"/>
              </a:rPr>
              <a:t> (LEED) v4 Rating System.</a:t>
            </a:r>
          </a:p>
          <a:p>
            <a:pPr marL="171450" indent="-171450">
              <a:buFont typeface="Arial" panose="020B0604020202020204" pitchFamily="34" charset="0"/>
              <a:buChar char="•"/>
            </a:pPr>
            <a:r>
              <a:rPr lang="en-US" altLang="zh-CN" sz="1200" b="0" i="0" kern="1200" dirty="0">
                <a:solidFill>
                  <a:schemeClr val="tx1"/>
                </a:solidFill>
                <a:effectLst/>
                <a:latin typeface="+mn-lt"/>
                <a:ea typeface="+mn-ea"/>
                <a:cs typeface="+mn-cs"/>
              </a:rPr>
              <a:t>Building 14, and 37/38 just completed sustainability enhancement renovation in 2021. </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https://capitalprojects.mit.edu/projects/hayden-library-building-14</a:t>
            </a:r>
          </a:p>
          <a:p>
            <a:pPr marL="171450" indent="-171450">
              <a:buFont typeface="Arial" panose="020B0604020202020204" pitchFamily="34" charset="0"/>
              <a:buChar char="•"/>
            </a:pPr>
            <a:r>
              <a:rPr lang="en-US" altLang="zh-CN" sz="1200" b="0" i="0" kern="1200" dirty="0">
                <a:solidFill>
                  <a:schemeClr val="tx1"/>
                </a:solidFill>
                <a:effectLst/>
                <a:latin typeface="+mn-lt"/>
                <a:ea typeface="+mn-ea"/>
                <a:cs typeface="+mn-cs"/>
              </a:rPr>
              <a:t>Three buildings in design:  MET </a:t>
            </a:r>
            <a:r>
              <a:rPr lang="en-US" altLang="zh-CN" sz="1200" b="0" i="0" kern="1200" dirty="0" err="1">
                <a:solidFill>
                  <a:schemeClr val="tx1"/>
                </a:solidFill>
                <a:effectLst/>
                <a:latin typeface="+mn-lt"/>
                <a:ea typeface="+mn-ea"/>
                <a:cs typeface="+mn-cs"/>
              </a:rPr>
              <a:t>Wharehouse</a:t>
            </a:r>
            <a:r>
              <a:rPr lang="en-US" altLang="zh-CN" sz="1200" b="0" i="0" kern="1200" dirty="0">
                <a:solidFill>
                  <a:schemeClr val="tx1"/>
                </a:solidFill>
                <a:effectLst/>
                <a:latin typeface="+mn-lt"/>
                <a:ea typeface="+mn-ea"/>
                <a:cs typeface="+mn-cs"/>
              </a:rPr>
              <a:t> (our new School building); College of Computing and the Music Building.</a:t>
            </a:r>
          </a:p>
          <a:p>
            <a:pPr marL="171450" indent="-171450">
              <a:buFont typeface="Arial" panose="020B0604020202020204" pitchFamily="34" charset="0"/>
              <a:buChar char="•"/>
            </a:pPr>
            <a:endParaRPr lang="en-US" altLang="zh-CN"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altLang="zh-CN"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altLang="zh-CN"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46</a:t>
            </a:fld>
            <a:endParaRPr lang="en-US"/>
          </a:p>
        </p:txBody>
      </p:sp>
    </p:spTree>
    <p:extLst>
      <p:ext uri="{BB962C8B-B14F-4D97-AF65-F5344CB8AC3E}">
        <p14:creationId xmlns:p14="http://schemas.microsoft.com/office/powerpoint/2010/main" val="30145170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ltLang="zh-CN" sz="1200" b="0" i="0" kern="1200" dirty="0">
                <a:solidFill>
                  <a:schemeClr val="tx1"/>
                </a:solidFill>
                <a:effectLst/>
                <a:latin typeface="+mn-lt"/>
                <a:ea typeface="+mn-ea"/>
                <a:cs typeface="+mn-cs"/>
              </a:rPr>
              <a:t>https://sustainability.mit.edu/tab/buildings</a:t>
            </a:r>
          </a:p>
          <a:p>
            <a:pPr marL="0" indent="0">
              <a:buFont typeface="Arial" panose="020B0604020202020204" pitchFamily="34" charset="0"/>
              <a:buNone/>
            </a:pPr>
            <a:endParaRPr lang="en-US" altLang="zh-CN"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altLang="zh-CN" sz="1200" b="0" i="0" kern="1200" dirty="0">
                <a:solidFill>
                  <a:schemeClr val="tx1"/>
                </a:solidFill>
                <a:effectLst/>
                <a:latin typeface="+mn-lt"/>
                <a:ea typeface="+mn-ea"/>
                <a:cs typeface="+mn-cs"/>
              </a:rPr>
              <a:t>All new construction and major renovation projects at MIT must earn at least Gold Certification in the </a:t>
            </a:r>
            <a:r>
              <a:rPr lang="en-US" altLang="zh-CN" sz="1200" b="0" i="0" u="none" strike="noStrike" kern="1200" dirty="0">
                <a:solidFill>
                  <a:schemeClr val="tx1"/>
                </a:solidFill>
                <a:effectLst/>
                <a:latin typeface="+mn-lt"/>
                <a:ea typeface="+mn-ea"/>
                <a:cs typeface="+mn-cs"/>
                <a:hlinkClick r:id="rId3"/>
              </a:rPr>
              <a:t>Leadership in Energy and Environmental Design</a:t>
            </a:r>
            <a:r>
              <a:rPr lang="en-US" altLang="zh-CN" sz="1200" b="0" i="0" kern="1200" dirty="0">
                <a:solidFill>
                  <a:schemeClr val="tx1"/>
                </a:solidFill>
                <a:effectLst/>
                <a:latin typeface="+mn-lt"/>
                <a:ea typeface="+mn-ea"/>
                <a:cs typeface="+mn-cs"/>
              </a:rPr>
              <a:t> (LEED) v4 Rating System.</a:t>
            </a:r>
          </a:p>
          <a:p>
            <a:pPr marL="171450" indent="-171450">
              <a:buFont typeface="Arial" panose="020B0604020202020204" pitchFamily="34" charset="0"/>
              <a:buChar char="•"/>
            </a:pPr>
            <a:r>
              <a:rPr lang="en-US" altLang="zh-CN" sz="1200" b="0" i="0" kern="1200" dirty="0">
                <a:solidFill>
                  <a:schemeClr val="tx1"/>
                </a:solidFill>
                <a:effectLst/>
                <a:latin typeface="+mn-lt"/>
                <a:ea typeface="+mn-ea"/>
                <a:cs typeface="+mn-cs"/>
              </a:rPr>
              <a:t>Building 14, and 37/38 just completed sustainability enhancement renovation in 2021. </a:t>
            </a:r>
            <a:br>
              <a:rPr lang="en-US" altLang="zh-CN" sz="1200" b="0" i="0" kern="1200" dirty="0">
                <a:solidFill>
                  <a:schemeClr val="tx1"/>
                </a:solidFill>
                <a:effectLst/>
                <a:latin typeface="+mn-lt"/>
                <a:ea typeface="+mn-ea"/>
                <a:cs typeface="+mn-cs"/>
              </a:rPr>
            </a:br>
            <a:r>
              <a:rPr lang="en-US" altLang="zh-CN" sz="1200" b="0" i="0" kern="1200" dirty="0">
                <a:solidFill>
                  <a:schemeClr val="tx1"/>
                </a:solidFill>
                <a:effectLst/>
                <a:latin typeface="+mn-lt"/>
                <a:ea typeface="+mn-ea"/>
                <a:cs typeface="+mn-cs"/>
              </a:rPr>
              <a:t>https://capitalprojects.mit.edu/projects/hayden-library-building-14</a:t>
            </a:r>
          </a:p>
          <a:p>
            <a:pPr marL="171450" indent="-171450">
              <a:buFont typeface="Arial" panose="020B0604020202020204" pitchFamily="34" charset="0"/>
              <a:buChar char="•"/>
            </a:pPr>
            <a:r>
              <a:rPr lang="en-US" altLang="zh-CN" sz="1200" b="0" i="0" kern="1200" dirty="0">
                <a:solidFill>
                  <a:schemeClr val="tx1"/>
                </a:solidFill>
                <a:effectLst/>
                <a:latin typeface="+mn-lt"/>
                <a:ea typeface="+mn-ea"/>
                <a:cs typeface="+mn-cs"/>
              </a:rPr>
              <a:t>Three buildings in design:  MET </a:t>
            </a:r>
            <a:r>
              <a:rPr lang="en-US" altLang="zh-CN" sz="1200" b="0" i="0" kern="1200" dirty="0" err="1">
                <a:solidFill>
                  <a:schemeClr val="tx1"/>
                </a:solidFill>
                <a:effectLst/>
                <a:latin typeface="+mn-lt"/>
                <a:ea typeface="+mn-ea"/>
                <a:cs typeface="+mn-cs"/>
              </a:rPr>
              <a:t>Wharehouse</a:t>
            </a:r>
            <a:r>
              <a:rPr lang="en-US" altLang="zh-CN" sz="1200" b="0" i="0" kern="1200" dirty="0">
                <a:solidFill>
                  <a:schemeClr val="tx1"/>
                </a:solidFill>
                <a:effectLst/>
                <a:latin typeface="+mn-lt"/>
                <a:ea typeface="+mn-ea"/>
                <a:cs typeface="+mn-cs"/>
              </a:rPr>
              <a:t> (our new School building); College of Computing and the Music Building.</a:t>
            </a:r>
          </a:p>
          <a:p>
            <a:pPr marL="171450" indent="-171450">
              <a:buFont typeface="Arial" panose="020B0604020202020204" pitchFamily="34" charset="0"/>
              <a:buChar char="•"/>
            </a:pPr>
            <a:endParaRPr lang="en-US" altLang="zh-CN"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altLang="zh-CN"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altLang="zh-CN"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08B3BEE-1558-374E-8A88-8A25651309F3}" type="slidenum">
              <a:rPr lang="en-US" smtClean="0"/>
              <a:t>47</a:t>
            </a:fld>
            <a:endParaRPr lang="en-US"/>
          </a:p>
        </p:txBody>
      </p:sp>
    </p:spTree>
    <p:extLst>
      <p:ext uri="{BB962C8B-B14F-4D97-AF65-F5344CB8AC3E}">
        <p14:creationId xmlns:p14="http://schemas.microsoft.com/office/powerpoint/2010/main" val="37990000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8B3BEE-1558-374E-8A88-8A25651309F3}" type="slidenum">
              <a:rPr lang="en-US" smtClean="0"/>
              <a:t>48</a:t>
            </a:fld>
            <a:endParaRPr lang="en-US"/>
          </a:p>
        </p:txBody>
      </p:sp>
    </p:spTree>
    <p:extLst>
      <p:ext uri="{BB962C8B-B14F-4D97-AF65-F5344CB8AC3E}">
        <p14:creationId xmlns:p14="http://schemas.microsoft.com/office/powerpoint/2010/main" val="2950249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8B3BEE-1558-374E-8A88-8A25651309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471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32819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r>
              <a:rPr lang="en-US" altLang="zh-CN" dirty="0"/>
              <a:t>Here</a:t>
            </a:r>
            <a:r>
              <a:rPr lang="zh-CN" altLang="en-US" dirty="0"/>
              <a:t> </a:t>
            </a:r>
            <a:r>
              <a:rPr lang="en-US" altLang="zh-CN" dirty="0"/>
              <a:t>I</a:t>
            </a:r>
            <a:r>
              <a:rPr lang="zh-CN" altLang="en-US" dirty="0"/>
              <a:t> </a:t>
            </a:r>
            <a:r>
              <a:rPr lang="en-US" altLang="zh-CN" dirty="0"/>
              <a:t>introduce</a:t>
            </a:r>
            <a:r>
              <a:rPr lang="zh-CN" altLang="en-US" dirty="0"/>
              <a:t> </a:t>
            </a:r>
            <a:r>
              <a:rPr lang="en-US" altLang="zh-CN" dirty="0"/>
              <a:t>two</a:t>
            </a:r>
            <a:r>
              <a:rPr lang="zh-CN" altLang="en-US" dirty="0"/>
              <a:t> </a:t>
            </a:r>
            <a:r>
              <a:rPr lang="en-US" altLang="zh-CN" dirty="0"/>
              <a:t>analytical</a:t>
            </a:r>
            <a:r>
              <a:rPr lang="zh-CN" altLang="en-US" dirty="0"/>
              <a:t> </a:t>
            </a:r>
            <a:r>
              <a:rPr lang="en-US" altLang="zh-CN" dirty="0"/>
              <a:t>tools.</a:t>
            </a:r>
            <a:r>
              <a:rPr lang="zh-CN" altLang="en-US" dirty="0"/>
              <a:t> </a:t>
            </a:r>
            <a:r>
              <a:rPr lang="en-US" altLang="zh-CN" dirty="0"/>
              <a:t>First</a:t>
            </a:r>
            <a:r>
              <a:rPr lang="zh-CN" altLang="en-US" dirty="0"/>
              <a:t> </a:t>
            </a:r>
            <a:r>
              <a:rPr lang="en-US" altLang="zh-CN" dirty="0"/>
              <a:t>is</a:t>
            </a:r>
            <a:r>
              <a:rPr lang="zh-CN" altLang="en-US" dirty="0"/>
              <a:t> </a:t>
            </a:r>
            <a:r>
              <a:rPr lang="en-US" altLang="zh-CN" dirty="0"/>
              <a:t>CBA.</a:t>
            </a:r>
            <a:r>
              <a:rPr lang="zh-CN" altLang="en-US" dirty="0"/>
              <a:t> </a:t>
            </a:r>
            <a:r>
              <a:rPr lang="en-US" altLang="zh-CN" dirty="0"/>
              <a:t>Very</a:t>
            </a:r>
            <a:r>
              <a:rPr lang="zh-CN" altLang="en-US" dirty="0"/>
              <a:t> </a:t>
            </a:r>
            <a:r>
              <a:rPr lang="en-US" altLang="zh-CN" dirty="0"/>
              <a:t>intuitive</a:t>
            </a:r>
            <a:r>
              <a:rPr lang="zh-CN" altLang="en-US" dirty="0"/>
              <a:t> </a:t>
            </a:r>
            <a:r>
              <a:rPr lang="en-US" altLang="zh-CN" dirty="0"/>
              <a:t>and</a:t>
            </a:r>
            <a:r>
              <a:rPr lang="zh-CN" altLang="en-US" dirty="0"/>
              <a:t> </a:t>
            </a:r>
            <a:r>
              <a:rPr lang="en-US" altLang="zh-CN" dirty="0"/>
              <a:t>straight-forward.</a:t>
            </a:r>
            <a:r>
              <a:rPr lang="zh-CN" altLang="en-US" dirty="0"/>
              <a:t> </a:t>
            </a:r>
            <a:r>
              <a:rPr lang="en-US" altLang="zh-CN" dirty="0"/>
              <a:t>The</a:t>
            </a:r>
            <a:r>
              <a:rPr lang="zh-CN" altLang="en-US" dirty="0"/>
              <a:t> </a:t>
            </a:r>
            <a:r>
              <a:rPr lang="en-US" altLang="zh-CN" dirty="0"/>
              <a:t>key</a:t>
            </a:r>
            <a:r>
              <a:rPr lang="zh-CN" altLang="en-US" dirty="0"/>
              <a:t> </a:t>
            </a:r>
            <a:r>
              <a:rPr lang="en-US" altLang="zh-CN" dirty="0"/>
              <a:t>point</a:t>
            </a:r>
            <a:r>
              <a:rPr lang="zh-CN" altLang="en-US" dirty="0"/>
              <a:t> </a:t>
            </a:r>
            <a:r>
              <a:rPr lang="en-US" altLang="zh-CN" dirty="0"/>
              <a:t>is</a:t>
            </a:r>
            <a:r>
              <a:rPr lang="zh-CN" altLang="en-US" dirty="0"/>
              <a:t> </a:t>
            </a:r>
            <a:r>
              <a:rPr lang="en-US" altLang="zh-CN" dirty="0"/>
              <a:t>that</a:t>
            </a:r>
            <a:r>
              <a:rPr lang="zh-CN" altLang="en-US" dirty="0"/>
              <a:t> </a:t>
            </a:r>
            <a:r>
              <a:rPr lang="en-US" altLang="zh-CN" dirty="0"/>
              <a:t>buildings</a:t>
            </a:r>
            <a:r>
              <a:rPr lang="zh-CN" altLang="en-US" dirty="0"/>
              <a:t> </a:t>
            </a:r>
            <a:r>
              <a:rPr lang="en-US" altLang="zh-CN" dirty="0"/>
              <a:t>are</a:t>
            </a:r>
            <a:r>
              <a:rPr lang="zh-CN" altLang="en-US" dirty="0"/>
              <a:t> </a:t>
            </a:r>
            <a:r>
              <a:rPr lang="en-US" altLang="zh-CN" dirty="0"/>
              <a:t>durable</a:t>
            </a:r>
            <a:r>
              <a:rPr lang="zh-CN" altLang="en-US" dirty="0"/>
              <a:t> </a:t>
            </a:r>
            <a:r>
              <a:rPr lang="en-US" altLang="zh-CN" dirty="0"/>
              <a:t>good.</a:t>
            </a:r>
            <a:r>
              <a:rPr lang="zh-CN" altLang="en-US" dirty="0"/>
              <a:t> </a:t>
            </a:r>
            <a:r>
              <a:rPr lang="en-US" altLang="zh-CN" dirty="0"/>
              <a:t>70</a:t>
            </a:r>
            <a:r>
              <a:rPr lang="zh-CN" altLang="en-US" dirty="0"/>
              <a:t> </a:t>
            </a:r>
            <a:r>
              <a:rPr lang="en-US" altLang="zh-CN" dirty="0"/>
              <a:t>years.</a:t>
            </a:r>
            <a:r>
              <a:rPr lang="zh-CN" altLang="en-US" dirty="0"/>
              <a:t> </a:t>
            </a:r>
            <a:r>
              <a:rPr lang="en-US" altLang="zh-CN" dirty="0"/>
              <a:t>So</a:t>
            </a:r>
            <a:r>
              <a:rPr lang="zh-CN" altLang="en-US" dirty="0"/>
              <a:t> </a:t>
            </a:r>
            <a:r>
              <a:rPr lang="en-US" altLang="zh-CN" dirty="0"/>
              <a:t>need</a:t>
            </a:r>
            <a:r>
              <a:rPr lang="zh-CN" altLang="en-US" dirty="0"/>
              <a:t> </a:t>
            </a:r>
            <a:r>
              <a:rPr lang="en-US" altLang="zh-CN" dirty="0"/>
              <a:t>discounting;</a:t>
            </a:r>
            <a:r>
              <a:rPr lang="zh-CN" altLang="en-US" dirty="0"/>
              <a:t> </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Three commonly used equations when assessing the investment in real estate project are: net present value; internal rate of return, and discounted payback period.</a:t>
            </a:r>
          </a:p>
          <a:p>
            <a:endParaRPr lang="en-US" altLang="zh-CN" dirty="0"/>
          </a:p>
          <a:p>
            <a:r>
              <a:rPr lang="en-US" altLang="zh-CN" dirty="0"/>
              <a:t>in</a:t>
            </a:r>
            <a:r>
              <a:rPr lang="zh-CN" altLang="en-US" dirty="0"/>
              <a:t> </a:t>
            </a:r>
            <a:r>
              <a:rPr lang="en-US" altLang="zh-CN" dirty="0"/>
              <a:t>the</a:t>
            </a:r>
            <a:r>
              <a:rPr lang="zh-CN" altLang="en-US" dirty="0"/>
              <a:t> </a:t>
            </a:r>
            <a:r>
              <a:rPr lang="en-US" altLang="zh-CN" dirty="0"/>
              <a:t>meantime,</a:t>
            </a:r>
            <a:r>
              <a:rPr lang="zh-CN" altLang="en-US" dirty="0"/>
              <a:t> </a:t>
            </a:r>
            <a:r>
              <a:rPr lang="en-US" altLang="zh-CN" dirty="0"/>
              <a:t>future</a:t>
            </a:r>
            <a:r>
              <a:rPr lang="zh-CN" altLang="en-US" dirty="0"/>
              <a:t> </a:t>
            </a:r>
            <a:r>
              <a:rPr lang="en-US" altLang="zh-CN" dirty="0"/>
              <a:t>is</a:t>
            </a:r>
            <a:r>
              <a:rPr lang="zh-CN" altLang="en-US" dirty="0"/>
              <a:t> </a:t>
            </a:r>
            <a:r>
              <a:rPr lang="en-US" altLang="zh-CN" dirty="0"/>
              <a:t>uncertain,</a:t>
            </a:r>
            <a:r>
              <a:rPr lang="zh-CN" altLang="en-US" dirty="0"/>
              <a:t> </a:t>
            </a:r>
            <a:r>
              <a:rPr lang="en-US" altLang="zh-CN" dirty="0"/>
              <a:t>so</a:t>
            </a:r>
            <a:r>
              <a:rPr lang="zh-CN" altLang="en-US" dirty="0"/>
              <a:t> </a:t>
            </a:r>
            <a:r>
              <a:rPr lang="en-US" altLang="zh-CN" dirty="0"/>
              <a:t>need</a:t>
            </a:r>
            <a:r>
              <a:rPr lang="zh-CN" altLang="en-US" dirty="0"/>
              <a:t> </a:t>
            </a:r>
            <a:r>
              <a:rPr lang="en-US" altLang="zh-CN" dirty="0"/>
              <a:t>to</a:t>
            </a:r>
            <a:r>
              <a:rPr lang="zh-CN" altLang="en-US" dirty="0"/>
              <a:t> </a:t>
            </a:r>
            <a:r>
              <a:rPr lang="en-US" altLang="zh-CN" dirty="0"/>
              <a:t>incorporate</a:t>
            </a:r>
            <a:r>
              <a:rPr lang="zh-CN" altLang="en-US" dirty="0"/>
              <a:t> </a:t>
            </a:r>
            <a:r>
              <a:rPr lang="en-US" altLang="zh-CN" dirty="0"/>
              <a:t>risk.</a:t>
            </a:r>
            <a:r>
              <a:rPr lang="zh-CN" altLang="en-US" dirty="0"/>
              <a:t> </a:t>
            </a:r>
            <a:r>
              <a:rPr lang="en-US" altLang="zh-CN" dirty="0"/>
              <a:t>Later</a:t>
            </a:r>
            <a:r>
              <a:rPr lang="zh-CN" altLang="en-US" dirty="0"/>
              <a:t> </a:t>
            </a:r>
            <a:r>
              <a:rPr lang="en-US" altLang="zh-CN" dirty="0"/>
              <a:t>we</a:t>
            </a:r>
            <a:r>
              <a:rPr lang="zh-CN" altLang="en-US" dirty="0"/>
              <a:t> </a:t>
            </a:r>
            <a:r>
              <a:rPr lang="en-US" altLang="zh-CN" dirty="0"/>
              <a:t>will</a:t>
            </a:r>
            <a:r>
              <a:rPr lang="zh-CN" altLang="en-US" dirty="0"/>
              <a:t> </a:t>
            </a:r>
            <a:r>
              <a:rPr lang="en-US" altLang="zh-CN" dirty="0"/>
              <a:t>talk</a:t>
            </a:r>
            <a:r>
              <a:rPr lang="zh-CN" altLang="en-US" dirty="0"/>
              <a:t> </a:t>
            </a:r>
            <a:r>
              <a:rPr lang="en-US" altLang="zh-CN" dirty="0"/>
              <a:t>about</a:t>
            </a:r>
            <a:r>
              <a:rPr lang="zh-CN" altLang="en-US" dirty="0"/>
              <a:t> </a:t>
            </a:r>
            <a:r>
              <a:rPr lang="en-US" altLang="zh-CN" dirty="0"/>
              <a:t>risk</a:t>
            </a:r>
            <a:r>
              <a:rPr lang="zh-CN" altLang="en-US" dirty="0"/>
              <a:t> </a:t>
            </a:r>
            <a:r>
              <a:rPr lang="en-US" altLang="zh-CN" dirty="0"/>
              <a:t>–</a:t>
            </a:r>
            <a:r>
              <a:rPr lang="zh-CN" altLang="en-US" dirty="0"/>
              <a:t> </a:t>
            </a:r>
            <a:r>
              <a:rPr lang="en-US" altLang="zh-CN" dirty="0"/>
              <a:t>one</a:t>
            </a:r>
            <a:r>
              <a:rPr lang="zh-CN" altLang="en-US" dirty="0"/>
              <a:t> </a:t>
            </a:r>
            <a:r>
              <a:rPr lang="en-US" altLang="zh-CN" dirty="0"/>
              <a:t>merit</a:t>
            </a:r>
            <a:r>
              <a:rPr lang="zh-CN" altLang="en-US" dirty="0"/>
              <a:t> </a:t>
            </a:r>
            <a:r>
              <a:rPr lang="en-US" altLang="zh-CN" dirty="0"/>
              <a:t>of</a:t>
            </a:r>
            <a:r>
              <a:rPr lang="zh-CN" altLang="en-US" dirty="0"/>
              <a:t> </a:t>
            </a:r>
            <a:r>
              <a:rPr lang="en-US" altLang="zh-CN" dirty="0"/>
              <a:t>green</a:t>
            </a:r>
            <a:r>
              <a:rPr lang="zh-CN" altLang="en-US" dirty="0"/>
              <a:t> </a:t>
            </a:r>
            <a:r>
              <a:rPr lang="en-US" altLang="zh-CN" dirty="0"/>
              <a:t>buildings</a:t>
            </a:r>
            <a:r>
              <a:rPr lang="zh-CN" altLang="en-US" dirty="0"/>
              <a:t> </a:t>
            </a:r>
            <a:r>
              <a:rPr lang="en-US" altLang="zh-CN" dirty="0"/>
              <a:t>is</a:t>
            </a:r>
            <a:r>
              <a:rPr lang="zh-CN" altLang="en-US" dirty="0"/>
              <a:t> </a:t>
            </a:r>
            <a:r>
              <a:rPr lang="en-US" altLang="zh-CN" dirty="0"/>
              <a:t>risk-mitigation.</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98992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N" dirty="0">
                <a:solidFill>
                  <a:srgbClr val="FF0000"/>
                </a:solidFill>
              </a:rPr>
              <a:t>Goes to next slide to show the impacts from Green Building.</a:t>
            </a:r>
          </a:p>
        </p:txBody>
      </p:sp>
      <p:sp>
        <p:nvSpPr>
          <p:cNvPr id="4" name="Slide Number Placeholder 3"/>
          <p:cNvSpPr>
            <a:spLocks noGrp="1"/>
          </p:cNvSpPr>
          <p:nvPr>
            <p:ph type="sldNum" sz="quarter" idx="5"/>
          </p:nvPr>
        </p:nvSpPr>
        <p:spPr/>
        <p:txBody>
          <a:bodyPr/>
          <a:lstStyle/>
          <a:p>
            <a:fld id="{308B3BEE-1558-374E-8A88-8A25651309F3}" type="slidenum">
              <a:rPr lang="en-US" smtClean="0"/>
              <a:t>8</a:t>
            </a:fld>
            <a:endParaRPr lang="en-US"/>
          </a:p>
        </p:txBody>
      </p:sp>
    </p:spTree>
    <p:extLst>
      <p:ext uri="{BB962C8B-B14F-4D97-AF65-F5344CB8AC3E}">
        <p14:creationId xmlns:p14="http://schemas.microsoft.com/office/powerpoint/2010/main" val="685337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solidFill>
                  <a:srgbClr val="FF0000"/>
                </a:solidFill>
              </a:rPr>
              <a:t>Here,</a:t>
            </a:r>
            <a:r>
              <a:rPr lang="zh-CN" altLang="en-US" dirty="0">
                <a:solidFill>
                  <a:srgbClr val="FF0000"/>
                </a:solidFill>
              </a:rPr>
              <a:t> </a:t>
            </a:r>
            <a:r>
              <a:rPr lang="en-US" altLang="zh-CN" dirty="0">
                <a:solidFill>
                  <a:srgbClr val="FF0000"/>
                </a:solidFill>
              </a:rPr>
              <a:t>ask</a:t>
            </a:r>
            <a:r>
              <a:rPr lang="zh-CN" altLang="en-US" dirty="0">
                <a:solidFill>
                  <a:srgbClr val="FF0000"/>
                </a:solidFill>
              </a:rPr>
              <a:t> </a:t>
            </a:r>
            <a:r>
              <a:rPr lang="en-US" altLang="zh-CN" dirty="0">
                <a:solidFill>
                  <a:srgbClr val="FF0000"/>
                </a:solidFill>
              </a:rPr>
              <a:t>students.</a:t>
            </a:r>
          </a:p>
          <a:p>
            <a:endParaRPr lang="en-US" dirty="0">
              <a:solidFill>
                <a:srgbClr val="FF0000"/>
              </a:solidFill>
            </a:endParaRPr>
          </a:p>
          <a:p>
            <a:r>
              <a:rPr lang="en-US" altLang="zh-CN" dirty="0">
                <a:solidFill>
                  <a:srgbClr val="FF0000"/>
                </a:solidFill>
              </a:rPr>
              <a:t>“Effective</a:t>
            </a:r>
            <a:r>
              <a:rPr lang="zh-CN" altLang="en-US" dirty="0">
                <a:solidFill>
                  <a:srgbClr val="FF0000"/>
                </a:solidFill>
              </a:rPr>
              <a:t> </a:t>
            </a:r>
            <a:r>
              <a:rPr lang="en-US" altLang="zh-CN" dirty="0">
                <a:solidFill>
                  <a:srgbClr val="FF0000"/>
                </a:solidFill>
              </a:rPr>
              <a:t>gross</a:t>
            </a:r>
            <a:r>
              <a:rPr lang="zh-CN" altLang="en-US" dirty="0">
                <a:solidFill>
                  <a:srgbClr val="FF0000"/>
                </a:solidFill>
              </a:rPr>
              <a:t> </a:t>
            </a:r>
            <a:r>
              <a:rPr lang="en-US" altLang="zh-CN" dirty="0">
                <a:solidFill>
                  <a:srgbClr val="FF0000"/>
                </a:solidFill>
              </a:rPr>
              <a:t>income”</a:t>
            </a:r>
            <a:r>
              <a:rPr lang="zh-CN" altLang="en-US" dirty="0">
                <a:solidFill>
                  <a:srgbClr val="FF0000"/>
                </a:solidFill>
              </a:rPr>
              <a:t> </a:t>
            </a:r>
            <a:r>
              <a:rPr lang="en-US" altLang="zh-CN" dirty="0">
                <a:solidFill>
                  <a:srgbClr val="FF0000"/>
                </a:solidFill>
              </a:rPr>
              <a:t>increase:</a:t>
            </a:r>
            <a:r>
              <a:rPr lang="zh-CN" altLang="en-US" dirty="0">
                <a:solidFill>
                  <a:srgbClr val="FF0000"/>
                </a:solidFill>
              </a:rPr>
              <a:t> </a:t>
            </a:r>
            <a:r>
              <a:rPr lang="en-US" altLang="zh-CN" dirty="0">
                <a:solidFill>
                  <a:srgbClr val="FF0000"/>
                </a:solidFill>
              </a:rPr>
              <a:t>not</a:t>
            </a:r>
            <a:r>
              <a:rPr lang="zh-CN" altLang="en-US" dirty="0">
                <a:solidFill>
                  <a:srgbClr val="FF0000"/>
                </a:solidFill>
              </a:rPr>
              <a:t> </a:t>
            </a:r>
            <a:r>
              <a:rPr lang="en-US" altLang="zh-CN" dirty="0">
                <a:solidFill>
                  <a:srgbClr val="FF0000"/>
                </a:solidFill>
              </a:rPr>
              <a:t>only</a:t>
            </a:r>
            <a:r>
              <a:rPr lang="zh-CN" altLang="en-US" dirty="0">
                <a:solidFill>
                  <a:srgbClr val="FF0000"/>
                </a:solidFill>
              </a:rPr>
              <a:t> </a:t>
            </a:r>
            <a:r>
              <a:rPr lang="en-US" altLang="zh-CN" dirty="0">
                <a:solidFill>
                  <a:srgbClr val="FF0000"/>
                </a:solidFill>
              </a:rPr>
              <a:t>rent</a:t>
            </a:r>
            <a:r>
              <a:rPr lang="zh-CN" altLang="en-US" dirty="0">
                <a:solidFill>
                  <a:srgbClr val="FF0000"/>
                </a:solidFill>
              </a:rPr>
              <a:t> </a:t>
            </a:r>
            <a:r>
              <a:rPr lang="en-US" altLang="zh-CN" dirty="0">
                <a:solidFill>
                  <a:srgbClr val="FF0000"/>
                </a:solidFill>
              </a:rPr>
              <a:t>per</a:t>
            </a:r>
            <a:r>
              <a:rPr lang="zh-CN" altLang="en-US" dirty="0">
                <a:solidFill>
                  <a:srgbClr val="FF0000"/>
                </a:solidFill>
              </a:rPr>
              <a:t> </a:t>
            </a:r>
            <a:r>
              <a:rPr lang="en-US" altLang="zh-CN" dirty="0">
                <a:solidFill>
                  <a:srgbClr val="FF0000"/>
                </a:solidFill>
              </a:rPr>
              <a:t>sq.</a:t>
            </a:r>
            <a:r>
              <a:rPr lang="zh-CN" altLang="en-US" dirty="0">
                <a:solidFill>
                  <a:srgbClr val="FF0000"/>
                </a:solidFill>
              </a:rPr>
              <a:t> </a:t>
            </a:r>
            <a:r>
              <a:rPr lang="en-US" altLang="zh-CN" dirty="0">
                <a:solidFill>
                  <a:srgbClr val="FF0000"/>
                </a:solidFill>
              </a:rPr>
              <a:t>ft.</a:t>
            </a:r>
            <a:r>
              <a:rPr lang="zh-CN" altLang="en-US" dirty="0">
                <a:solidFill>
                  <a:srgbClr val="FF0000"/>
                </a:solidFill>
              </a:rPr>
              <a:t> </a:t>
            </a:r>
            <a:r>
              <a:rPr lang="en-US" altLang="zh-CN" dirty="0">
                <a:solidFill>
                  <a:srgbClr val="FF0000"/>
                </a:solidFill>
              </a:rPr>
              <a:t>increase,</a:t>
            </a:r>
            <a:r>
              <a:rPr lang="zh-CN" altLang="en-US" dirty="0">
                <a:solidFill>
                  <a:srgbClr val="FF0000"/>
                </a:solidFill>
              </a:rPr>
              <a:t> </a:t>
            </a:r>
            <a:r>
              <a:rPr lang="en-US" altLang="zh-CN" dirty="0">
                <a:solidFill>
                  <a:srgbClr val="FF0000"/>
                </a:solidFill>
              </a:rPr>
              <a:t>but</a:t>
            </a:r>
            <a:r>
              <a:rPr lang="zh-CN" altLang="en-US" dirty="0">
                <a:solidFill>
                  <a:srgbClr val="FF0000"/>
                </a:solidFill>
              </a:rPr>
              <a:t> </a:t>
            </a:r>
            <a:r>
              <a:rPr lang="en-US" altLang="zh-CN" dirty="0">
                <a:solidFill>
                  <a:srgbClr val="FF0000"/>
                </a:solidFill>
              </a:rPr>
              <a:t>also</a:t>
            </a:r>
            <a:r>
              <a:rPr lang="zh-CN" altLang="en-US" dirty="0">
                <a:solidFill>
                  <a:srgbClr val="FF0000"/>
                </a:solidFill>
              </a:rPr>
              <a:t> </a:t>
            </a:r>
            <a:r>
              <a:rPr lang="en-US" altLang="zh-CN" dirty="0">
                <a:solidFill>
                  <a:srgbClr val="FF0000"/>
                </a:solidFill>
              </a:rPr>
              <a:t>vacancy</a:t>
            </a:r>
            <a:r>
              <a:rPr lang="zh-CN" altLang="en-US" dirty="0">
                <a:solidFill>
                  <a:srgbClr val="FF0000"/>
                </a:solidFill>
              </a:rPr>
              <a:t> </a:t>
            </a:r>
            <a:r>
              <a:rPr lang="en-US" altLang="zh-CN" dirty="0">
                <a:solidFill>
                  <a:srgbClr val="FF0000"/>
                </a:solidFill>
              </a:rPr>
              <a:t>rate</a:t>
            </a:r>
            <a:r>
              <a:rPr lang="zh-CN" altLang="en-US" dirty="0">
                <a:solidFill>
                  <a:srgbClr val="FF0000"/>
                </a:solidFill>
              </a:rPr>
              <a:t> </a:t>
            </a:r>
            <a:r>
              <a:rPr lang="en-US" altLang="zh-CN" dirty="0">
                <a:solidFill>
                  <a:srgbClr val="FF0000"/>
                </a:solidFill>
              </a:rPr>
              <a:t>decrease.</a:t>
            </a:r>
            <a:endParaRPr lang="en-CN" dirty="0">
              <a:solidFill>
                <a:srgbClr val="FF0000"/>
              </a:solidFill>
            </a:endParaRPr>
          </a:p>
        </p:txBody>
      </p:sp>
      <p:sp>
        <p:nvSpPr>
          <p:cNvPr id="4" name="Slide Number Placeholder 3"/>
          <p:cNvSpPr>
            <a:spLocks noGrp="1"/>
          </p:cNvSpPr>
          <p:nvPr>
            <p:ph type="sldNum" sz="quarter" idx="5"/>
          </p:nvPr>
        </p:nvSpPr>
        <p:spPr/>
        <p:txBody>
          <a:bodyPr/>
          <a:lstStyle/>
          <a:p>
            <a:fld id="{308B3BEE-1558-374E-8A88-8A25651309F3}" type="slidenum">
              <a:rPr lang="en-US" smtClean="0"/>
              <a:t>9</a:t>
            </a:fld>
            <a:endParaRPr lang="en-US"/>
          </a:p>
        </p:txBody>
      </p:sp>
    </p:spTree>
    <p:extLst>
      <p:ext uri="{BB962C8B-B14F-4D97-AF65-F5344CB8AC3E}">
        <p14:creationId xmlns:p14="http://schemas.microsoft.com/office/powerpoint/2010/main" val="4116079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789EF-D29C-A840-A76D-8996B6ECD8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89495F-FD98-8946-8233-A70E6661DD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7EF794-E617-6549-B0E6-9D4215F69341}"/>
              </a:ext>
            </a:extLst>
          </p:cNvPr>
          <p:cNvSpPr>
            <a:spLocks noGrp="1"/>
          </p:cNvSpPr>
          <p:nvPr>
            <p:ph type="dt" sz="half" idx="10"/>
          </p:nvPr>
        </p:nvSpPr>
        <p:spPr/>
        <p:txBody>
          <a:bodyPr/>
          <a:lstStyle/>
          <a:p>
            <a:fld id="{60455ABE-D0DE-BB4A-A371-290EB79DAE0B}" type="datetimeFigureOut">
              <a:rPr lang="en-US" smtClean="0"/>
              <a:t>5/28/2024</a:t>
            </a:fld>
            <a:endParaRPr lang="en-US"/>
          </a:p>
        </p:txBody>
      </p:sp>
      <p:sp>
        <p:nvSpPr>
          <p:cNvPr id="5" name="Footer Placeholder 4">
            <a:extLst>
              <a:ext uri="{FF2B5EF4-FFF2-40B4-BE49-F238E27FC236}">
                <a16:creationId xmlns:a16="http://schemas.microsoft.com/office/drawing/2014/main" id="{5A5C62DD-BC37-7B47-A115-A6FC16A423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F8942-9CAD-BE4C-AC66-A1D2DBB5C986}"/>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424731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788F2-7F67-2B44-9189-BE580CE51D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25E9F4-2355-8E4D-828B-77446A1EE2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E2469-F9BD-1E4D-A7C3-BDB3B56F56A4}"/>
              </a:ext>
            </a:extLst>
          </p:cNvPr>
          <p:cNvSpPr>
            <a:spLocks noGrp="1"/>
          </p:cNvSpPr>
          <p:nvPr>
            <p:ph type="dt" sz="half" idx="10"/>
          </p:nvPr>
        </p:nvSpPr>
        <p:spPr/>
        <p:txBody>
          <a:bodyPr/>
          <a:lstStyle/>
          <a:p>
            <a:fld id="{60455ABE-D0DE-BB4A-A371-290EB79DAE0B}" type="datetimeFigureOut">
              <a:rPr lang="en-US" smtClean="0"/>
              <a:t>5/28/2024</a:t>
            </a:fld>
            <a:endParaRPr lang="en-US"/>
          </a:p>
        </p:txBody>
      </p:sp>
      <p:sp>
        <p:nvSpPr>
          <p:cNvPr id="5" name="Footer Placeholder 4">
            <a:extLst>
              <a:ext uri="{FF2B5EF4-FFF2-40B4-BE49-F238E27FC236}">
                <a16:creationId xmlns:a16="http://schemas.microsoft.com/office/drawing/2014/main" id="{29D31E6B-EF74-FF42-9648-D5AEC6B52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E8F3B-10BD-6048-B5A6-9DF806E7AFBD}"/>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2293244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AFECB1-CC79-E348-9030-A9B132D0AB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7E355-BC52-DF43-A79C-5C9A492997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5F3B66-E36E-5748-A092-5953CC9D96BB}"/>
              </a:ext>
            </a:extLst>
          </p:cNvPr>
          <p:cNvSpPr>
            <a:spLocks noGrp="1"/>
          </p:cNvSpPr>
          <p:nvPr>
            <p:ph type="dt" sz="half" idx="10"/>
          </p:nvPr>
        </p:nvSpPr>
        <p:spPr/>
        <p:txBody>
          <a:bodyPr/>
          <a:lstStyle/>
          <a:p>
            <a:fld id="{60455ABE-D0DE-BB4A-A371-290EB79DAE0B}" type="datetimeFigureOut">
              <a:rPr lang="en-US" smtClean="0"/>
              <a:t>5/28/2024</a:t>
            </a:fld>
            <a:endParaRPr lang="en-US"/>
          </a:p>
        </p:txBody>
      </p:sp>
      <p:sp>
        <p:nvSpPr>
          <p:cNvPr id="5" name="Footer Placeholder 4">
            <a:extLst>
              <a:ext uri="{FF2B5EF4-FFF2-40B4-BE49-F238E27FC236}">
                <a16:creationId xmlns:a16="http://schemas.microsoft.com/office/drawing/2014/main" id="{9A59B96D-A0A4-8E47-8170-06E6DEA7F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B4C86-7888-F744-B6FC-5B0AE1DC2A9B}"/>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4104356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16"/>
        <p:cNvGrpSpPr/>
        <p:nvPr/>
      </p:nvGrpSpPr>
      <p:grpSpPr>
        <a:xfrm>
          <a:off x="0" y="0"/>
          <a:ext cx="0" cy="0"/>
          <a:chOff x="0" y="0"/>
          <a:chExt cx="0" cy="0"/>
        </a:xfrm>
      </p:grpSpPr>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6" name="Straight Connector 5">
            <a:extLst>
              <a:ext uri="{FF2B5EF4-FFF2-40B4-BE49-F238E27FC236}">
                <a16:creationId xmlns:a16="http://schemas.microsoft.com/office/drawing/2014/main" id="{3E2C0CC7-54E3-1640-99D9-461D8906C297}"/>
              </a:ext>
            </a:extLst>
          </p:cNvPr>
          <p:cNvCxnSpPr/>
          <p:nvPr/>
        </p:nvCxnSpPr>
        <p:spPr>
          <a:xfrm>
            <a:off x="242179" y="1041657"/>
            <a:ext cx="11411105"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7" name="Picture 2" descr="MIT Center for Real Estate Research and Publications - MIT - Center for  Real Estate Center for Real Estate">
            <a:extLst>
              <a:ext uri="{FF2B5EF4-FFF2-40B4-BE49-F238E27FC236}">
                <a16:creationId xmlns:a16="http://schemas.microsoft.com/office/drawing/2014/main" id="{60660E47-78FB-404B-9377-782FC92289E6}"/>
              </a:ext>
            </a:extLst>
          </p:cNvPr>
          <p:cNvPicPr>
            <a:picLocks noChangeAspect="1" noChangeArrowheads="1"/>
          </p:cNvPicPr>
          <p:nvPr/>
        </p:nvPicPr>
        <p:blipFill>
          <a:blip r:embed="rId2">
            <a:alphaModFix amt="60000"/>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8F96183-6DCC-0F44-9A14-EEE7F3FD9817}"/>
              </a:ext>
            </a:extLst>
          </p:cNvPr>
          <p:cNvCxnSpPr/>
          <p:nvPr userDrawn="1"/>
        </p:nvCxnSpPr>
        <p:spPr>
          <a:xfrm>
            <a:off x="242179" y="1041657"/>
            <a:ext cx="11411105"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8" name="Picture 2" descr="MIT Center for Real Estate Research and Publications - MIT - Center for  Real Estate Center for Real Estate">
            <a:extLst>
              <a:ext uri="{FF2B5EF4-FFF2-40B4-BE49-F238E27FC236}">
                <a16:creationId xmlns:a16="http://schemas.microsoft.com/office/drawing/2014/main" id="{B7D3C919-CC8C-5745-889C-69CE47802594}"/>
              </a:ext>
            </a:extLst>
          </p:cNvPr>
          <p:cNvPicPr>
            <a:picLocks noChangeAspect="1" noChangeArrowheads="1"/>
          </p:cNvPicPr>
          <p:nvPr userDrawn="1"/>
        </p:nvPicPr>
        <p:blipFill>
          <a:blip r:embed="rId2">
            <a:alphaModFix amt="60000"/>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393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16"/>
        <p:cNvGrpSpPr/>
        <p:nvPr/>
      </p:nvGrpSpPr>
      <p:grpSpPr>
        <a:xfrm>
          <a:off x="0" y="0"/>
          <a:ext cx="0" cy="0"/>
          <a:chOff x="0" y="0"/>
          <a:chExt cx="0" cy="0"/>
        </a:xfrm>
      </p:grpSpPr>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6" name="Straight Connector 5">
            <a:extLst>
              <a:ext uri="{FF2B5EF4-FFF2-40B4-BE49-F238E27FC236}">
                <a16:creationId xmlns:a16="http://schemas.microsoft.com/office/drawing/2014/main" id="{3E2C0CC7-54E3-1640-99D9-461D8906C297}"/>
              </a:ext>
            </a:extLst>
          </p:cNvPr>
          <p:cNvCxnSpPr/>
          <p:nvPr userDrawn="1"/>
        </p:nvCxnSpPr>
        <p:spPr>
          <a:xfrm>
            <a:off x="242179" y="1041657"/>
            <a:ext cx="11411105"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7" name="Picture 2" descr="MIT Center for Real Estate Research and Publications - MIT - Center for  Real Estate Center for Real Estate">
            <a:extLst>
              <a:ext uri="{FF2B5EF4-FFF2-40B4-BE49-F238E27FC236}">
                <a16:creationId xmlns:a16="http://schemas.microsoft.com/office/drawing/2014/main" id="{60660E47-78FB-404B-9377-782FC92289E6}"/>
              </a:ext>
            </a:extLst>
          </p:cNvPr>
          <p:cNvPicPr>
            <a:picLocks noChangeAspect="1" noChangeArrowheads="1"/>
          </p:cNvPicPr>
          <p:nvPr userDrawn="1"/>
        </p:nvPicPr>
        <p:blipFill>
          <a:blip r:embed="rId2">
            <a:alphaModFix amt="60000"/>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955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5" name="Picture 2" descr="MIT Center for Real Estate Research and Publications - MIT - Center for  Real Estate Center for Real Estate">
            <a:extLst>
              <a:ext uri="{FF2B5EF4-FFF2-40B4-BE49-F238E27FC236}">
                <a16:creationId xmlns:a16="http://schemas.microsoft.com/office/drawing/2014/main" id="{34EDC9DC-A2BE-7842-A95E-817DA5430D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600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90066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5" name="Picture 2" descr="MIT Center for Real Estate Research and Publications - MIT - Center for  Real Estate Center for Real Estate">
            <a:extLst>
              <a:ext uri="{FF2B5EF4-FFF2-40B4-BE49-F238E27FC236}">
                <a16:creationId xmlns:a16="http://schemas.microsoft.com/office/drawing/2014/main" id="{34EDC9DC-A2BE-7842-A95E-817DA5430D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566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6" name="Picture 2" descr="MIT Center for Real Estate Research and Publications - MIT - Center for  Real Estate Center for Real Estate">
            <a:extLst>
              <a:ext uri="{FF2B5EF4-FFF2-40B4-BE49-F238E27FC236}">
                <a16:creationId xmlns:a16="http://schemas.microsoft.com/office/drawing/2014/main" id="{A3E1CE3F-26FC-EC4D-98E0-8B435C96921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511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4" name="Picture 2" descr="MIT Center for Real Estate Research and Publications - MIT - Center for  Real Estate Center for Real Estate">
            <a:extLst>
              <a:ext uri="{FF2B5EF4-FFF2-40B4-BE49-F238E27FC236}">
                <a16:creationId xmlns:a16="http://schemas.microsoft.com/office/drawing/2014/main" id="{23FD1D86-96C9-B544-AD3C-1C07BD9B0D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354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el 1"/>
          <p:cNvSpPr>
            <a:spLocks noGrp="1"/>
          </p:cNvSpPr>
          <p:nvPr>
            <p:ph type="title"/>
          </p:nvPr>
        </p:nvSpPr>
        <p:spPr>
          <a:xfrm>
            <a:off x="1007439" y="4406901"/>
            <a:ext cx="10273143" cy="1362075"/>
          </a:xfrm>
          <a:prstGeom prst="rect">
            <a:avLst/>
          </a:prstGeom>
        </p:spPr>
        <p:txBody>
          <a:bodyPr anchor="t">
            <a:noAutofit/>
          </a:bodyPr>
          <a:lstStyle>
            <a:lvl1pPr algn="l">
              <a:defRPr sz="4800" b="1" cap="none" baseline="0">
                <a:solidFill>
                  <a:schemeClr val="tx1"/>
                </a:solidFill>
                <a:latin typeface="+mj-lt"/>
                <a:ea typeface="Kozuka Gothic Pr6N L" pitchFamily="34" charset="-128"/>
              </a:defRPr>
            </a:lvl1pPr>
          </a:lstStyle>
          <a:p>
            <a:r>
              <a:rPr lang="en-US" dirty="0"/>
              <a:t>Click to edit Master title style</a:t>
            </a:r>
            <a:endParaRPr lang="de-DE" dirty="0"/>
          </a:p>
        </p:txBody>
      </p:sp>
      <p:sp>
        <p:nvSpPr>
          <p:cNvPr id="3" name="Textplatzhalter 2"/>
          <p:cNvSpPr>
            <a:spLocks noGrp="1"/>
          </p:cNvSpPr>
          <p:nvPr>
            <p:ph type="body" idx="1"/>
          </p:nvPr>
        </p:nvSpPr>
        <p:spPr>
          <a:xfrm>
            <a:off x="1007439" y="3063785"/>
            <a:ext cx="10273143" cy="1500187"/>
          </a:xfrm>
        </p:spPr>
        <p:txBody>
          <a:bodyPr anchor="b">
            <a:normAutofit/>
          </a:bodyPr>
          <a:lstStyle>
            <a:lvl1pPr marL="0" indent="0">
              <a:buNone/>
              <a:defRPr sz="3200" b="0" i="0">
                <a:solidFill>
                  <a:srgbClr val="92CECB"/>
                </a:solidFill>
                <a:latin typeface="DIN Alternate Bold"/>
                <a:ea typeface="Kozuka Gothic Pr6N L" pitchFamily="34" charset="-128"/>
                <a:cs typeface="DIN Alternate Bold"/>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p>
            <a:fld id="{3D734AB3-580E-49C1-967D-33073622AECA}" type="slidenum">
              <a:rPr lang="en-US" smtClean="0"/>
              <a:t>‹#›</a:t>
            </a:fld>
            <a:endParaRPr lang="en-US" dirty="0"/>
          </a:p>
        </p:txBody>
      </p:sp>
    </p:spTree>
    <p:extLst>
      <p:ext uri="{BB962C8B-B14F-4D97-AF65-F5344CB8AC3E}">
        <p14:creationId xmlns:p14="http://schemas.microsoft.com/office/powerpoint/2010/main" val="4243497724"/>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8EA84-B42B-1148-925C-6349BF4D3A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1FC6C1-CE69-3D4A-994D-60DDAFEA2F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43E9B-55B2-DD45-81D9-485FC77B4CB7}"/>
              </a:ext>
            </a:extLst>
          </p:cNvPr>
          <p:cNvSpPr>
            <a:spLocks noGrp="1"/>
          </p:cNvSpPr>
          <p:nvPr>
            <p:ph type="dt" sz="half" idx="10"/>
          </p:nvPr>
        </p:nvSpPr>
        <p:spPr/>
        <p:txBody>
          <a:bodyPr/>
          <a:lstStyle/>
          <a:p>
            <a:fld id="{60455ABE-D0DE-BB4A-A371-290EB79DAE0B}" type="datetimeFigureOut">
              <a:rPr lang="en-US" smtClean="0"/>
              <a:t>5/28/2024</a:t>
            </a:fld>
            <a:endParaRPr lang="en-US"/>
          </a:p>
        </p:txBody>
      </p:sp>
      <p:sp>
        <p:nvSpPr>
          <p:cNvPr id="5" name="Footer Placeholder 4">
            <a:extLst>
              <a:ext uri="{FF2B5EF4-FFF2-40B4-BE49-F238E27FC236}">
                <a16:creationId xmlns:a16="http://schemas.microsoft.com/office/drawing/2014/main" id="{BF687D1F-D4EC-6842-A6D0-4A23F6AAF3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FFA4AD-ECE0-4A4D-948A-4B2D950881EC}"/>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230628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el &amp; Text">
    <p:spTree>
      <p:nvGrpSpPr>
        <p:cNvPr id="1" name=""/>
        <p:cNvGrpSpPr/>
        <p:nvPr/>
      </p:nvGrpSpPr>
      <p:grpSpPr>
        <a:xfrm>
          <a:off x="0" y="0"/>
          <a:ext cx="0" cy="0"/>
          <a:chOff x="0" y="0"/>
          <a:chExt cx="0" cy="0"/>
        </a:xfrm>
      </p:grpSpPr>
      <p:sp>
        <p:nvSpPr>
          <p:cNvPr id="2" name="Titel 1"/>
          <p:cNvSpPr>
            <a:spLocks noGrp="1"/>
          </p:cNvSpPr>
          <p:nvPr>
            <p:ph type="title"/>
          </p:nvPr>
        </p:nvSpPr>
        <p:spPr>
          <a:xfrm>
            <a:off x="335360" y="169235"/>
            <a:ext cx="11521280" cy="768087"/>
          </a:xfrm>
          <a:prstGeom prst="rect">
            <a:avLst/>
          </a:prstGeom>
        </p:spPr>
        <p:txBody>
          <a:bodyPr/>
          <a:lstStyle>
            <a:lvl1pPr algn="l">
              <a:defRPr sz="4267">
                <a:solidFill>
                  <a:schemeClr val="tx1"/>
                </a:solidFill>
                <a:latin typeface="+mj-lt"/>
                <a:ea typeface="Kozuka Gothic Pr6N L" panose="020B0200000000000000" pitchFamily="34" charset="-128"/>
              </a:defRPr>
            </a:lvl1pPr>
          </a:lstStyle>
          <a:p>
            <a:r>
              <a:rPr lang="en-US" dirty="0"/>
              <a:t>Click to edit Master title style</a:t>
            </a:r>
            <a:endParaRPr lang="de-DE" dirty="0"/>
          </a:p>
        </p:txBody>
      </p:sp>
      <p:sp>
        <p:nvSpPr>
          <p:cNvPr id="5" name="Text Placeholder 4"/>
          <p:cNvSpPr>
            <a:spLocks noGrp="1"/>
          </p:cNvSpPr>
          <p:nvPr>
            <p:ph type="body" sz="quarter" idx="10" hasCustomPrompt="1"/>
          </p:nvPr>
        </p:nvSpPr>
        <p:spPr>
          <a:xfrm>
            <a:off x="335360" y="836515"/>
            <a:ext cx="11521280" cy="384240"/>
          </a:xfrm>
        </p:spPr>
        <p:txBody>
          <a:bodyPr>
            <a:noAutofit/>
          </a:bodyPr>
          <a:lstStyle>
            <a:lvl1pPr marL="0" indent="0">
              <a:buNone/>
              <a:defRPr sz="2133" baseline="0">
                <a:solidFill>
                  <a:schemeClr val="accent2"/>
                </a:solidFill>
                <a:latin typeface="DIN Alternate Bold"/>
                <a:cs typeface="DIN Alternate Bold"/>
              </a:defRPr>
            </a:lvl1pPr>
          </a:lstStyle>
          <a:p>
            <a:pPr lvl="0"/>
            <a:r>
              <a:rPr lang="en-US" dirty="0"/>
              <a:t>Enter subtitle</a:t>
            </a:r>
          </a:p>
        </p:txBody>
      </p:sp>
      <p:sp>
        <p:nvSpPr>
          <p:cNvPr id="6" name="Textplatzhalter 2"/>
          <p:cNvSpPr>
            <a:spLocks noGrp="1"/>
          </p:cNvSpPr>
          <p:nvPr>
            <p:ph idx="1"/>
          </p:nvPr>
        </p:nvSpPr>
        <p:spPr>
          <a:xfrm>
            <a:off x="719403" y="1508787"/>
            <a:ext cx="10657184" cy="4800533"/>
          </a:xfrm>
          <a:prstGeom prst="rect">
            <a:avLst/>
          </a:prstGeom>
        </p:spPr>
        <p:txBody>
          <a:bodyPr vert="horz" lIns="91440" tIns="45720" rIns="91440" bIns="45720" rtlCol="0">
            <a:normAutofit/>
          </a:bodyPr>
          <a:lstStyle>
            <a:lvl1pPr>
              <a:defRPr sz="2933">
                <a:latin typeface="DIN Alternate Bold"/>
                <a:cs typeface="DIN Alternate Bold"/>
              </a:defRPr>
            </a:lvl1pPr>
            <a:lvl2pPr>
              <a:defRPr sz="2667">
                <a:latin typeface="DIN Alternate Bold"/>
                <a:cs typeface="DIN Alternate Bold"/>
              </a:defRPr>
            </a:lvl2pPr>
            <a:lvl3pPr>
              <a:defRPr sz="2400">
                <a:latin typeface="DIN Alternate Bold"/>
                <a:cs typeface="DIN Alternate Bold"/>
              </a:defRPr>
            </a:lvl3pPr>
            <a:lvl4pPr>
              <a:defRPr sz="2133">
                <a:latin typeface="DIN Alternate Bold"/>
                <a:cs typeface="DIN Alternate Bold"/>
              </a:defRPr>
            </a:lvl4pPr>
            <a:lvl5pPr>
              <a:defRPr sz="2133">
                <a:latin typeface="DIN Alternate Bold"/>
                <a:cs typeface="DIN Alternate Bold"/>
              </a:defRPr>
            </a:lvl5pPr>
          </a:lstStyle>
          <a:p>
            <a:pPr lvl="0"/>
            <a:r>
              <a:rPr lang="en-US" noProof="0" dirty="0" err="1"/>
              <a:t>Textmaster</a:t>
            </a:r>
            <a:endParaRPr lang="en-US" noProof="0" dirty="0"/>
          </a:p>
          <a:p>
            <a:pPr lvl="1"/>
            <a:r>
              <a:rPr lang="en-US" noProof="0" dirty="0"/>
              <a:t>Second layer</a:t>
            </a:r>
          </a:p>
          <a:p>
            <a:pPr lvl="2"/>
            <a:r>
              <a:rPr lang="en-US" noProof="0" dirty="0"/>
              <a:t>Third layer</a:t>
            </a:r>
          </a:p>
          <a:p>
            <a:pPr lvl="3"/>
            <a:r>
              <a:rPr lang="en-US" noProof="0" dirty="0"/>
              <a:t>Fourth layer</a:t>
            </a:r>
          </a:p>
          <a:p>
            <a:pPr lvl="4"/>
            <a:r>
              <a:rPr lang="en-US" noProof="0" dirty="0"/>
              <a:t>Fifth layer</a:t>
            </a:r>
          </a:p>
        </p:txBody>
      </p:sp>
      <p:sp>
        <p:nvSpPr>
          <p:cNvPr id="3" name="Slide Number Placeholder 2"/>
          <p:cNvSpPr>
            <a:spLocks noGrp="1"/>
          </p:cNvSpPr>
          <p:nvPr>
            <p:ph type="sldNum" sz="quarter" idx="11"/>
          </p:nvPr>
        </p:nvSpPr>
        <p:spPr/>
        <p:txBody>
          <a:bodyPr/>
          <a:lstStyle/>
          <a:p>
            <a:fld id="{3D734AB3-580E-49C1-967D-33073622AECA}" type="slidenum">
              <a:rPr lang="en-US" smtClean="0"/>
              <a:t>‹#›</a:t>
            </a:fld>
            <a:endParaRPr lang="en-US" dirty="0"/>
          </a:p>
        </p:txBody>
      </p:sp>
      <p:sp>
        <p:nvSpPr>
          <p:cNvPr id="7" name="Text Placeholder 7"/>
          <p:cNvSpPr>
            <a:spLocks noGrp="1"/>
          </p:cNvSpPr>
          <p:nvPr>
            <p:ph type="body" sz="quarter" idx="12" hasCustomPrompt="1"/>
          </p:nvPr>
        </p:nvSpPr>
        <p:spPr>
          <a:xfrm>
            <a:off x="335360" y="6365877"/>
            <a:ext cx="8832981" cy="231475"/>
          </a:xfrm>
        </p:spPr>
        <p:txBody>
          <a:bodyPr>
            <a:noAutofit/>
          </a:bodyPr>
          <a:lstStyle>
            <a:lvl1pPr marL="0" indent="0" algn="l">
              <a:buNone/>
              <a:defRPr sz="1400"/>
            </a:lvl1pPr>
          </a:lstStyle>
          <a:p>
            <a:pPr lvl="0"/>
            <a:r>
              <a:rPr lang="en-US" dirty="0"/>
              <a:t>Add source</a:t>
            </a:r>
          </a:p>
        </p:txBody>
      </p:sp>
    </p:spTree>
    <p:extLst>
      <p:ext uri="{BB962C8B-B14F-4D97-AF65-F5344CB8AC3E}">
        <p14:creationId xmlns:p14="http://schemas.microsoft.com/office/powerpoint/2010/main" val="495660512"/>
      </p:ext>
    </p:extLst>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0622" y="457201"/>
            <a:ext cx="9476316" cy="1239839"/>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966255E-FEF4-934E-AC82-53F5513DEB5A}"/>
              </a:ext>
            </a:extLst>
          </p:cNvPr>
          <p:cNvSpPr>
            <a:spLocks noGrp="1"/>
          </p:cNvSpPr>
          <p:nvPr>
            <p:ph type="sldNum" sz="quarter" idx="10"/>
          </p:nvPr>
        </p:nvSpPr>
        <p:spPr/>
        <p:txBody>
          <a:bodyPr/>
          <a:lstStyle>
            <a:lvl1pPr>
              <a:defRPr/>
            </a:lvl1pPr>
          </a:lstStyle>
          <a:p>
            <a:pPr>
              <a:defRPr/>
            </a:pPr>
            <a:r>
              <a:rPr lang="en-US" altLang="en-US"/>
              <a:t>Presentation Author, 2003</a:t>
            </a:r>
          </a:p>
          <a:p>
            <a:pPr>
              <a:defRPr/>
            </a:pPr>
            <a:r>
              <a:rPr lang="en-US" altLang="en-US"/>
              <a:t>Page </a:t>
            </a:r>
            <a:fld id="{8B4546FC-A036-40E9-B4F8-57BB15C08C5C}" type="slidenum">
              <a:rPr lang="en-US" altLang="en-US" smtClean="0"/>
              <a:pPr>
                <a:defRPr/>
              </a:pPr>
              <a:t>‹#›</a:t>
            </a:fld>
            <a:endParaRPr lang="en-US" altLang="en-US"/>
          </a:p>
        </p:txBody>
      </p:sp>
    </p:spTree>
    <p:extLst>
      <p:ext uri="{BB962C8B-B14F-4D97-AF65-F5344CB8AC3E}">
        <p14:creationId xmlns:p14="http://schemas.microsoft.com/office/powerpoint/2010/main" val="819094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16"/>
        <p:cNvGrpSpPr/>
        <p:nvPr/>
      </p:nvGrpSpPr>
      <p:grpSpPr>
        <a:xfrm>
          <a:off x="0" y="0"/>
          <a:ext cx="0" cy="0"/>
          <a:chOff x="0" y="0"/>
          <a:chExt cx="0" cy="0"/>
        </a:xfrm>
      </p:grpSpPr>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6" name="Straight Connector 5">
            <a:extLst>
              <a:ext uri="{FF2B5EF4-FFF2-40B4-BE49-F238E27FC236}">
                <a16:creationId xmlns:a16="http://schemas.microsoft.com/office/drawing/2014/main" id="{3E2C0CC7-54E3-1640-99D9-461D8906C297}"/>
              </a:ext>
            </a:extLst>
          </p:cNvPr>
          <p:cNvCxnSpPr/>
          <p:nvPr/>
        </p:nvCxnSpPr>
        <p:spPr>
          <a:xfrm>
            <a:off x="242181" y="1041657"/>
            <a:ext cx="11411105"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7" name="Picture 2" descr="MIT Center for Real Estate Research and Publications - MIT - Center for  Real Estate Center for Real Estate">
            <a:extLst>
              <a:ext uri="{FF2B5EF4-FFF2-40B4-BE49-F238E27FC236}">
                <a16:creationId xmlns:a16="http://schemas.microsoft.com/office/drawing/2014/main" id="{60660E47-78FB-404B-9377-782FC92289E6}"/>
              </a:ext>
            </a:extLst>
          </p:cNvPr>
          <p:cNvPicPr>
            <a:picLocks noChangeAspect="1" noChangeArrowheads="1"/>
          </p:cNvPicPr>
          <p:nvPr/>
        </p:nvPicPr>
        <p:blipFill>
          <a:blip r:embed="rId2">
            <a:alphaModFix amt="60000"/>
            <a:extLst>
              <a:ext uri="{28A0092B-C50C-407E-A947-70E740481C1C}">
                <a14:useLocalDpi xmlns:a14="http://schemas.microsoft.com/office/drawing/2010/main" val="0"/>
              </a:ext>
            </a:extLst>
          </a:blip>
          <a:srcRect/>
          <a:stretch>
            <a:fillRect/>
          </a:stretch>
        </p:blipFill>
        <p:spPr bwMode="auto">
          <a:xfrm>
            <a:off x="163791" y="6385015"/>
            <a:ext cx="2945503" cy="42086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8F96183-6DCC-0F44-9A14-EEE7F3FD9817}"/>
              </a:ext>
            </a:extLst>
          </p:cNvPr>
          <p:cNvCxnSpPr/>
          <p:nvPr userDrawn="1"/>
        </p:nvCxnSpPr>
        <p:spPr>
          <a:xfrm>
            <a:off x="242181" y="1041657"/>
            <a:ext cx="11411105"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8" name="Picture 2" descr="MIT Center for Real Estate Research and Publications - MIT - Center for  Real Estate Center for Real Estate">
            <a:extLst>
              <a:ext uri="{FF2B5EF4-FFF2-40B4-BE49-F238E27FC236}">
                <a16:creationId xmlns:a16="http://schemas.microsoft.com/office/drawing/2014/main" id="{B7D3C919-CC8C-5745-889C-69CE47802594}"/>
              </a:ext>
            </a:extLst>
          </p:cNvPr>
          <p:cNvPicPr>
            <a:picLocks noChangeAspect="1" noChangeArrowheads="1"/>
          </p:cNvPicPr>
          <p:nvPr userDrawn="1"/>
        </p:nvPicPr>
        <p:blipFill>
          <a:blip r:embed="rId2">
            <a:alphaModFix amt="60000"/>
            <a:extLst>
              <a:ext uri="{28A0092B-C50C-407E-A947-70E740481C1C}">
                <a14:useLocalDpi xmlns:a14="http://schemas.microsoft.com/office/drawing/2010/main" val="0"/>
              </a:ext>
            </a:extLst>
          </a:blip>
          <a:srcRect/>
          <a:stretch>
            <a:fillRect/>
          </a:stretch>
        </p:blipFill>
        <p:spPr bwMode="auto">
          <a:xfrm>
            <a:off x="163791" y="6385015"/>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5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BECB9-3192-5941-B334-EAA55826E7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30EADB-13EC-7E42-BCDB-A130E49DCB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436FF2-7FB6-4349-8A79-01C7DB90D217}"/>
              </a:ext>
            </a:extLst>
          </p:cNvPr>
          <p:cNvSpPr>
            <a:spLocks noGrp="1"/>
          </p:cNvSpPr>
          <p:nvPr>
            <p:ph type="dt" sz="half" idx="10"/>
          </p:nvPr>
        </p:nvSpPr>
        <p:spPr/>
        <p:txBody>
          <a:bodyPr/>
          <a:lstStyle/>
          <a:p>
            <a:fld id="{60455ABE-D0DE-BB4A-A371-290EB79DAE0B}" type="datetimeFigureOut">
              <a:rPr lang="en-US" smtClean="0"/>
              <a:t>5/28/2024</a:t>
            </a:fld>
            <a:endParaRPr lang="en-US"/>
          </a:p>
        </p:txBody>
      </p:sp>
      <p:sp>
        <p:nvSpPr>
          <p:cNvPr id="5" name="Footer Placeholder 4">
            <a:extLst>
              <a:ext uri="{FF2B5EF4-FFF2-40B4-BE49-F238E27FC236}">
                <a16:creationId xmlns:a16="http://schemas.microsoft.com/office/drawing/2014/main" id="{F4C5CFDA-6A15-2646-B19F-A688113DF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E521C-0A16-624C-AF1D-16B0815C0F76}"/>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254724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D124-24AD-634A-B24D-F3557D1A14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81E67-37B4-C04F-B767-CA76733EF2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7E9B5C-EF68-5F44-B1AE-CA7A59402D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D0AD4A-8C59-EC40-9AF7-F562C5B7B5E8}"/>
              </a:ext>
            </a:extLst>
          </p:cNvPr>
          <p:cNvSpPr>
            <a:spLocks noGrp="1"/>
          </p:cNvSpPr>
          <p:nvPr>
            <p:ph type="dt" sz="half" idx="10"/>
          </p:nvPr>
        </p:nvSpPr>
        <p:spPr/>
        <p:txBody>
          <a:bodyPr/>
          <a:lstStyle/>
          <a:p>
            <a:fld id="{60455ABE-D0DE-BB4A-A371-290EB79DAE0B}" type="datetimeFigureOut">
              <a:rPr lang="en-US" smtClean="0"/>
              <a:t>5/28/2024</a:t>
            </a:fld>
            <a:endParaRPr lang="en-US"/>
          </a:p>
        </p:txBody>
      </p:sp>
      <p:sp>
        <p:nvSpPr>
          <p:cNvPr id="6" name="Footer Placeholder 5">
            <a:extLst>
              <a:ext uri="{FF2B5EF4-FFF2-40B4-BE49-F238E27FC236}">
                <a16:creationId xmlns:a16="http://schemas.microsoft.com/office/drawing/2014/main" id="{5CF894D2-D6E8-F64F-AC45-896A15FD3B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C2428B-468D-8C48-962C-8770CD46B2E6}"/>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3125568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1716C-5BD3-7447-A5F1-04E5E9200C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215D3-8D3E-A54F-8A3A-5406E1BC26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DB5464-192F-A141-8830-AAA210926E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E2578C-F55A-C64B-8F09-69FA1FAEA0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251777-C8C4-1248-92F9-2B70E75E0B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9CCEE4-B7C0-E944-9208-1A5AEEB3B9E6}"/>
              </a:ext>
            </a:extLst>
          </p:cNvPr>
          <p:cNvSpPr>
            <a:spLocks noGrp="1"/>
          </p:cNvSpPr>
          <p:nvPr>
            <p:ph type="dt" sz="half" idx="10"/>
          </p:nvPr>
        </p:nvSpPr>
        <p:spPr/>
        <p:txBody>
          <a:bodyPr/>
          <a:lstStyle/>
          <a:p>
            <a:fld id="{60455ABE-D0DE-BB4A-A371-290EB79DAE0B}" type="datetimeFigureOut">
              <a:rPr lang="en-US" smtClean="0"/>
              <a:t>5/28/2024</a:t>
            </a:fld>
            <a:endParaRPr lang="en-US"/>
          </a:p>
        </p:txBody>
      </p:sp>
      <p:sp>
        <p:nvSpPr>
          <p:cNvPr id="8" name="Footer Placeholder 7">
            <a:extLst>
              <a:ext uri="{FF2B5EF4-FFF2-40B4-BE49-F238E27FC236}">
                <a16:creationId xmlns:a16="http://schemas.microsoft.com/office/drawing/2014/main" id="{C2BD4127-7DF3-E248-AD45-5EBD39BC37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10894B-F799-EB4F-9D07-53B70EC2145A}"/>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3742744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C4CF4-D8B8-7348-8862-0338363FCB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A5BF87-D5F1-434D-9B37-D1334B3C8E5B}"/>
              </a:ext>
            </a:extLst>
          </p:cNvPr>
          <p:cNvSpPr>
            <a:spLocks noGrp="1"/>
          </p:cNvSpPr>
          <p:nvPr>
            <p:ph type="dt" sz="half" idx="10"/>
          </p:nvPr>
        </p:nvSpPr>
        <p:spPr/>
        <p:txBody>
          <a:bodyPr/>
          <a:lstStyle/>
          <a:p>
            <a:fld id="{60455ABE-D0DE-BB4A-A371-290EB79DAE0B}" type="datetimeFigureOut">
              <a:rPr lang="en-US" smtClean="0"/>
              <a:t>5/28/2024</a:t>
            </a:fld>
            <a:endParaRPr lang="en-US"/>
          </a:p>
        </p:txBody>
      </p:sp>
      <p:sp>
        <p:nvSpPr>
          <p:cNvPr id="4" name="Footer Placeholder 3">
            <a:extLst>
              <a:ext uri="{FF2B5EF4-FFF2-40B4-BE49-F238E27FC236}">
                <a16:creationId xmlns:a16="http://schemas.microsoft.com/office/drawing/2014/main" id="{99124584-9B11-344F-9939-0BE37A7C14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05EC0C-AA43-DE4E-A6A7-8F087C7E8435}"/>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2336269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9B3BE7-00F0-C845-ADEC-AC8197CDDF87}"/>
              </a:ext>
            </a:extLst>
          </p:cNvPr>
          <p:cNvSpPr>
            <a:spLocks noGrp="1"/>
          </p:cNvSpPr>
          <p:nvPr>
            <p:ph type="dt" sz="half" idx="10"/>
          </p:nvPr>
        </p:nvSpPr>
        <p:spPr/>
        <p:txBody>
          <a:bodyPr/>
          <a:lstStyle/>
          <a:p>
            <a:fld id="{60455ABE-D0DE-BB4A-A371-290EB79DAE0B}" type="datetimeFigureOut">
              <a:rPr lang="en-US" smtClean="0"/>
              <a:t>5/28/2024</a:t>
            </a:fld>
            <a:endParaRPr lang="en-US"/>
          </a:p>
        </p:txBody>
      </p:sp>
      <p:sp>
        <p:nvSpPr>
          <p:cNvPr id="3" name="Footer Placeholder 2">
            <a:extLst>
              <a:ext uri="{FF2B5EF4-FFF2-40B4-BE49-F238E27FC236}">
                <a16:creationId xmlns:a16="http://schemas.microsoft.com/office/drawing/2014/main" id="{89967CA7-D45D-4547-85EF-36D2456BCA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F72BFF-E4AE-FE41-95AE-146E9EFBD6F6}"/>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1063057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6F25D-7AED-1843-97D5-25E1763A28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45834D-591C-5346-BDE3-CF6F1D5AC8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D84871-3F3D-DA48-BA6E-BBE480320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E47FF7-343D-5242-A497-33D97EBB7334}"/>
              </a:ext>
            </a:extLst>
          </p:cNvPr>
          <p:cNvSpPr>
            <a:spLocks noGrp="1"/>
          </p:cNvSpPr>
          <p:nvPr>
            <p:ph type="dt" sz="half" idx="10"/>
          </p:nvPr>
        </p:nvSpPr>
        <p:spPr/>
        <p:txBody>
          <a:bodyPr/>
          <a:lstStyle/>
          <a:p>
            <a:fld id="{60455ABE-D0DE-BB4A-A371-290EB79DAE0B}" type="datetimeFigureOut">
              <a:rPr lang="en-US" smtClean="0"/>
              <a:t>5/28/2024</a:t>
            </a:fld>
            <a:endParaRPr lang="en-US"/>
          </a:p>
        </p:txBody>
      </p:sp>
      <p:sp>
        <p:nvSpPr>
          <p:cNvPr id="6" name="Footer Placeholder 5">
            <a:extLst>
              <a:ext uri="{FF2B5EF4-FFF2-40B4-BE49-F238E27FC236}">
                <a16:creationId xmlns:a16="http://schemas.microsoft.com/office/drawing/2014/main" id="{9F67A1D4-1AB4-D447-B377-42B6F5B602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0510BB-8283-BC4F-97C6-4F2C843254E9}"/>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2126999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CA1F8-820B-7843-9675-20227AB1EC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0B5601-4D99-8441-998A-0490092689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CE28B60-08B3-624E-A7E2-11A298730D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2EE49-59E9-FA4E-AC8C-A94DAAB820B2}"/>
              </a:ext>
            </a:extLst>
          </p:cNvPr>
          <p:cNvSpPr>
            <a:spLocks noGrp="1"/>
          </p:cNvSpPr>
          <p:nvPr>
            <p:ph type="dt" sz="half" idx="10"/>
          </p:nvPr>
        </p:nvSpPr>
        <p:spPr/>
        <p:txBody>
          <a:bodyPr/>
          <a:lstStyle/>
          <a:p>
            <a:fld id="{60455ABE-D0DE-BB4A-A371-290EB79DAE0B}" type="datetimeFigureOut">
              <a:rPr lang="en-US" smtClean="0"/>
              <a:t>5/28/2024</a:t>
            </a:fld>
            <a:endParaRPr lang="en-US"/>
          </a:p>
        </p:txBody>
      </p:sp>
      <p:sp>
        <p:nvSpPr>
          <p:cNvPr id="6" name="Footer Placeholder 5">
            <a:extLst>
              <a:ext uri="{FF2B5EF4-FFF2-40B4-BE49-F238E27FC236}">
                <a16:creationId xmlns:a16="http://schemas.microsoft.com/office/drawing/2014/main" id="{295056D1-98ED-684E-AEE2-87175D7A0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97B191-65B1-F047-8D64-63FD52B86930}"/>
              </a:ext>
            </a:extLst>
          </p:cNvPr>
          <p:cNvSpPr>
            <a:spLocks noGrp="1"/>
          </p:cNvSpPr>
          <p:nvPr>
            <p:ph type="sldNum" sz="quarter" idx="12"/>
          </p:nvPr>
        </p:nvSpPr>
        <p:spPr/>
        <p:txBody>
          <a:bodyPr/>
          <a:lstStyle/>
          <a:p>
            <a:fld id="{0CBB19A0-7BD9-3248-BED1-09ECB48DDA69}" type="slidenum">
              <a:rPr lang="en-US" smtClean="0"/>
              <a:t>‹#›</a:t>
            </a:fld>
            <a:endParaRPr lang="en-US"/>
          </a:p>
        </p:txBody>
      </p:sp>
    </p:spTree>
    <p:extLst>
      <p:ext uri="{BB962C8B-B14F-4D97-AF65-F5344CB8AC3E}">
        <p14:creationId xmlns:p14="http://schemas.microsoft.com/office/powerpoint/2010/main" val="613234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1.png"/><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D3E6C5-0D6F-494A-A41D-D2D046D140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5E3CAC-7825-CE48-B982-E404D3E855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E68D8-74FC-9842-BB35-85668483CC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455ABE-D0DE-BB4A-A371-290EB79DAE0B}" type="datetimeFigureOut">
              <a:rPr lang="en-US" smtClean="0"/>
              <a:t>5/28/2024</a:t>
            </a:fld>
            <a:endParaRPr lang="en-US"/>
          </a:p>
        </p:txBody>
      </p:sp>
      <p:sp>
        <p:nvSpPr>
          <p:cNvPr id="5" name="Footer Placeholder 4">
            <a:extLst>
              <a:ext uri="{FF2B5EF4-FFF2-40B4-BE49-F238E27FC236}">
                <a16:creationId xmlns:a16="http://schemas.microsoft.com/office/drawing/2014/main" id="{50A042FB-881F-074B-BF4C-664CE1E2E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CD961D-BA15-3C4E-A6E1-60173EF3E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B19A0-7BD9-3248-BED1-09ECB48DDA69}" type="slidenum">
              <a:rPr lang="en-US" smtClean="0"/>
              <a:t>‹#›</a:t>
            </a:fld>
            <a:endParaRPr lang="en-US"/>
          </a:p>
        </p:txBody>
      </p:sp>
    </p:spTree>
    <p:extLst>
      <p:ext uri="{BB962C8B-B14F-4D97-AF65-F5344CB8AC3E}">
        <p14:creationId xmlns:p14="http://schemas.microsoft.com/office/powerpoint/2010/main" val="158646852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65" r:id="rId13"/>
    <p:sldLayoutId id="214748369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2" descr="MIT Center for Real Estate Research and Publications - MIT - Center for  Real Estate Center for Real Estate">
            <a:extLst>
              <a:ext uri="{FF2B5EF4-FFF2-40B4-BE49-F238E27FC236}">
                <a16:creationId xmlns:a16="http://schemas.microsoft.com/office/drawing/2014/main" id="{9531981B-0414-C749-9A11-A042762E4643}"/>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600322"/>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C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0.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91.png"/><Relationship Id="rId5" Type="http://schemas.openxmlformats.org/officeDocument/2006/relationships/image" Target="../media/image140.png"/><Relationship Id="rId10" Type="http://schemas.openxmlformats.org/officeDocument/2006/relationships/image" Target="../media/image10.png"/><Relationship Id="rId4" Type="http://schemas.openxmlformats.org/officeDocument/2006/relationships/image" Target="../media/image180.png"/><Relationship Id="rId9" Type="http://schemas.openxmlformats.org/officeDocument/2006/relationships/image" Target="../media/image22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hyperlink" Target="https://ocw.mit.edu/help/faq-fair-us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chart" Target="../charts/chart1.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hyperlink" Target="https://ocw.mit.edu/help/faq-fair-use/"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7" Type="http://schemas.openxmlformats.org/officeDocument/2006/relationships/hyperlink" Target="https://ocw.mit.edu/help/faq-fair-use/"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svg"/><Relationship Id="rId9" Type="http://schemas.openxmlformats.org/officeDocument/2006/relationships/image" Target="../media/image22.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hyperlink" Target="https://ocw.mit.edu/help/faq-fair-use/"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60.pn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hyperlink" Target="https://ocw.mit.edu/help/faq-fair-use/" TargetMode="External"/><Relationship Id="rId5" Type="http://schemas.openxmlformats.org/officeDocument/2006/relationships/image" Target="../media/image340.png"/><Relationship Id="rId10" Type="http://schemas.openxmlformats.org/officeDocument/2006/relationships/image" Target="../media/image28.png"/><Relationship Id="rId4" Type="http://schemas.openxmlformats.org/officeDocument/2006/relationships/image" Target="../media/image370.pn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image" Target="../media/image430.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0.png"/><Relationship Id="rId7" Type="http://schemas.openxmlformats.org/officeDocument/2006/relationships/image" Target="../media/image50.png"/><Relationship Id="rId12" Type="http://schemas.openxmlformats.org/officeDocument/2006/relationships/image" Target="../media/image470.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5.png"/><Relationship Id="rId10" Type="http://schemas.openxmlformats.org/officeDocument/2006/relationships/image" Target="../media/image461.png"/><Relationship Id="rId4" Type="http://schemas.openxmlformats.org/officeDocument/2006/relationships/image" Target="../media/image460.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hyperlink" Target="https://ocw.mit.edu/help/faq-fair-use/" TargetMode="Externa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hyperlink" Target="https://www.sciencedirect.com/" TargetMode="Externa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hyperlink" Target="https://ocw.mit.edu/help/faq-fair-us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hyperlink" Target="https://ocw.mit.edu/help/faq-fair-us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9.sv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48.svg"/><Relationship Id="rId5" Type="http://schemas.openxmlformats.org/officeDocument/2006/relationships/image" Target="../media/image43.png"/><Relationship Id="rId4" Type="http://schemas.openxmlformats.org/officeDocument/2006/relationships/image" Target="../media/image44.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hyperlink" Target="https://ocw.mit.edu/help/faq-fair-use/"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hyperlink" Target="https://ocw.mit.edu/help/faq-fair-use"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ocw.mit.edu/help/faq-fair-use/"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hyperlink" Target="https://www.cambridgema.gov/-/media/Files/CDD/ZoningDevel/SpecialPermits/sp179/sp179_ParcelI_Residential_20180316_2.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hyperlink" Target="http://creativecommons.org/licenses/by/4.0/"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hyperlink" Target="https://www.breeam.com/wp-content/uploads/sites/3/2018/01/FS021-Rev-23-BREEAM-In-Use-Fee-Sheet-2-1-1.pdf"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hyperlink" Target="https://ocw.mit.edu/help/faq-fair-use/" TargetMode="External"/><Relationship Id="rId5" Type="http://schemas.openxmlformats.org/officeDocument/2006/relationships/hyperlink" Target="https://www.mdpi.com/2071-1050/11/8/2359" TargetMode="Externa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https://ocw.mit.edu/help/faq-fair-use/"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hyperlink" Target="https://qsel.columbia.edu/nycenergy/"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hyperlink" Target="https://ocw.mit.edu/help/faq-fair-use/" TargetMode="External"/><Relationship Id="rId5" Type="http://schemas.openxmlformats.org/officeDocument/2006/relationships/image" Target="../media/image61.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hyperlink" Target="https://www.cambridgema.gov/cdd/zoninganddevelopment/sustainablebldgs/buildingenergydisclosureordinance"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hyperlink" Target="https://ocw.mit.edu/help/faq-fair-use/" TargetMode="External"/><Relationship Id="rId5" Type="http://schemas.openxmlformats.org/officeDocument/2006/relationships/hyperlink" Target="https://cambridgegis.maps.arcgis.com/apps/MapSeries/index.html?appid=8c993ecbdf4f48eab403ea36c9886ed9" TargetMode="Externa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hyperlink" Target="https://www.cambridgema.gov/CDD/cddlocatormap#map" TargetMode="External"/><Relationship Id="rId5" Type="http://schemas.openxmlformats.org/officeDocument/2006/relationships/hyperlink" Target="https://cambridgegis.maps.arcgis.com/apps/MapSeries/index.html?appid=8c993ecbdf4f48eab403ea36c9886ed9" TargetMode="External"/><Relationship Id="rId10" Type="http://schemas.openxmlformats.org/officeDocument/2006/relationships/hyperlink" Target="https://ocw.mit.edu/help/faq-fair-use/" TargetMode="External"/><Relationship Id="rId4" Type="http://schemas.openxmlformats.org/officeDocument/2006/relationships/image" Target="../media/image64.png"/><Relationship Id="rId9"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hyperlink" Target="https://ocw.mit.edu/help/faq-fair-us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hyperlink" Target="https://ocw.mit.edu/help/faq-fair-use/"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11.png"/></Relationships>
</file>

<file path=ppt/slides/_rels/slide8.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hyperlink" Target="https://ocw.mit.edu/help/faq-fair-us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72955" y="1151466"/>
            <a:ext cx="12050973" cy="2789602"/>
          </a:xfrm>
          <a:prstGeom prst="rect">
            <a:avLst/>
          </a:prstGeom>
        </p:spPr>
        <p:txBody>
          <a:bodyPr spcFirstLastPara="1" vert="horz" wrap="square" lIns="121900" tIns="121900" rIns="121900" bIns="121900" rtlCol="0" anchor="b" anchorCtr="0">
            <a:noAutofit/>
          </a:bodyPr>
          <a:lstStyle/>
          <a:p>
            <a:pPr>
              <a:spcBef>
                <a:spcPts val="0"/>
              </a:spcBef>
            </a:pPr>
            <a:r>
              <a:rPr lang="en-US" altLang="zh-CN" sz="3733" dirty="0">
                <a:latin typeface="Baskerville" panose="02020502070401020303" pitchFamily="18" charset="0"/>
                <a:ea typeface="Baskerville" panose="02020502070401020303" pitchFamily="18" charset="0"/>
              </a:rPr>
              <a:t>SRE</a:t>
            </a:r>
            <a:r>
              <a:rPr lang="zh-CN" altLang="en-US" sz="3733" dirty="0">
                <a:latin typeface="Baskerville" panose="02020502070401020303" pitchFamily="18" charset="0"/>
                <a:ea typeface="Baskerville" panose="02020502070401020303" pitchFamily="18" charset="0"/>
              </a:rPr>
              <a:t> </a:t>
            </a:r>
            <a:r>
              <a:rPr lang="en-US" altLang="zh-CN" sz="3733" dirty="0">
                <a:latin typeface="Baskerville" panose="02020502070401020303" pitchFamily="18" charset="0"/>
                <a:ea typeface="Baskerville" panose="02020502070401020303" pitchFamily="18" charset="0"/>
              </a:rPr>
              <a:t>Economics</a:t>
            </a:r>
            <a:r>
              <a:rPr lang="zh-CN" altLang="en-US" sz="3733" dirty="0">
                <a:latin typeface="Baskerville" panose="02020502070401020303" pitchFamily="18" charset="0"/>
                <a:ea typeface="Baskerville" panose="02020502070401020303" pitchFamily="18" charset="0"/>
              </a:rPr>
              <a:t> </a:t>
            </a:r>
            <a:r>
              <a:rPr lang="en" sz="3733" dirty="0">
                <a:latin typeface="Baskerville" panose="02020502070401020303" pitchFamily="18" charset="0"/>
                <a:ea typeface="Baskerville" panose="02020502070401020303" pitchFamily="18" charset="0"/>
              </a:rPr>
              <a:t>Lecture </a:t>
            </a:r>
            <a:r>
              <a:rPr lang="en-US" altLang="zh-CN" sz="3733" dirty="0">
                <a:latin typeface="Baskerville" panose="02020502070401020303" pitchFamily="18" charset="0"/>
                <a:ea typeface="Baskerville" panose="02020502070401020303" pitchFamily="18" charset="0"/>
              </a:rPr>
              <a:t>1</a:t>
            </a:r>
            <a:r>
              <a:rPr lang="en" sz="4800" dirty="0">
                <a:latin typeface="Baskerville" panose="02020502070401020303" pitchFamily="18" charset="0"/>
                <a:ea typeface="Baskerville" panose="02020502070401020303" pitchFamily="18" charset="0"/>
              </a:rPr>
              <a:t/>
            </a:r>
            <a:br>
              <a:rPr lang="en" sz="4800" dirty="0">
                <a:latin typeface="Baskerville" panose="02020502070401020303" pitchFamily="18" charset="0"/>
                <a:ea typeface="Baskerville" panose="02020502070401020303" pitchFamily="18" charset="0"/>
              </a:rPr>
            </a:br>
            <a:r>
              <a:rPr lang="en-US" dirty="0">
                <a:latin typeface="Baskerville" panose="02020502070401020303" pitchFamily="18" charset="0"/>
                <a:ea typeface="Baskerville" panose="02020502070401020303" pitchFamily="18" charset="0"/>
              </a:rPr>
              <a:t/>
            </a:r>
            <a:br>
              <a:rPr lang="en-US" dirty="0">
                <a:latin typeface="Baskerville" panose="02020502070401020303" pitchFamily="18" charset="0"/>
                <a:ea typeface="Baskerville" panose="02020502070401020303" pitchFamily="18" charset="0"/>
              </a:rPr>
            </a:br>
            <a:r>
              <a:rPr lang="en-US" altLang="zh-CN" sz="4800" b="1" dirty="0">
                <a:solidFill>
                  <a:srgbClr val="980000"/>
                </a:solidFill>
                <a:latin typeface="Baskerville" panose="02020502070401020303" pitchFamily="18" charset="0"/>
                <a:ea typeface="Baskerville" panose="02020502070401020303" pitchFamily="18" charset="0"/>
              </a:rPr>
              <a:t>The</a:t>
            </a:r>
            <a:r>
              <a:rPr lang="zh-CN" altLang="en-US" sz="4800" b="1" dirty="0">
                <a:solidFill>
                  <a:srgbClr val="980000"/>
                </a:solidFill>
                <a:latin typeface="Baskerville" panose="02020502070401020303" pitchFamily="18" charset="0"/>
              </a:rPr>
              <a:t> </a:t>
            </a:r>
            <a:r>
              <a:rPr lang="en-US" altLang="zh-CN" sz="4800" b="1" dirty="0">
                <a:solidFill>
                  <a:srgbClr val="980000"/>
                </a:solidFill>
                <a:latin typeface="Baskerville" panose="02020502070401020303" pitchFamily="18" charset="0"/>
                <a:ea typeface="Baskerville" panose="02020502070401020303" pitchFamily="18" charset="0"/>
              </a:rPr>
              <a:t>Economics</a:t>
            </a:r>
            <a:r>
              <a:rPr lang="zh-CN" altLang="en-US" sz="4800" b="1" dirty="0">
                <a:solidFill>
                  <a:srgbClr val="980000"/>
                </a:solidFill>
                <a:latin typeface="Baskerville" panose="02020502070401020303" pitchFamily="18" charset="0"/>
              </a:rPr>
              <a:t> </a:t>
            </a:r>
            <a:r>
              <a:rPr lang="en-US" altLang="zh-CN" sz="4800" b="1" dirty="0">
                <a:solidFill>
                  <a:srgbClr val="980000"/>
                </a:solidFill>
                <a:latin typeface="Baskerville" panose="02020502070401020303" pitchFamily="18" charset="0"/>
                <a:ea typeface="Baskerville" panose="02020502070401020303" pitchFamily="18" charset="0"/>
              </a:rPr>
              <a:t>of</a:t>
            </a:r>
            <a:r>
              <a:rPr lang="zh-CN" altLang="en-US" sz="4800" b="1" dirty="0">
                <a:solidFill>
                  <a:srgbClr val="980000"/>
                </a:solidFill>
                <a:latin typeface="Baskerville" panose="02020502070401020303" pitchFamily="18" charset="0"/>
              </a:rPr>
              <a:t> </a:t>
            </a:r>
            <a:r>
              <a:rPr lang="en-US" altLang="zh-CN" sz="4800" b="1" dirty="0">
                <a:solidFill>
                  <a:srgbClr val="980000"/>
                </a:solidFill>
                <a:latin typeface="Baskerville" panose="02020502070401020303" pitchFamily="18" charset="0"/>
                <a:ea typeface="Baskerville" panose="02020502070401020303" pitchFamily="18" charset="0"/>
              </a:rPr>
              <a:t>Green</a:t>
            </a:r>
            <a:r>
              <a:rPr lang="zh-CN" altLang="en-US" sz="4800" b="1" dirty="0">
                <a:solidFill>
                  <a:srgbClr val="980000"/>
                </a:solidFill>
                <a:latin typeface="Baskerville" panose="02020502070401020303" pitchFamily="18" charset="0"/>
              </a:rPr>
              <a:t> </a:t>
            </a:r>
            <a:r>
              <a:rPr lang="en-US" altLang="zh-CN" sz="4800" b="1" dirty="0">
                <a:solidFill>
                  <a:srgbClr val="980000"/>
                </a:solidFill>
                <a:latin typeface="Baskerville" panose="02020502070401020303" pitchFamily="18" charset="0"/>
                <a:ea typeface="Baskerville" panose="02020502070401020303" pitchFamily="18" charset="0"/>
              </a:rPr>
              <a:t>Buildings</a:t>
            </a:r>
            <a:r>
              <a:rPr lang="zh-CN" altLang="en-US" sz="4800" b="1" dirty="0">
                <a:solidFill>
                  <a:srgbClr val="980000"/>
                </a:solidFill>
                <a:latin typeface="Baskerville" panose="02020502070401020303" pitchFamily="18" charset="0"/>
                <a:ea typeface="Baskerville" panose="02020502070401020303" pitchFamily="18" charset="0"/>
              </a:rPr>
              <a:t> </a:t>
            </a:r>
            <a:r>
              <a:rPr lang="en-US" altLang="zh-CN" sz="4800" b="1" dirty="0">
                <a:solidFill>
                  <a:srgbClr val="980000"/>
                </a:solidFill>
                <a:latin typeface="Baskerville" panose="02020502070401020303" pitchFamily="18" charset="0"/>
                <a:ea typeface="Baskerville" panose="02020502070401020303" pitchFamily="18" charset="0"/>
              </a:rPr>
              <a:t>(1)</a:t>
            </a:r>
            <a:r>
              <a:rPr lang="zh-CN" altLang="en-US" sz="4800" b="1" dirty="0">
                <a:solidFill>
                  <a:srgbClr val="980000"/>
                </a:solidFill>
                <a:latin typeface="Baskerville" panose="02020502070401020303" pitchFamily="18" charset="0"/>
              </a:rPr>
              <a:t> </a:t>
            </a:r>
            <a:r>
              <a:rPr lang="en-US" altLang="zh-CN" sz="4800" b="1" dirty="0">
                <a:solidFill>
                  <a:srgbClr val="980000"/>
                </a:solidFill>
                <a:latin typeface="Baskerville" panose="02020502070401020303" pitchFamily="18" charset="0"/>
              </a:rPr>
              <a:t/>
            </a:r>
            <a:br>
              <a:rPr lang="en-US" altLang="zh-CN" sz="4800" b="1" dirty="0">
                <a:solidFill>
                  <a:srgbClr val="980000"/>
                </a:solidFill>
                <a:latin typeface="Baskerville" panose="02020502070401020303" pitchFamily="18" charset="0"/>
              </a:rPr>
            </a:br>
            <a:endParaRPr sz="5333" b="1" dirty="0">
              <a:solidFill>
                <a:srgbClr val="0070C0"/>
              </a:solidFill>
              <a:latin typeface="Baskerville" panose="02020502070401020303" pitchFamily="18" charset="0"/>
              <a:ea typeface="Baskerville" panose="02020502070401020303" pitchFamily="18" charset="0"/>
            </a:endParaRPr>
          </a:p>
        </p:txBody>
      </p:sp>
      <p:sp>
        <p:nvSpPr>
          <p:cNvPr id="55" name="Google Shape;55;p13"/>
          <p:cNvSpPr txBox="1">
            <a:spLocks noGrp="1"/>
          </p:cNvSpPr>
          <p:nvPr>
            <p:ph type="subTitle" idx="1"/>
          </p:nvPr>
        </p:nvSpPr>
        <p:spPr>
          <a:xfrm>
            <a:off x="415600" y="4521965"/>
            <a:ext cx="11360800" cy="1056800"/>
          </a:xfrm>
          <a:prstGeom prst="rect">
            <a:avLst/>
          </a:prstGeom>
        </p:spPr>
        <p:txBody>
          <a:bodyPr spcFirstLastPara="1" vert="horz" wrap="square" lIns="121900" tIns="121900" rIns="121900" bIns="121900" rtlCol="0" anchor="t" anchorCtr="0">
            <a:noAutofit/>
          </a:bodyPr>
          <a:lstStyle/>
          <a:p>
            <a:pPr>
              <a:spcBef>
                <a:spcPts val="0"/>
              </a:spcBef>
            </a:pPr>
            <a:r>
              <a:rPr lang="en-US" altLang="zh-CN" sz="4000" dirty="0" err="1">
                <a:latin typeface="Baskerville" panose="02020502070401020303" pitchFamily="18" charset="0"/>
                <a:ea typeface="Baskerville" panose="02020502070401020303" pitchFamily="18" charset="0"/>
              </a:rPr>
              <a:t>Siqi</a:t>
            </a:r>
            <a:r>
              <a:rPr lang="zh-CN" altLang="en-US" sz="4000" dirty="0">
                <a:latin typeface="Baskerville" panose="02020502070401020303" pitchFamily="18" charset="0"/>
              </a:rPr>
              <a:t> </a:t>
            </a:r>
            <a:r>
              <a:rPr lang="en-US" altLang="zh-CN" sz="4000" dirty="0">
                <a:latin typeface="Baskerville" panose="02020502070401020303" pitchFamily="18" charset="0"/>
                <a:ea typeface="Baskerville" panose="02020502070401020303" pitchFamily="18" charset="0"/>
              </a:rPr>
              <a:t>Zheng</a:t>
            </a:r>
          </a:p>
          <a:p>
            <a:pPr>
              <a:spcBef>
                <a:spcPts val="0"/>
              </a:spcBef>
            </a:pPr>
            <a:endParaRPr lang="en-US" altLang="zh-CN" sz="2667" dirty="0">
              <a:latin typeface="Baskerville" panose="02020502070401020303" pitchFamily="18" charset="0"/>
              <a:ea typeface="Baskerville" panose="02020502070401020303" pitchFamily="18" charset="0"/>
            </a:endParaRPr>
          </a:p>
          <a:p>
            <a:pPr>
              <a:spcBef>
                <a:spcPts val="0"/>
              </a:spcBef>
            </a:pPr>
            <a:r>
              <a:rPr lang="en-US" altLang="zh-CN" sz="2667" dirty="0">
                <a:latin typeface="Baskerville" panose="02020502070401020303" pitchFamily="18" charset="0"/>
                <a:ea typeface="Baskerville" panose="02020502070401020303" pitchFamily="18" charset="0"/>
              </a:rPr>
              <a:t>Feb</a:t>
            </a:r>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2023</a:t>
            </a:r>
          </a:p>
          <a:p>
            <a:pPr>
              <a:lnSpc>
                <a:spcPct val="150000"/>
              </a:lnSpc>
              <a:spcBef>
                <a:spcPts val="0"/>
              </a:spcBef>
            </a:pPr>
            <a:r>
              <a:rPr lang="en-US" altLang="zh-CN" sz="2667" dirty="0">
                <a:latin typeface="Baskerville" panose="02020502070401020303" pitchFamily="18" charset="0"/>
                <a:ea typeface="Baskerville" panose="02020502070401020303" pitchFamily="18" charset="0"/>
              </a:rPr>
              <a:t>(MIT</a:t>
            </a:r>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Center</a:t>
            </a:r>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for</a:t>
            </a:r>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Real</a:t>
            </a:r>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Estate)</a:t>
            </a:r>
            <a:endParaRPr sz="2667"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3249010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13" name="Google Shape;137;p21">
            <a:extLst>
              <a:ext uri="{FF2B5EF4-FFF2-40B4-BE49-F238E27FC236}">
                <a16:creationId xmlns:a16="http://schemas.microsoft.com/office/drawing/2014/main" id="{1CA7C306-B372-474E-9409-3F1EA0389EBC}"/>
              </a:ext>
            </a:extLst>
          </p:cNvPr>
          <p:cNvSpPr txBox="1">
            <a:spLocks/>
          </p:cNvSpPr>
          <p:nvPr/>
        </p:nvSpPr>
        <p:spPr>
          <a:xfrm>
            <a:off x="284498" y="127867"/>
            <a:ext cx="11623004" cy="1240400"/>
          </a:xfrm>
          <a:prstGeom prst="rect">
            <a:avLst/>
          </a:prstGeom>
          <a:noFill/>
          <a:ln>
            <a:noFill/>
          </a:ln>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2800"/>
            </a:pPr>
            <a:r>
              <a:rPr lang="en-US" altLang="zh-CN" sz="4267" dirty="0">
                <a:solidFill>
                  <a:srgbClr val="1B4453"/>
                </a:solidFill>
                <a:latin typeface="Eurostile" panose="020B0504020202050204" pitchFamily="34" charset="77"/>
              </a:rPr>
              <a:t>Life-Cycle</a:t>
            </a:r>
            <a:r>
              <a:rPr lang="en-US" altLang="zh-CN" sz="3733" dirty="0">
                <a:solidFill>
                  <a:srgbClr val="993333"/>
                </a:solidFill>
              </a:rPr>
              <a:t> </a:t>
            </a:r>
            <a:r>
              <a:rPr lang="en-US" altLang="zh-CN" sz="4267" dirty="0">
                <a:solidFill>
                  <a:srgbClr val="1B4453"/>
                </a:solidFill>
                <a:latin typeface="Eurostile" panose="020B0504020202050204" pitchFamily="34" charset="77"/>
              </a:rPr>
              <a:t>Cost Analysis (LCCA) in Green Buildings</a:t>
            </a:r>
            <a:endParaRPr lang="en-US" sz="4267" dirty="0">
              <a:solidFill>
                <a:srgbClr val="1B4453"/>
              </a:solidFill>
              <a:latin typeface="Eurostile" panose="020B0504020202050204" pitchFamily="34" charset="77"/>
            </a:endParaRPr>
          </a:p>
        </p:txBody>
      </p:sp>
      <p:sp>
        <p:nvSpPr>
          <p:cNvPr id="28" name="Rectangle 27">
            <a:extLst>
              <a:ext uri="{FF2B5EF4-FFF2-40B4-BE49-F238E27FC236}">
                <a16:creationId xmlns:a16="http://schemas.microsoft.com/office/drawing/2014/main" id="{02CD3C9F-CF81-444A-A9DF-8D11F7775E92}"/>
              </a:ext>
            </a:extLst>
          </p:cNvPr>
          <p:cNvSpPr/>
          <p:nvPr/>
        </p:nvSpPr>
        <p:spPr>
          <a:xfrm>
            <a:off x="6992442" y="2992656"/>
            <a:ext cx="4526999" cy="2133105"/>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Baskerville" panose="02020502070401020303" pitchFamily="18" charset="0"/>
              <a:ea typeface="Baskerville" panose="02020502070401020303" pitchFamily="18" charset="0"/>
            </a:endParaRPr>
          </a:p>
        </p:txBody>
      </p:sp>
      <p:sp>
        <p:nvSpPr>
          <p:cNvPr id="29" name="Text Placeholder 2">
            <a:extLst>
              <a:ext uri="{FF2B5EF4-FFF2-40B4-BE49-F238E27FC236}">
                <a16:creationId xmlns:a16="http://schemas.microsoft.com/office/drawing/2014/main" id="{CAD6B801-E748-684F-ABC7-65085A7FBD00}"/>
              </a:ext>
            </a:extLst>
          </p:cNvPr>
          <p:cNvSpPr txBox="1">
            <a:spLocks/>
          </p:cNvSpPr>
          <p:nvPr/>
        </p:nvSpPr>
        <p:spPr>
          <a:xfrm>
            <a:off x="6612117" y="5284975"/>
            <a:ext cx="5071867" cy="7106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3195" indent="0">
              <a:buFont typeface="Arial" panose="020B0604020202020204" pitchFamily="34" charset="0"/>
              <a:buNone/>
              <a:defRPr/>
            </a:pPr>
            <a:r>
              <a:rPr lang="en-US" altLang="zh-CN" sz="3200" dirty="0">
                <a:solidFill>
                  <a:schemeClr val="dk1"/>
                </a:solidFill>
                <a:latin typeface="Baskerville" panose="02020502070401020303" pitchFamily="18" charset="0"/>
                <a:ea typeface="Baskerville" panose="02020502070401020303" pitchFamily="18" charset="0"/>
              </a:rPr>
              <a:t>Tenant’s</a:t>
            </a:r>
            <a:r>
              <a:rPr lang="zh-CN" altLang="en-US" sz="3200" dirty="0">
                <a:solidFill>
                  <a:schemeClr val="dk1"/>
                </a:solidFill>
                <a:latin typeface="Baskerville" panose="02020502070401020303" pitchFamily="18" charset="0"/>
              </a:rPr>
              <a:t> </a:t>
            </a:r>
            <a:r>
              <a:rPr lang="en-US" altLang="zh-CN" sz="3200" dirty="0">
                <a:solidFill>
                  <a:schemeClr val="dk1"/>
                </a:solidFill>
                <a:latin typeface="Baskerville" panose="02020502070401020303" pitchFamily="18" charset="0"/>
                <a:ea typeface="Baskerville" panose="02020502070401020303" pitchFamily="18" charset="0"/>
              </a:rPr>
              <a:t>analytical</a:t>
            </a:r>
            <a:r>
              <a:rPr lang="zh-CN" altLang="en-US" sz="3200" dirty="0">
                <a:solidFill>
                  <a:schemeClr val="dk1"/>
                </a:solidFill>
                <a:latin typeface="Baskerville" panose="02020502070401020303" pitchFamily="18" charset="0"/>
              </a:rPr>
              <a:t> </a:t>
            </a:r>
            <a:r>
              <a:rPr lang="en" sz="3200" dirty="0">
                <a:solidFill>
                  <a:schemeClr val="dk1"/>
                </a:solidFill>
                <a:latin typeface="Baskerville" panose="02020502070401020303" pitchFamily="18" charset="0"/>
                <a:ea typeface="Baskerville" panose="02020502070401020303" pitchFamily="18" charset="0"/>
              </a:rPr>
              <a:t>horizon</a:t>
            </a:r>
            <a:endParaRPr lang="en-US" altLang="zh-CN" sz="3200" dirty="0">
              <a:solidFill>
                <a:schemeClr val="dk1"/>
              </a:solidFill>
              <a:latin typeface="Baskerville" panose="02020502070401020303" pitchFamily="18" charset="0"/>
              <a:ea typeface="Baskerville" panose="02020502070401020303" pitchFamily="18" charset="0"/>
            </a:endParaRPr>
          </a:p>
        </p:txBody>
      </p:sp>
      <p:sp>
        <p:nvSpPr>
          <p:cNvPr id="30" name="Google Shape;142;p21">
            <a:extLst>
              <a:ext uri="{FF2B5EF4-FFF2-40B4-BE49-F238E27FC236}">
                <a16:creationId xmlns:a16="http://schemas.microsoft.com/office/drawing/2014/main" id="{F7B55F82-A712-6543-9A94-78DEC56AC76A}"/>
              </a:ext>
            </a:extLst>
          </p:cNvPr>
          <p:cNvSpPr txBox="1"/>
          <p:nvPr/>
        </p:nvSpPr>
        <p:spPr>
          <a:xfrm>
            <a:off x="1852485" y="1927602"/>
            <a:ext cx="1145033" cy="409775"/>
          </a:xfrm>
          <a:prstGeom prst="rect">
            <a:avLst/>
          </a:prstGeom>
          <a:noFill/>
          <a:ln>
            <a:noFill/>
          </a:ln>
        </p:spPr>
        <p:txBody>
          <a:bodyPr spcFirstLastPara="1" wrap="square" lIns="121900" tIns="121900" rIns="121900" bIns="121900" anchor="t" anchorCtr="0">
            <a:noAutofit/>
          </a:bodyPr>
          <a:lstStyle/>
          <a:p>
            <a:endParaRPr sz="3200">
              <a:latin typeface="Baskerville" panose="02020502070401020303" pitchFamily="18" charset="0"/>
              <a:ea typeface="Baskerville" panose="02020502070401020303" pitchFamily="18" charset="0"/>
            </a:endParaRPr>
          </a:p>
        </p:txBody>
      </p:sp>
      <p:sp>
        <p:nvSpPr>
          <p:cNvPr id="31" name="Google Shape;155;p21">
            <a:extLst>
              <a:ext uri="{FF2B5EF4-FFF2-40B4-BE49-F238E27FC236}">
                <a16:creationId xmlns:a16="http://schemas.microsoft.com/office/drawing/2014/main" id="{C30A3FCB-7347-9146-9912-5ED6A5F29867}"/>
              </a:ext>
            </a:extLst>
          </p:cNvPr>
          <p:cNvSpPr txBox="1"/>
          <p:nvPr/>
        </p:nvSpPr>
        <p:spPr>
          <a:xfrm>
            <a:off x="752329" y="2570377"/>
            <a:ext cx="1100156" cy="470236"/>
          </a:xfrm>
          <a:prstGeom prst="rect">
            <a:avLst/>
          </a:prstGeom>
          <a:noFill/>
          <a:ln>
            <a:noFill/>
          </a:ln>
        </p:spPr>
        <p:txBody>
          <a:bodyPr spcFirstLastPara="1" wrap="square" lIns="121900" tIns="121900" rIns="121900" bIns="121900" anchor="t" anchorCtr="0">
            <a:noAutofit/>
          </a:bodyPr>
          <a:lstStyle/>
          <a:p>
            <a:r>
              <a:rPr lang="en-US" altLang="zh-CN" dirty="0">
                <a:latin typeface="Baskerville" panose="02020502070401020303" pitchFamily="18" charset="0"/>
                <a:ea typeface="Baskerville" panose="02020502070401020303" pitchFamily="18" charset="0"/>
              </a:rPr>
              <a:t>Cost</a:t>
            </a:r>
            <a:endParaRPr dirty="0">
              <a:latin typeface="Baskerville" panose="02020502070401020303" pitchFamily="18" charset="0"/>
              <a:ea typeface="Baskerville" panose="02020502070401020303" pitchFamily="18" charset="0"/>
            </a:endParaRPr>
          </a:p>
        </p:txBody>
      </p:sp>
      <p:cxnSp>
        <p:nvCxnSpPr>
          <p:cNvPr id="32" name="Google Shape;159;p21">
            <a:extLst>
              <a:ext uri="{FF2B5EF4-FFF2-40B4-BE49-F238E27FC236}">
                <a16:creationId xmlns:a16="http://schemas.microsoft.com/office/drawing/2014/main" id="{34A49CB8-A862-354E-A839-2550BB9D97B4}"/>
              </a:ext>
            </a:extLst>
          </p:cNvPr>
          <p:cNvCxnSpPr>
            <a:cxnSpLocks/>
          </p:cNvCxnSpPr>
          <p:nvPr/>
        </p:nvCxnSpPr>
        <p:spPr>
          <a:xfrm flipV="1">
            <a:off x="7702503" y="3369448"/>
            <a:ext cx="0" cy="515016"/>
          </a:xfrm>
          <a:prstGeom prst="straightConnector1">
            <a:avLst/>
          </a:prstGeom>
          <a:noFill/>
          <a:ln w="19050" cap="flat" cmpd="sng">
            <a:solidFill>
              <a:srgbClr val="0097A7"/>
            </a:solidFill>
            <a:prstDash val="solid"/>
            <a:round/>
            <a:headEnd type="none" w="med" len="med"/>
            <a:tailEnd type="triangle" w="med" len="med"/>
          </a:ln>
        </p:spPr>
      </p:cxnSp>
      <p:cxnSp>
        <p:nvCxnSpPr>
          <p:cNvPr id="33" name="Google Shape;159;p21">
            <a:extLst>
              <a:ext uri="{FF2B5EF4-FFF2-40B4-BE49-F238E27FC236}">
                <a16:creationId xmlns:a16="http://schemas.microsoft.com/office/drawing/2014/main" id="{A913CE0E-326D-3F4E-94D5-1073896D8740}"/>
              </a:ext>
            </a:extLst>
          </p:cNvPr>
          <p:cNvCxnSpPr>
            <a:cxnSpLocks/>
          </p:cNvCxnSpPr>
          <p:nvPr/>
        </p:nvCxnSpPr>
        <p:spPr>
          <a:xfrm flipV="1">
            <a:off x="7242958" y="4228271"/>
            <a:ext cx="0" cy="572449"/>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E5CC8DDD-3B84-3B40-9836-915B3C4EEF49}"/>
                  </a:ext>
                </a:extLst>
              </p:cNvPr>
              <p:cNvSpPr/>
              <p:nvPr/>
            </p:nvSpPr>
            <p:spPr>
              <a:xfrm>
                <a:off x="7179358" y="4340928"/>
                <a:ext cx="1874872" cy="369332"/>
              </a:xfrm>
              <a:prstGeom prst="rect">
                <a:avLst/>
              </a:prstGeom>
            </p:spPr>
            <p:txBody>
              <a:bodyPr wrap="none">
                <a:spAutoFit/>
              </a:bodyPr>
              <a:lstStyle/>
              <a:p>
                <a:pPr marL="211661">
                  <a:buSzPts val="1100"/>
                </a:pPr>
                <a:r>
                  <a:rPr lang="en-US" dirty="0">
                    <a:latin typeface="Baskerville" panose="02020502070401020303" pitchFamily="18" charset="0"/>
                    <a:ea typeface="Baskerville" panose="02020502070401020303" pitchFamily="18" charset="0"/>
                  </a:rPr>
                  <a:t>Higher</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Rent</a:t>
                </a:r>
                <a14:m>
                  <m:oMath xmlns:m="http://schemas.openxmlformats.org/officeDocument/2006/math">
                    <m:r>
                      <a:rPr lang="zh-CN" altLang="en-US">
                        <a:latin typeface="Cambria Math" panose="02040503050406030204" pitchFamily="18" charset="0"/>
                      </a:rPr>
                      <m:t> </m:t>
                    </m:r>
                    <m:r>
                      <a:rPr lang="zh-CN" altLang="en-US" i="1">
                        <a:latin typeface="Cambria Math" panose="02040503050406030204" pitchFamily="18" charset="0"/>
                      </a:rPr>
                      <m:t>∆</m:t>
                    </m:r>
                    <m:r>
                      <a:rPr lang="en-US" altLang="zh-CN" i="1">
                        <a:latin typeface="Cambria Math" panose="02040503050406030204" pitchFamily="18" charset="0"/>
                      </a:rPr>
                      <m:t>𝑅</m:t>
                    </m:r>
                  </m:oMath>
                </a14:m>
                <a:endParaRPr lang="en-US" dirty="0">
                  <a:latin typeface="Baskerville" panose="02020502070401020303" pitchFamily="18" charset="0"/>
                  <a:ea typeface="Baskerville" panose="02020502070401020303" pitchFamily="18" charset="0"/>
                </a:endParaRPr>
              </a:p>
            </p:txBody>
          </p:sp>
        </mc:Choice>
        <mc:Fallback xmlns="">
          <p:sp>
            <p:nvSpPr>
              <p:cNvPr id="34" name="Rectangle 33">
                <a:extLst>
                  <a:ext uri="{FF2B5EF4-FFF2-40B4-BE49-F238E27FC236}">
                    <a16:creationId xmlns:a16="http://schemas.microsoft.com/office/drawing/2014/main" id="{E5CC8DDD-3B84-3B40-9836-915B3C4EEF49}"/>
                  </a:ext>
                </a:extLst>
              </p:cNvPr>
              <p:cNvSpPr>
                <a:spLocks noRot="1" noChangeAspect="1" noMove="1" noResize="1" noEditPoints="1" noAdjustHandles="1" noChangeArrowheads="1" noChangeShapeType="1" noTextEdit="1"/>
              </p:cNvSpPr>
              <p:nvPr/>
            </p:nvSpPr>
            <p:spPr>
              <a:xfrm>
                <a:off x="7179358" y="4340928"/>
                <a:ext cx="1874872" cy="369332"/>
              </a:xfrm>
              <a:prstGeom prst="rect">
                <a:avLst/>
              </a:prstGeom>
              <a:blipFill>
                <a:blip r:embed="rId4"/>
                <a:stretch>
                  <a:fillRect t="-6557" b="-26230"/>
                </a:stretch>
              </a:blipFill>
            </p:spPr>
            <p:txBody>
              <a:bodyPr/>
              <a:lstStyle/>
              <a:p>
                <a:r>
                  <a:rPr lang="zh-CN" altLang="en-US">
                    <a:noFill/>
                  </a:rPr>
                  <a:t> </a:t>
                </a:r>
              </a:p>
            </p:txBody>
          </p:sp>
        </mc:Fallback>
      </mc:AlternateContent>
      <p:cxnSp>
        <p:nvCxnSpPr>
          <p:cNvPr id="35" name="Google Shape;141;p21">
            <a:extLst>
              <a:ext uri="{FF2B5EF4-FFF2-40B4-BE49-F238E27FC236}">
                <a16:creationId xmlns:a16="http://schemas.microsoft.com/office/drawing/2014/main" id="{AA24C36E-F426-4C4A-8C0C-242979F02021}"/>
              </a:ext>
            </a:extLst>
          </p:cNvPr>
          <p:cNvCxnSpPr>
            <a:cxnSpLocks/>
          </p:cNvCxnSpPr>
          <p:nvPr/>
        </p:nvCxnSpPr>
        <p:spPr>
          <a:xfrm>
            <a:off x="1693164" y="2337376"/>
            <a:ext cx="9894291" cy="0"/>
          </a:xfrm>
          <a:prstGeom prst="straightConnector1">
            <a:avLst/>
          </a:prstGeom>
          <a:noFill/>
          <a:ln w="9525" cap="flat" cmpd="sng">
            <a:solidFill>
              <a:schemeClr val="bg1">
                <a:lumMod val="50000"/>
              </a:schemeClr>
            </a:solidFill>
            <a:prstDash val="solid"/>
            <a:round/>
            <a:headEnd type="none" w="med" len="med"/>
            <a:tailEnd type="triangle" w="med" len="med"/>
          </a:ln>
        </p:spPr>
      </p:cxnSp>
      <p:sp>
        <p:nvSpPr>
          <p:cNvPr id="36" name="Google Shape;155;p21">
            <a:extLst>
              <a:ext uri="{FF2B5EF4-FFF2-40B4-BE49-F238E27FC236}">
                <a16:creationId xmlns:a16="http://schemas.microsoft.com/office/drawing/2014/main" id="{3C04D751-DED9-D946-9B99-A9E0AF9FB6E1}"/>
              </a:ext>
            </a:extLst>
          </p:cNvPr>
          <p:cNvSpPr txBox="1"/>
          <p:nvPr/>
        </p:nvSpPr>
        <p:spPr>
          <a:xfrm>
            <a:off x="752329" y="1824598"/>
            <a:ext cx="1100156" cy="470236"/>
          </a:xfrm>
          <a:prstGeom prst="rect">
            <a:avLst/>
          </a:prstGeom>
          <a:noFill/>
          <a:ln>
            <a:noFill/>
          </a:ln>
        </p:spPr>
        <p:txBody>
          <a:bodyPr spcFirstLastPara="1" wrap="square" lIns="121900" tIns="121900" rIns="121900" bIns="121900" anchor="t" anchorCtr="0">
            <a:noAutofit/>
          </a:bodyPr>
          <a:lstStyle/>
          <a:p>
            <a:r>
              <a:rPr lang="en-US" altLang="zh-CN" dirty="0">
                <a:latin typeface="Baskerville" panose="02020502070401020303" pitchFamily="18" charset="0"/>
                <a:ea typeface="Baskerville" panose="02020502070401020303" pitchFamily="18" charset="0"/>
              </a:rPr>
              <a:t>Benefit</a:t>
            </a:r>
            <a:endParaRPr dirty="0">
              <a:latin typeface="Baskerville" panose="02020502070401020303" pitchFamily="18" charset="0"/>
              <a:ea typeface="Baskerville" panose="02020502070401020303" pitchFamily="18" charset="0"/>
            </a:endParaRPr>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A480C164-073F-1E46-95DF-D9793AF01BA3}"/>
                  </a:ext>
                </a:extLst>
              </p:cNvPr>
              <p:cNvSpPr/>
              <p:nvPr/>
            </p:nvSpPr>
            <p:spPr>
              <a:xfrm>
                <a:off x="1669453" y="2930192"/>
                <a:ext cx="3382080" cy="584775"/>
              </a:xfrm>
              <a:prstGeom prst="rect">
                <a:avLst/>
              </a:prstGeom>
            </p:spPr>
            <p:txBody>
              <a:bodyPr wrap="none">
                <a:spAutoFit/>
              </a:bodyPr>
              <a:lstStyle/>
              <a:p>
                <a:pPr marL="211661" algn="r">
                  <a:buSzPts val="1100"/>
                </a:pPr>
                <a14:m>
                  <m:oMath xmlns:m="http://schemas.openxmlformats.org/officeDocument/2006/math">
                    <m:r>
                      <a:rPr lang="zh-CN" altLang="en-US" sz="3200" i="1" smtClean="0">
                        <a:latin typeface="Cambria Math" panose="02040503050406030204" pitchFamily="18" charset="0"/>
                      </a:rPr>
                      <m:t>∆</m:t>
                    </m:r>
                    <m:r>
                      <a:rPr lang="en-US" altLang="zh-CN" sz="3200" i="1">
                        <a:latin typeface="Cambria Math" panose="02040503050406030204" pitchFamily="18" charset="0"/>
                      </a:rPr>
                      <m:t>𝐻</m:t>
                    </m:r>
                    <m:r>
                      <a:rPr lang="en-US" altLang="zh-CN" sz="3200" i="1">
                        <a:latin typeface="Cambria Math" panose="02040503050406030204" pitchFamily="18" charset="0"/>
                      </a:rPr>
                      <m:t>+∆</m:t>
                    </m:r>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𝑂</m:t>
                        </m:r>
                      </m:e>
                      <m:sub>
                        <m:r>
                          <a:rPr lang="en-US" altLang="zh-CN" sz="3200" i="1">
                            <a:latin typeface="Cambria Math" panose="02040503050406030204" pitchFamily="18" charset="0"/>
                          </a:rPr>
                          <m:t>2</m:t>
                        </m:r>
                      </m:sub>
                    </m:sSub>
                    <m:r>
                      <a:rPr lang="en-US" altLang="zh-CN" sz="3200" i="1">
                        <a:latin typeface="Cambria Math" panose="02040503050406030204" pitchFamily="18" charset="0"/>
                      </a:rPr>
                      <m:t>&gt;</m:t>
                    </m:r>
                    <m:r>
                      <a:rPr lang="zh-CN" altLang="en-US" sz="3200" i="1">
                        <a:latin typeface="Cambria Math" panose="02040503050406030204" pitchFamily="18" charset="0"/>
                      </a:rPr>
                      <m:t>∆</m:t>
                    </m:r>
                    <m:r>
                      <a:rPr lang="en-US" altLang="zh-CN" sz="3200" b="0" i="1" smtClean="0">
                        <a:latin typeface="Cambria Math" panose="02040503050406030204" pitchFamily="18" charset="0"/>
                      </a:rPr>
                      <m:t>𝑅</m:t>
                    </m:r>
                  </m:oMath>
                </a14:m>
                <a:r>
                  <a:rPr lang="en-US" altLang="zh-CN" sz="3200" dirty="0">
                    <a:latin typeface="Baskerville" panose="02020502070401020303" pitchFamily="18" charset="0"/>
                    <a:ea typeface="Baskerville" panose="02020502070401020303" pitchFamily="18" charset="0"/>
                  </a:rPr>
                  <a:t>?</a:t>
                </a:r>
                <a:endParaRPr lang="en-US" sz="3200" dirty="0">
                  <a:latin typeface="Baskerville" panose="02020502070401020303" pitchFamily="18" charset="0"/>
                  <a:ea typeface="Baskerville" panose="02020502070401020303" pitchFamily="18" charset="0"/>
                </a:endParaRPr>
              </a:p>
            </p:txBody>
          </p:sp>
        </mc:Choice>
        <mc:Fallback xmlns="">
          <p:sp>
            <p:nvSpPr>
              <p:cNvPr id="37" name="Rectangle 36">
                <a:extLst>
                  <a:ext uri="{FF2B5EF4-FFF2-40B4-BE49-F238E27FC236}">
                    <a16:creationId xmlns:a16="http://schemas.microsoft.com/office/drawing/2014/main" id="{A480C164-073F-1E46-95DF-D9793AF01BA3}"/>
                  </a:ext>
                </a:extLst>
              </p:cNvPr>
              <p:cNvSpPr>
                <a:spLocks noRot="1" noChangeAspect="1" noMove="1" noResize="1" noEditPoints="1" noAdjustHandles="1" noChangeArrowheads="1" noChangeShapeType="1" noTextEdit="1"/>
              </p:cNvSpPr>
              <p:nvPr/>
            </p:nvSpPr>
            <p:spPr>
              <a:xfrm>
                <a:off x="1669453" y="2930192"/>
                <a:ext cx="3382080" cy="584775"/>
              </a:xfrm>
              <a:prstGeom prst="rect">
                <a:avLst/>
              </a:prstGeom>
              <a:blipFill>
                <a:blip r:embed="rId5"/>
                <a:stretch>
                  <a:fillRect t="-12766" r="-4494" b="-31915"/>
                </a:stretch>
              </a:blipFill>
            </p:spPr>
            <p:txBody>
              <a:bodyPr/>
              <a:lstStyle/>
              <a:p>
                <a:r>
                  <a:rPr lang="en-CN">
                    <a:noFill/>
                  </a:rPr>
                  <a:t> </a:t>
                </a:r>
              </a:p>
            </p:txBody>
          </p:sp>
        </mc:Fallback>
      </mc:AlternateContent>
      <p:cxnSp>
        <p:nvCxnSpPr>
          <p:cNvPr id="38" name="Google Shape;141;p21">
            <a:extLst>
              <a:ext uri="{FF2B5EF4-FFF2-40B4-BE49-F238E27FC236}">
                <a16:creationId xmlns:a16="http://schemas.microsoft.com/office/drawing/2014/main" id="{46835774-A207-5348-87A2-167A10DB71A3}"/>
              </a:ext>
            </a:extLst>
          </p:cNvPr>
          <p:cNvCxnSpPr>
            <a:cxnSpLocks/>
          </p:cNvCxnSpPr>
          <p:nvPr/>
        </p:nvCxnSpPr>
        <p:spPr>
          <a:xfrm>
            <a:off x="6992442" y="4167424"/>
            <a:ext cx="3422927" cy="0"/>
          </a:xfrm>
          <a:prstGeom prst="straightConnector1">
            <a:avLst/>
          </a:prstGeom>
          <a:noFill/>
          <a:ln w="22225" cap="flat" cmpd="sng">
            <a:solidFill>
              <a:schemeClr val="bg1">
                <a:lumMod val="50000"/>
              </a:schemeClr>
            </a:solidFill>
            <a:prstDash val="solid"/>
            <a:round/>
            <a:headEnd type="none" w="med" len="med"/>
            <a:tailEnd type="triangle" w="med" len="med"/>
          </a:ln>
        </p:spPr>
      </p:cxnSp>
      <p:sp>
        <p:nvSpPr>
          <p:cNvPr id="39" name="Google Shape;144;p21">
            <a:extLst>
              <a:ext uri="{FF2B5EF4-FFF2-40B4-BE49-F238E27FC236}">
                <a16:creationId xmlns:a16="http://schemas.microsoft.com/office/drawing/2014/main" id="{3B62824B-1935-D048-BE0B-ED14987DC97B}"/>
              </a:ext>
            </a:extLst>
          </p:cNvPr>
          <p:cNvSpPr txBox="1"/>
          <p:nvPr/>
        </p:nvSpPr>
        <p:spPr>
          <a:xfrm>
            <a:off x="7392845" y="3768220"/>
            <a:ext cx="1154575" cy="460051"/>
          </a:xfrm>
          <a:prstGeom prst="rect">
            <a:avLst/>
          </a:prstGeom>
          <a:noFill/>
          <a:ln>
            <a:noFill/>
          </a:ln>
        </p:spPr>
        <p:txBody>
          <a:bodyPr spcFirstLastPara="1" wrap="square" lIns="121900" tIns="121900" rIns="121900" bIns="121900" anchor="t" anchorCtr="0">
            <a:noAutofit/>
          </a:bodyPr>
          <a:lstStyle/>
          <a:p>
            <a:r>
              <a:rPr lang="en" sz="2000" dirty="0">
                <a:solidFill>
                  <a:schemeClr val="dk1"/>
                </a:solidFill>
                <a:latin typeface="Baskerville" panose="02020502070401020303" pitchFamily="18" charset="0"/>
                <a:ea typeface="Baskerville" panose="02020502070401020303" pitchFamily="18" charset="0"/>
              </a:rPr>
              <a:t>Tenancy</a:t>
            </a:r>
            <a:endParaRPr sz="2000" dirty="0">
              <a:latin typeface="Baskerville" panose="02020502070401020303" pitchFamily="18" charset="0"/>
              <a:ea typeface="Baskerville" panose="02020502070401020303" pitchFamily="18" charset="0"/>
            </a:endParaRPr>
          </a:p>
        </p:txBody>
      </p:sp>
      <p:sp>
        <p:nvSpPr>
          <p:cNvPr id="40" name="Rectangle 39">
            <a:extLst>
              <a:ext uri="{FF2B5EF4-FFF2-40B4-BE49-F238E27FC236}">
                <a16:creationId xmlns:a16="http://schemas.microsoft.com/office/drawing/2014/main" id="{70A48282-4B35-4E41-998B-E44DE966145F}"/>
              </a:ext>
            </a:extLst>
          </p:cNvPr>
          <p:cNvSpPr/>
          <p:nvPr/>
        </p:nvSpPr>
        <p:spPr>
          <a:xfrm>
            <a:off x="9049233" y="3761726"/>
            <a:ext cx="1766538" cy="413640"/>
          </a:xfrm>
          <a:prstGeom prst="rect">
            <a:avLst/>
          </a:prstGeom>
          <a:noFill/>
          <a:ln>
            <a:noFill/>
          </a:ln>
        </p:spPr>
        <p:txBody>
          <a:bodyPr spcFirstLastPara="1" wrap="square" lIns="121900" tIns="121900" rIns="121900" bIns="121900" anchor="t" anchorCtr="0">
            <a:noAutofit/>
          </a:bodyPr>
          <a:lstStyle/>
          <a:p>
            <a:r>
              <a:rPr lang="en" sz="2000" dirty="0">
                <a:solidFill>
                  <a:schemeClr val="dk1"/>
                </a:solidFill>
                <a:latin typeface="Baskerville" panose="02020502070401020303" pitchFamily="18" charset="0"/>
                <a:ea typeface="Baskerville" panose="02020502070401020303" pitchFamily="18" charset="0"/>
              </a:rPr>
              <a:t>Operation</a:t>
            </a:r>
            <a:endParaRPr lang="en-US" sz="2000" dirty="0">
              <a:solidFill>
                <a:schemeClr val="dk1"/>
              </a:solidFill>
              <a:latin typeface="Baskerville" panose="02020502070401020303" pitchFamily="18" charset="0"/>
              <a:ea typeface="Baskerville" panose="02020502070401020303" pitchFamily="18" charset="0"/>
            </a:endParaRPr>
          </a:p>
        </p:txBody>
      </p:sp>
      <p:cxnSp>
        <p:nvCxnSpPr>
          <p:cNvPr id="41" name="Google Shape;159;p21">
            <a:extLst>
              <a:ext uri="{FF2B5EF4-FFF2-40B4-BE49-F238E27FC236}">
                <a16:creationId xmlns:a16="http://schemas.microsoft.com/office/drawing/2014/main" id="{ADE39D7D-60FB-6749-875D-256746F8E45B}"/>
              </a:ext>
            </a:extLst>
          </p:cNvPr>
          <p:cNvCxnSpPr>
            <a:cxnSpLocks/>
          </p:cNvCxnSpPr>
          <p:nvPr/>
        </p:nvCxnSpPr>
        <p:spPr>
          <a:xfrm flipV="1">
            <a:off x="9766142" y="4228271"/>
            <a:ext cx="0" cy="515016"/>
          </a:xfrm>
          <a:prstGeom prst="straightConnector1">
            <a:avLst/>
          </a:prstGeom>
          <a:noFill/>
          <a:ln w="19050" cap="flat" cmpd="sng">
            <a:solidFill>
              <a:srgbClr val="0097A7"/>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065BB671-5B05-844C-829E-C1964C1A9D02}"/>
                  </a:ext>
                </a:extLst>
              </p:cNvPr>
              <p:cNvSpPr/>
              <p:nvPr/>
            </p:nvSpPr>
            <p:spPr>
              <a:xfrm>
                <a:off x="9549688" y="4214394"/>
                <a:ext cx="2134296" cy="584775"/>
              </a:xfrm>
              <a:prstGeom prst="rect">
                <a:avLst/>
              </a:prstGeom>
            </p:spPr>
            <p:txBody>
              <a:bodyPr wrap="square">
                <a:spAutoFit/>
              </a:bodyPr>
              <a:lstStyle/>
              <a:p>
                <a:pPr marL="211661">
                  <a:buSzPts val="1100"/>
                </a:pPr>
                <a:r>
                  <a:rPr lang="en-US" altLang="zh-CN" sz="1600" dirty="0">
                    <a:latin typeface="Baskerville" panose="02020502070401020303" pitchFamily="18" charset="0"/>
                    <a:ea typeface="Baskerville" panose="02020502070401020303" pitchFamily="18" charset="0"/>
                  </a:rPr>
                  <a:t>Lower</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Operation</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costs</a:t>
                </a:r>
                <a:r>
                  <a:rPr lang="zh-CN" altLang="en-US" sz="1600" dirty="0">
                    <a:latin typeface="Baskerville" panose="02020502070401020303" pitchFamily="18" charset="0"/>
                  </a:rPr>
                  <a:t> </a:t>
                </a:r>
                <a14:m>
                  <m:oMath xmlns:m="http://schemas.openxmlformats.org/officeDocument/2006/math">
                    <m:r>
                      <a:rPr lang="zh-CN" altLang="en-US"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𝑂</m:t>
                        </m:r>
                      </m:e>
                      <m:sub>
                        <m:r>
                          <a:rPr lang="en-US" altLang="zh-CN" sz="1600" i="1">
                            <a:latin typeface="Cambria Math" panose="02040503050406030204" pitchFamily="18" charset="0"/>
                          </a:rPr>
                          <m:t>2</m:t>
                        </m:r>
                      </m:sub>
                    </m:sSub>
                  </m:oMath>
                </a14:m>
                <a:endParaRPr lang="en-US" sz="1600" dirty="0">
                  <a:latin typeface="Baskerville" panose="02020502070401020303" pitchFamily="18" charset="0"/>
                  <a:ea typeface="Baskerville" panose="02020502070401020303" pitchFamily="18" charset="0"/>
                </a:endParaRPr>
              </a:p>
            </p:txBody>
          </p:sp>
        </mc:Choice>
        <mc:Fallback xmlns="">
          <p:sp>
            <p:nvSpPr>
              <p:cNvPr id="42" name="Rectangle 41">
                <a:extLst>
                  <a:ext uri="{FF2B5EF4-FFF2-40B4-BE49-F238E27FC236}">
                    <a16:creationId xmlns:a16="http://schemas.microsoft.com/office/drawing/2014/main" id="{065BB671-5B05-844C-829E-C1964C1A9D02}"/>
                  </a:ext>
                </a:extLst>
              </p:cNvPr>
              <p:cNvSpPr>
                <a:spLocks noRot="1" noChangeAspect="1" noMove="1" noResize="1" noEditPoints="1" noAdjustHandles="1" noChangeArrowheads="1" noChangeShapeType="1" noTextEdit="1"/>
              </p:cNvSpPr>
              <p:nvPr/>
            </p:nvSpPr>
            <p:spPr>
              <a:xfrm>
                <a:off x="9549688" y="4214394"/>
                <a:ext cx="2134296" cy="584775"/>
              </a:xfrm>
              <a:prstGeom prst="rect">
                <a:avLst/>
              </a:prstGeom>
              <a:blipFill>
                <a:blip r:embed="rId6"/>
                <a:stretch>
                  <a:fillRect t="-3125" b="-1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289CE218-78DC-5649-A376-FC998CA049E0}"/>
                  </a:ext>
                </a:extLst>
              </p:cNvPr>
              <p:cNvSpPr/>
              <p:nvPr/>
            </p:nvSpPr>
            <p:spPr>
              <a:xfrm>
                <a:off x="7576145" y="3135886"/>
                <a:ext cx="2318004" cy="830997"/>
              </a:xfrm>
              <a:prstGeom prst="rect">
                <a:avLst/>
              </a:prstGeom>
            </p:spPr>
            <p:txBody>
              <a:bodyPr wrap="square">
                <a:spAutoFit/>
              </a:bodyPr>
              <a:lstStyle/>
              <a:p>
                <a:pPr marL="211661">
                  <a:buSzPts val="1100"/>
                </a:pPr>
                <a:r>
                  <a:rPr lang="en-US" sz="1600" dirty="0">
                    <a:latin typeface="Baskerville" panose="02020502070401020303" pitchFamily="18" charset="0"/>
                    <a:ea typeface="Baskerville" panose="02020502070401020303" pitchFamily="18" charset="0"/>
                  </a:rPr>
                  <a:t>Higher </a:t>
                </a:r>
              </a:p>
              <a:p>
                <a:pPr marL="211661">
                  <a:buSzPts val="1100"/>
                </a:pPr>
                <a:r>
                  <a:rPr lang="en-US" altLang="zh-CN" sz="1600" dirty="0">
                    <a:latin typeface="Baskerville" panose="02020502070401020303" pitchFamily="18" charset="0"/>
                    <a:ea typeface="Baskerville" panose="02020502070401020303" pitchFamily="18" charset="0"/>
                  </a:rPr>
                  <a:t>Productivity/Health/WB</a:t>
                </a:r>
                <a:r>
                  <a:rPr lang="zh-CN" altLang="en-US" sz="1600" dirty="0">
                    <a:latin typeface="Baskerville" panose="02020502070401020303" pitchFamily="18" charset="0"/>
                  </a:rPr>
                  <a:t> </a:t>
                </a:r>
                <a14:m>
                  <m:oMath xmlns:m="http://schemas.openxmlformats.org/officeDocument/2006/math">
                    <m:r>
                      <a:rPr lang="zh-CN" altLang="en-US" sz="1600" i="1">
                        <a:latin typeface="Cambria Math" panose="02040503050406030204" pitchFamily="18" charset="0"/>
                      </a:rPr>
                      <m:t>∆</m:t>
                    </m:r>
                    <m:r>
                      <a:rPr lang="en-US" altLang="zh-CN" sz="1600" i="1">
                        <a:latin typeface="Cambria Math" panose="02040503050406030204" pitchFamily="18" charset="0"/>
                      </a:rPr>
                      <m:t>𝐻</m:t>
                    </m:r>
                  </m:oMath>
                </a14:m>
                <a:endParaRPr lang="en-US" sz="1600" dirty="0">
                  <a:latin typeface="Baskerville" panose="02020502070401020303" pitchFamily="18" charset="0"/>
                  <a:ea typeface="Baskerville" panose="02020502070401020303" pitchFamily="18" charset="0"/>
                </a:endParaRPr>
              </a:p>
            </p:txBody>
          </p:sp>
        </mc:Choice>
        <mc:Fallback xmlns="">
          <p:sp>
            <p:nvSpPr>
              <p:cNvPr id="43" name="Rectangle 42">
                <a:extLst>
                  <a:ext uri="{FF2B5EF4-FFF2-40B4-BE49-F238E27FC236}">
                    <a16:creationId xmlns:a16="http://schemas.microsoft.com/office/drawing/2014/main" id="{289CE218-78DC-5649-A376-FC998CA049E0}"/>
                  </a:ext>
                </a:extLst>
              </p:cNvPr>
              <p:cNvSpPr>
                <a:spLocks noRot="1" noChangeAspect="1" noMove="1" noResize="1" noEditPoints="1" noAdjustHandles="1" noChangeArrowheads="1" noChangeShapeType="1" noTextEdit="1"/>
              </p:cNvSpPr>
              <p:nvPr/>
            </p:nvSpPr>
            <p:spPr>
              <a:xfrm>
                <a:off x="7576145" y="3135886"/>
                <a:ext cx="2318004" cy="830997"/>
              </a:xfrm>
              <a:prstGeom prst="rect">
                <a:avLst/>
              </a:prstGeom>
              <a:blipFill>
                <a:blip r:embed="rId7"/>
                <a:stretch>
                  <a:fillRect t="-1493" b="-8955"/>
                </a:stretch>
              </a:blipFill>
            </p:spPr>
            <p:txBody>
              <a:bodyPr/>
              <a:lstStyle/>
              <a:p>
                <a:r>
                  <a:rPr lang="en-US">
                    <a:noFill/>
                  </a:rPr>
                  <a:t> </a:t>
                </a:r>
              </a:p>
            </p:txBody>
          </p:sp>
        </mc:Fallback>
      </mc:AlternateContent>
      <p:sp>
        <p:nvSpPr>
          <p:cNvPr id="44" name="TextBox 43">
            <a:extLst>
              <a:ext uri="{FF2B5EF4-FFF2-40B4-BE49-F238E27FC236}">
                <a16:creationId xmlns:a16="http://schemas.microsoft.com/office/drawing/2014/main" id="{9A3F73AB-8CD6-C042-9D74-F3AC07643C89}"/>
              </a:ext>
            </a:extLst>
          </p:cNvPr>
          <p:cNvSpPr txBox="1"/>
          <p:nvPr/>
        </p:nvSpPr>
        <p:spPr>
          <a:xfrm>
            <a:off x="4599205" y="2005154"/>
            <a:ext cx="1291572" cy="400110"/>
          </a:xfrm>
          <a:prstGeom prst="rect">
            <a:avLst/>
          </a:prstGeom>
          <a:noFill/>
        </p:spPr>
        <p:txBody>
          <a:bodyPr wrap="none" rtlCol="0">
            <a:spAutoFit/>
          </a:bodyPr>
          <a:lstStyle/>
          <a:p>
            <a:r>
              <a:rPr lang="en-US" altLang="zh-CN" sz="2000" dirty="0">
                <a:solidFill>
                  <a:schemeClr val="bg1">
                    <a:lumMod val="65000"/>
                  </a:schemeClr>
                </a:solidFill>
                <a:latin typeface="Baskerville" panose="02020502070401020303" pitchFamily="18" charset="0"/>
                <a:ea typeface="Baskerville" panose="02020502070401020303" pitchFamily="18" charset="0"/>
              </a:rPr>
              <a:t>investment</a:t>
            </a:r>
            <a:endParaRPr lang="en-US" sz="2000" dirty="0">
              <a:solidFill>
                <a:schemeClr val="bg1">
                  <a:lumMod val="65000"/>
                </a:schemeClr>
              </a:solidFill>
              <a:latin typeface="Baskerville" panose="02020502070401020303" pitchFamily="18" charset="0"/>
              <a:ea typeface="Baskerville" panose="02020502070401020303" pitchFamily="18" charset="0"/>
            </a:endParaRPr>
          </a:p>
        </p:txBody>
      </p:sp>
      <p:sp>
        <p:nvSpPr>
          <p:cNvPr id="45" name="Google Shape;144;p21">
            <a:extLst>
              <a:ext uri="{FF2B5EF4-FFF2-40B4-BE49-F238E27FC236}">
                <a16:creationId xmlns:a16="http://schemas.microsoft.com/office/drawing/2014/main" id="{8DABD800-2E41-A94E-B2C7-8FDDD612642C}"/>
              </a:ext>
            </a:extLst>
          </p:cNvPr>
          <p:cNvSpPr txBox="1"/>
          <p:nvPr/>
        </p:nvSpPr>
        <p:spPr>
          <a:xfrm>
            <a:off x="7392845" y="3768220"/>
            <a:ext cx="1154575" cy="460051"/>
          </a:xfrm>
          <a:prstGeom prst="rect">
            <a:avLst/>
          </a:prstGeom>
          <a:noFill/>
          <a:ln>
            <a:noFill/>
          </a:ln>
        </p:spPr>
        <p:txBody>
          <a:bodyPr spcFirstLastPara="1" wrap="square" lIns="121900" tIns="121900" rIns="121900" bIns="121900" anchor="t" anchorCtr="0">
            <a:noAutofit/>
          </a:bodyPr>
          <a:lstStyle/>
          <a:p>
            <a:r>
              <a:rPr lang="en" sz="2000" dirty="0">
                <a:solidFill>
                  <a:schemeClr val="dk1"/>
                </a:solidFill>
                <a:latin typeface="Baskerville" panose="02020502070401020303" pitchFamily="18" charset="0"/>
                <a:ea typeface="Baskerville" panose="02020502070401020303" pitchFamily="18" charset="0"/>
              </a:rPr>
              <a:t>Tenancy</a:t>
            </a:r>
            <a:endParaRPr sz="2000" dirty="0">
              <a:latin typeface="Baskerville" panose="02020502070401020303" pitchFamily="18" charset="0"/>
              <a:ea typeface="Baskerville" panose="02020502070401020303" pitchFamily="18" charset="0"/>
            </a:endParaRPr>
          </a:p>
        </p:txBody>
      </p:sp>
      <p:sp>
        <p:nvSpPr>
          <p:cNvPr id="47" name="Google Shape;143;p21">
            <a:extLst>
              <a:ext uri="{FF2B5EF4-FFF2-40B4-BE49-F238E27FC236}">
                <a16:creationId xmlns:a16="http://schemas.microsoft.com/office/drawing/2014/main" id="{ACEB0BA7-9A24-274D-B129-02B2656F51AA}"/>
              </a:ext>
            </a:extLst>
          </p:cNvPr>
          <p:cNvSpPr txBox="1"/>
          <p:nvPr/>
        </p:nvSpPr>
        <p:spPr>
          <a:xfrm>
            <a:off x="1601213" y="1944741"/>
            <a:ext cx="2948833" cy="452749"/>
          </a:xfrm>
          <a:prstGeom prst="rect">
            <a:avLst/>
          </a:prstGeom>
          <a:noFill/>
          <a:ln>
            <a:noFill/>
          </a:ln>
        </p:spPr>
        <p:txBody>
          <a:bodyPr spcFirstLastPara="1" wrap="square" lIns="121900" tIns="121900" rIns="121900" bIns="121900" anchor="t" anchorCtr="0">
            <a:noAutofit/>
          </a:bodyPr>
          <a:lstStyle/>
          <a:p>
            <a:pPr algn="ctr"/>
            <a:r>
              <a:rPr lang="en" sz="2000" dirty="0">
                <a:solidFill>
                  <a:schemeClr val="bg1">
                    <a:lumMod val="65000"/>
                  </a:schemeClr>
                </a:solidFill>
                <a:latin typeface="Baskerville" panose="02020502070401020303" pitchFamily="18" charset="0"/>
                <a:ea typeface="Baskerville" panose="02020502070401020303" pitchFamily="18" charset="0"/>
              </a:rPr>
              <a:t>Design/Construction</a:t>
            </a:r>
            <a:endParaRPr sz="2000" dirty="0">
              <a:solidFill>
                <a:schemeClr val="bg1">
                  <a:lumMod val="65000"/>
                </a:schemeClr>
              </a:solidFill>
              <a:latin typeface="Baskerville" panose="02020502070401020303" pitchFamily="18" charset="0"/>
              <a:ea typeface="Baskerville" panose="02020502070401020303" pitchFamily="18" charset="0"/>
            </a:endParaRPr>
          </a:p>
        </p:txBody>
      </p:sp>
      <p:sp>
        <p:nvSpPr>
          <p:cNvPr id="48" name="TextBox 47">
            <a:extLst>
              <a:ext uri="{FF2B5EF4-FFF2-40B4-BE49-F238E27FC236}">
                <a16:creationId xmlns:a16="http://schemas.microsoft.com/office/drawing/2014/main" id="{7C719E11-2E32-2D4A-A5B3-4E44F987370D}"/>
              </a:ext>
            </a:extLst>
          </p:cNvPr>
          <p:cNvSpPr txBox="1"/>
          <p:nvPr/>
        </p:nvSpPr>
        <p:spPr>
          <a:xfrm>
            <a:off x="7381476" y="6055111"/>
            <a:ext cx="4630022" cy="584775"/>
          </a:xfrm>
          <a:prstGeom prst="rect">
            <a:avLst/>
          </a:prstGeom>
          <a:noFill/>
        </p:spPr>
        <p:txBody>
          <a:bodyPr wrap="square" rtlCol="0">
            <a:spAutoFit/>
          </a:bodyPr>
          <a:lstStyle/>
          <a:p>
            <a:r>
              <a:rPr lang="en-US" altLang="zh-CN" sz="3200" dirty="0">
                <a:solidFill>
                  <a:srgbClr val="993333"/>
                </a:solidFill>
                <a:latin typeface="Baskerville" panose="02020502070401020303" pitchFamily="18" charset="0"/>
                <a:ea typeface="Baskerville" panose="02020502070401020303" pitchFamily="18" charset="0"/>
              </a:rPr>
              <a:t>Any</a:t>
            </a:r>
            <a:r>
              <a:rPr lang="zh-CN" altLang="en-US" sz="3200" dirty="0">
                <a:solidFill>
                  <a:srgbClr val="993333"/>
                </a:solidFill>
                <a:latin typeface="Baskerville" panose="02020502070401020303" pitchFamily="18" charset="0"/>
                <a:ea typeface="Baskerville" panose="02020502070401020303" pitchFamily="18" charset="0"/>
              </a:rPr>
              <a:t> </a:t>
            </a:r>
            <a:r>
              <a:rPr lang="en-US" altLang="zh-CN" sz="3200" dirty="0">
                <a:solidFill>
                  <a:srgbClr val="993333"/>
                </a:solidFill>
                <a:latin typeface="Baskerville" panose="02020502070401020303" pitchFamily="18" charset="0"/>
                <a:ea typeface="Baskerville" panose="02020502070401020303" pitchFamily="18" charset="0"/>
              </a:rPr>
              <a:t>other</a:t>
            </a:r>
            <a:r>
              <a:rPr lang="zh-CN" altLang="en-US" sz="3200" dirty="0">
                <a:solidFill>
                  <a:srgbClr val="993333"/>
                </a:solidFill>
                <a:latin typeface="Baskerville" panose="02020502070401020303" pitchFamily="18" charset="0"/>
                <a:ea typeface="Baskerville" panose="02020502070401020303" pitchFamily="18" charset="0"/>
              </a:rPr>
              <a:t> </a:t>
            </a:r>
            <a:r>
              <a:rPr lang="en-US" altLang="zh-CN" sz="3200" dirty="0">
                <a:solidFill>
                  <a:srgbClr val="993333"/>
                </a:solidFill>
                <a:latin typeface="Baskerville" panose="02020502070401020303" pitchFamily="18" charset="0"/>
                <a:ea typeface="Baskerville" panose="02020502070401020303" pitchFamily="18" charset="0"/>
              </a:rPr>
              <a:t>benefits?</a:t>
            </a:r>
            <a:endParaRPr lang="en-US" sz="3200" dirty="0">
              <a:solidFill>
                <a:srgbClr val="993333"/>
              </a:solidFill>
              <a:latin typeface="Baskerville" panose="02020502070401020303" pitchFamily="18" charset="0"/>
              <a:ea typeface="Baskerville" panose="02020502070401020303" pitchFamily="18" charset="0"/>
            </a:endParaRPr>
          </a:p>
        </p:txBody>
      </p:sp>
      <p:cxnSp>
        <p:nvCxnSpPr>
          <p:cNvPr id="49" name="Google Shape;159;p21">
            <a:extLst>
              <a:ext uri="{FF2B5EF4-FFF2-40B4-BE49-F238E27FC236}">
                <a16:creationId xmlns:a16="http://schemas.microsoft.com/office/drawing/2014/main" id="{3060E14D-8E86-3040-A1D4-7668892CE16B}"/>
              </a:ext>
            </a:extLst>
          </p:cNvPr>
          <p:cNvCxnSpPr>
            <a:cxnSpLocks/>
          </p:cNvCxnSpPr>
          <p:nvPr/>
        </p:nvCxnSpPr>
        <p:spPr>
          <a:xfrm flipV="1">
            <a:off x="6545073" y="1544699"/>
            <a:ext cx="0" cy="515016"/>
          </a:xfrm>
          <a:prstGeom prst="straightConnector1">
            <a:avLst/>
          </a:prstGeom>
          <a:noFill/>
          <a:ln w="19050" cap="flat" cmpd="sng">
            <a:solidFill>
              <a:srgbClr val="0097A7"/>
            </a:solidFill>
            <a:prstDash val="sysDash"/>
            <a:round/>
            <a:headEnd type="none" w="med" len="med"/>
            <a:tailEnd type="triangle" w="med" len="med"/>
          </a:ln>
        </p:spPr>
      </p:cxnSp>
      <p:sp>
        <p:nvSpPr>
          <p:cNvPr id="50" name="Google Shape;144;p21">
            <a:extLst>
              <a:ext uri="{FF2B5EF4-FFF2-40B4-BE49-F238E27FC236}">
                <a16:creationId xmlns:a16="http://schemas.microsoft.com/office/drawing/2014/main" id="{BD5E9E8A-6495-1D4B-B60B-AB089A4C47F7}"/>
              </a:ext>
            </a:extLst>
          </p:cNvPr>
          <p:cNvSpPr txBox="1"/>
          <p:nvPr/>
        </p:nvSpPr>
        <p:spPr>
          <a:xfrm>
            <a:off x="6235415" y="1943471"/>
            <a:ext cx="1154575" cy="460051"/>
          </a:xfrm>
          <a:prstGeom prst="rect">
            <a:avLst/>
          </a:prstGeom>
          <a:noFill/>
          <a:ln>
            <a:noFill/>
          </a:ln>
        </p:spPr>
        <p:txBody>
          <a:bodyPr spcFirstLastPara="1" wrap="square" lIns="121900" tIns="121900" rIns="121900" bIns="121900" anchor="t" anchorCtr="0">
            <a:noAutofit/>
          </a:bodyPr>
          <a:lstStyle/>
          <a:p>
            <a:r>
              <a:rPr lang="en" sz="2000" dirty="0">
                <a:solidFill>
                  <a:schemeClr val="accent3"/>
                </a:solidFill>
                <a:latin typeface="Baskerville" panose="02020502070401020303" pitchFamily="18" charset="0"/>
                <a:ea typeface="Baskerville" panose="02020502070401020303" pitchFamily="18" charset="0"/>
              </a:rPr>
              <a:t>Tenancy</a:t>
            </a:r>
            <a:endParaRPr sz="2000" dirty="0">
              <a:solidFill>
                <a:schemeClr val="accent3"/>
              </a:solidFill>
              <a:latin typeface="Baskerville" panose="02020502070401020303" pitchFamily="18" charset="0"/>
              <a:ea typeface="Baskerville" panose="02020502070401020303" pitchFamily="18" charset="0"/>
            </a:endParaRPr>
          </a:p>
        </p:txBody>
      </p:sp>
      <p:sp>
        <p:nvSpPr>
          <p:cNvPr id="51" name="Rectangle 50">
            <a:extLst>
              <a:ext uri="{FF2B5EF4-FFF2-40B4-BE49-F238E27FC236}">
                <a16:creationId xmlns:a16="http://schemas.microsoft.com/office/drawing/2014/main" id="{81CED162-B466-E548-8033-A1D1322C29B9}"/>
              </a:ext>
            </a:extLst>
          </p:cNvPr>
          <p:cNvSpPr/>
          <p:nvPr/>
        </p:nvSpPr>
        <p:spPr>
          <a:xfrm>
            <a:off x="7891803" y="1927602"/>
            <a:ext cx="2301329" cy="378707"/>
          </a:xfrm>
          <a:prstGeom prst="rect">
            <a:avLst/>
          </a:prstGeom>
          <a:noFill/>
          <a:ln>
            <a:noFill/>
          </a:ln>
        </p:spPr>
        <p:txBody>
          <a:bodyPr spcFirstLastPara="1" wrap="square" lIns="121900" tIns="121900" rIns="121900" bIns="121900" anchor="t" anchorCtr="0">
            <a:noAutofit/>
          </a:bodyPr>
          <a:lstStyle/>
          <a:p>
            <a:r>
              <a:rPr lang="en" sz="2000" dirty="0">
                <a:solidFill>
                  <a:schemeClr val="accent3"/>
                </a:solidFill>
                <a:latin typeface="Baskerville" panose="02020502070401020303" pitchFamily="18" charset="0"/>
                <a:ea typeface="Baskerville" panose="02020502070401020303" pitchFamily="18" charset="0"/>
              </a:rPr>
              <a:t>Operation</a:t>
            </a:r>
            <a:endParaRPr lang="en-US" sz="2000" dirty="0">
              <a:solidFill>
                <a:schemeClr val="accent3"/>
              </a:solidFill>
              <a:latin typeface="Baskerville" panose="02020502070401020303" pitchFamily="18" charset="0"/>
              <a:ea typeface="Baskerville" panose="02020502070401020303" pitchFamily="18" charset="0"/>
            </a:endParaRPr>
          </a:p>
        </p:txBody>
      </p:sp>
      <p:cxnSp>
        <p:nvCxnSpPr>
          <p:cNvPr id="52" name="Google Shape;159;p21">
            <a:extLst>
              <a:ext uri="{FF2B5EF4-FFF2-40B4-BE49-F238E27FC236}">
                <a16:creationId xmlns:a16="http://schemas.microsoft.com/office/drawing/2014/main" id="{A1313DF6-F75C-994A-A952-F4C69AE64376}"/>
              </a:ext>
            </a:extLst>
          </p:cNvPr>
          <p:cNvCxnSpPr>
            <a:cxnSpLocks/>
          </p:cNvCxnSpPr>
          <p:nvPr/>
        </p:nvCxnSpPr>
        <p:spPr>
          <a:xfrm flipV="1">
            <a:off x="8547420" y="2372255"/>
            <a:ext cx="0" cy="515016"/>
          </a:xfrm>
          <a:prstGeom prst="straightConnector1">
            <a:avLst/>
          </a:prstGeom>
          <a:noFill/>
          <a:ln w="19050" cap="flat" cmpd="sng">
            <a:solidFill>
              <a:srgbClr val="0097A7"/>
            </a:solidFill>
            <a:prstDash val="sysDash"/>
            <a:round/>
            <a:headEnd type="none" w="med" len="med"/>
            <a:tailEnd type="triangle" w="med" len="med"/>
          </a:ln>
        </p:spPr>
      </p:cxnSp>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06013E58-A019-A248-A68B-A6B8A8DA3417}"/>
                  </a:ext>
                </a:extLst>
              </p:cNvPr>
              <p:cNvSpPr/>
              <p:nvPr/>
            </p:nvSpPr>
            <p:spPr>
              <a:xfrm>
                <a:off x="8364540" y="2337376"/>
                <a:ext cx="2134296" cy="584775"/>
              </a:xfrm>
              <a:prstGeom prst="rect">
                <a:avLst/>
              </a:prstGeom>
            </p:spPr>
            <p:txBody>
              <a:bodyPr wrap="square">
                <a:spAutoFit/>
              </a:bodyPr>
              <a:lstStyle/>
              <a:p>
                <a:pPr marL="211661">
                  <a:buSzPts val="1100"/>
                </a:pPr>
                <a:r>
                  <a:rPr lang="en-US" altLang="zh-CN" sz="1600" dirty="0">
                    <a:solidFill>
                      <a:schemeClr val="accent3"/>
                    </a:solidFill>
                    <a:latin typeface="Baskerville" panose="02020502070401020303" pitchFamily="18" charset="0"/>
                    <a:ea typeface="Baskerville" panose="02020502070401020303" pitchFamily="18" charset="0"/>
                  </a:rPr>
                  <a:t>Lower</a:t>
                </a:r>
                <a:r>
                  <a:rPr lang="zh-CN" altLang="en-US" sz="1600" dirty="0">
                    <a:solidFill>
                      <a:schemeClr val="accent3"/>
                    </a:solidFill>
                    <a:latin typeface="Baskerville" panose="02020502070401020303" pitchFamily="18" charset="0"/>
                  </a:rPr>
                  <a:t> </a:t>
                </a:r>
                <a:r>
                  <a:rPr lang="en-US" altLang="zh-CN" sz="1600" dirty="0">
                    <a:solidFill>
                      <a:schemeClr val="accent3"/>
                    </a:solidFill>
                    <a:latin typeface="Baskerville" panose="02020502070401020303" pitchFamily="18" charset="0"/>
                    <a:ea typeface="Baskerville" panose="02020502070401020303" pitchFamily="18" charset="0"/>
                  </a:rPr>
                  <a:t>Operation</a:t>
                </a:r>
                <a:r>
                  <a:rPr lang="zh-CN" altLang="en-US" sz="1600" dirty="0">
                    <a:solidFill>
                      <a:schemeClr val="accent3"/>
                    </a:solidFill>
                    <a:latin typeface="Baskerville" panose="02020502070401020303" pitchFamily="18" charset="0"/>
                  </a:rPr>
                  <a:t> </a:t>
                </a:r>
                <a:r>
                  <a:rPr lang="en-US" altLang="zh-CN" sz="1600" dirty="0">
                    <a:solidFill>
                      <a:schemeClr val="accent3"/>
                    </a:solidFill>
                    <a:latin typeface="Baskerville" panose="02020502070401020303" pitchFamily="18" charset="0"/>
                    <a:ea typeface="Baskerville" panose="02020502070401020303" pitchFamily="18" charset="0"/>
                  </a:rPr>
                  <a:t>costs</a:t>
                </a:r>
                <a:r>
                  <a:rPr lang="zh-CN" altLang="en-US" sz="1600" dirty="0">
                    <a:solidFill>
                      <a:schemeClr val="accent3"/>
                    </a:solidFill>
                    <a:latin typeface="Baskerville" panose="02020502070401020303" pitchFamily="18" charset="0"/>
                  </a:rPr>
                  <a:t> </a:t>
                </a:r>
                <a14:m>
                  <m:oMath xmlns:m="http://schemas.openxmlformats.org/officeDocument/2006/math">
                    <m:r>
                      <a:rPr lang="zh-CN" altLang="en-US" sz="1600" i="1">
                        <a:solidFill>
                          <a:schemeClr val="accent3"/>
                        </a:solidFill>
                        <a:latin typeface="Cambria Math" panose="02040503050406030204" pitchFamily="18" charset="0"/>
                      </a:rPr>
                      <m:t>∆</m:t>
                    </m:r>
                    <m:sSub>
                      <m:sSubPr>
                        <m:ctrlPr>
                          <a:rPr lang="en-US" altLang="zh-CN" sz="1600" i="1">
                            <a:solidFill>
                              <a:schemeClr val="accent3"/>
                            </a:solidFill>
                            <a:latin typeface="Cambria Math" panose="02040503050406030204" pitchFamily="18" charset="0"/>
                          </a:rPr>
                        </m:ctrlPr>
                      </m:sSubPr>
                      <m:e>
                        <m:r>
                          <a:rPr lang="en-US" altLang="zh-CN" sz="1600" i="1">
                            <a:solidFill>
                              <a:schemeClr val="accent3"/>
                            </a:solidFill>
                            <a:latin typeface="Cambria Math" panose="02040503050406030204" pitchFamily="18" charset="0"/>
                          </a:rPr>
                          <m:t>𝑂</m:t>
                        </m:r>
                      </m:e>
                      <m:sub>
                        <m:r>
                          <a:rPr lang="en-US" altLang="zh-CN" sz="1600" i="1">
                            <a:solidFill>
                              <a:schemeClr val="accent3"/>
                            </a:solidFill>
                            <a:latin typeface="Cambria Math" panose="02040503050406030204" pitchFamily="18" charset="0"/>
                          </a:rPr>
                          <m:t>1</m:t>
                        </m:r>
                      </m:sub>
                    </m:sSub>
                  </m:oMath>
                </a14:m>
                <a:endParaRPr lang="en-US" sz="1600" dirty="0">
                  <a:solidFill>
                    <a:schemeClr val="accent3"/>
                  </a:solidFill>
                  <a:latin typeface="Baskerville" panose="02020502070401020303" pitchFamily="18" charset="0"/>
                  <a:ea typeface="Baskerville" panose="02020502070401020303" pitchFamily="18" charset="0"/>
                </a:endParaRPr>
              </a:p>
            </p:txBody>
          </p:sp>
        </mc:Choice>
        <mc:Fallback xmlns="">
          <p:sp>
            <p:nvSpPr>
              <p:cNvPr id="53" name="Rectangle 52">
                <a:extLst>
                  <a:ext uri="{FF2B5EF4-FFF2-40B4-BE49-F238E27FC236}">
                    <a16:creationId xmlns:a16="http://schemas.microsoft.com/office/drawing/2014/main" id="{06013E58-A019-A248-A68B-A6B8A8DA3417}"/>
                  </a:ext>
                </a:extLst>
              </p:cNvPr>
              <p:cNvSpPr>
                <a:spLocks noRot="1" noChangeAspect="1" noMove="1" noResize="1" noEditPoints="1" noAdjustHandles="1" noChangeArrowheads="1" noChangeShapeType="1" noTextEdit="1"/>
              </p:cNvSpPr>
              <p:nvPr/>
            </p:nvSpPr>
            <p:spPr>
              <a:xfrm>
                <a:off x="8364540" y="2337376"/>
                <a:ext cx="2134296" cy="584775"/>
              </a:xfrm>
              <a:prstGeom prst="rect">
                <a:avLst/>
              </a:prstGeom>
              <a:blipFill>
                <a:blip r:embed="rId8"/>
                <a:stretch>
                  <a:fillRect t="-3125" b="-1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C6751387-14C9-484C-A71D-D10F4612B1A2}"/>
                  </a:ext>
                </a:extLst>
              </p:cNvPr>
              <p:cNvSpPr/>
              <p:nvPr/>
            </p:nvSpPr>
            <p:spPr>
              <a:xfrm>
                <a:off x="6406133" y="1253575"/>
                <a:ext cx="2340025" cy="830997"/>
              </a:xfrm>
              <a:prstGeom prst="rect">
                <a:avLst/>
              </a:prstGeom>
            </p:spPr>
            <p:txBody>
              <a:bodyPr wrap="square">
                <a:spAutoFit/>
              </a:bodyPr>
              <a:lstStyle/>
              <a:p>
                <a:pPr marL="211661">
                  <a:buSzPts val="1100"/>
                </a:pPr>
                <a:r>
                  <a:rPr lang="en-US" sz="1600" dirty="0">
                    <a:solidFill>
                      <a:schemeClr val="accent3"/>
                    </a:solidFill>
                    <a:latin typeface="Baskerville" panose="02020502070401020303" pitchFamily="18" charset="0"/>
                    <a:ea typeface="Baskerville" panose="02020502070401020303" pitchFamily="18" charset="0"/>
                  </a:rPr>
                  <a:t>Higher </a:t>
                </a:r>
              </a:p>
              <a:p>
                <a:pPr marL="211661">
                  <a:buSzPts val="1100"/>
                </a:pPr>
                <a:r>
                  <a:rPr lang="en-US" altLang="zh-CN" sz="1600" dirty="0">
                    <a:solidFill>
                      <a:schemeClr val="accent3"/>
                    </a:solidFill>
                    <a:latin typeface="Baskerville" panose="02020502070401020303" pitchFamily="18" charset="0"/>
                    <a:ea typeface="Baskerville" panose="02020502070401020303" pitchFamily="18" charset="0"/>
                  </a:rPr>
                  <a:t>Effective</a:t>
                </a:r>
                <a:r>
                  <a:rPr lang="zh-CN" altLang="en-US" sz="1600" dirty="0">
                    <a:solidFill>
                      <a:schemeClr val="accent3"/>
                    </a:solidFill>
                    <a:latin typeface="Baskerville" panose="02020502070401020303" pitchFamily="18" charset="0"/>
                  </a:rPr>
                  <a:t> </a:t>
                </a:r>
                <a:r>
                  <a:rPr lang="en-US" altLang="zh-CN" sz="1600" dirty="0">
                    <a:solidFill>
                      <a:schemeClr val="accent3"/>
                    </a:solidFill>
                    <a:latin typeface="Baskerville" panose="02020502070401020303" pitchFamily="18" charset="0"/>
                    <a:ea typeface="Baskerville" panose="02020502070401020303" pitchFamily="18" charset="0"/>
                  </a:rPr>
                  <a:t>Rent</a:t>
                </a:r>
                <a:r>
                  <a:rPr lang="zh-CN" altLang="en-US" sz="1600" dirty="0">
                    <a:solidFill>
                      <a:schemeClr val="accent3"/>
                    </a:solidFill>
                    <a:latin typeface="Baskerville" panose="02020502070401020303" pitchFamily="18" charset="0"/>
                  </a:rPr>
                  <a:t> </a:t>
                </a:r>
                <a14:m>
                  <m:oMath xmlns:m="http://schemas.openxmlformats.org/officeDocument/2006/math">
                    <m:r>
                      <a:rPr lang="zh-CN" altLang="en-US" sz="1600" i="1">
                        <a:solidFill>
                          <a:schemeClr val="accent3"/>
                        </a:solidFill>
                        <a:latin typeface="Cambria Math" panose="02040503050406030204" pitchFamily="18" charset="0"/>
                      </a:rPr>
                      <m:t>∆</m:t>
                    </m:r>
                    <m:r>
                      <a:rPr lang="en-US" altLang="zh-CN" sz="1600" i="1">
                        <a:solidFill>
                          <a:schemeClr val="accent3"/>
                        </a:solidFill>
                        <a:latin typeface="Cambria Math" panose="02040503050406030204" pitchFamily="18" charset="0"/>
                      </a:rPr>
                      <m:t>𝑅</m:t>
                    </m:r>
                  </m:oMath>
                </a14:m>
                <a:endParaRPr lang="en-US" altLang="zh-CN" sz="1600" dirty="0">
                  <a:solidFill>
                    <a:schemeClr val="accent3"/>
                  </a:solidFill>
                  <a:latin typeface="Baskerville" panose="02020502070401020303" pitchFamily="18" charset="0"/>
                </a:endParaRPr>
              </a:p>
              <a:p>
                <a:pPr marL="211661">
                  <a:buSzPts val="1100"/>
                </a:pPr>
                <a:r>
                  <a:rPr lang="en-US" sz="1600" dirty="0">
                    <a:solidFill>
                      <a:schemeClr val="accent3"/>
                    </a:solidFill>
                    <a:latin typeface="Baskerville" panose="02020502070401020303" pitchFamily="18" charset="0"/>
                    <a:ea typeface="Baskerville" panose="02020502070401020303" pitchFamily="18" charset="0"/>
                  </a:rPr>
                  <a:t>(Rent, Occupancy)</a:t>
                </a:r>
              </a:p>
            </p:txBody>
          </p:sp>
        </mc:Choice>
        <mc:Fallback xmlns="">
          <p:sp>
            <p:nvSpPr>
              <p:cNvPr id="54" name="Rectangle 53">
                <a:extLst>
                  <a:ext uri="{FF2B5EF4-FFF2-40B4-BE49-F238E27FC236}">
                    <a16:creationId xmlns:a16="http://schemas.microsoft.com/office/drawing/2014/main" id="{C6751387-14C9-484C-A71D-D10F4612B1A2}"/>
                  </a:ext>
                </a:extLst>
              </p:cNvPr>
              <p:cNvSpPr>
                <a:spLocks noRot="1" noChangeAspect="1" noMove="1" noResize="1" noEditPoints="1" noAdjustHandles="1" noChangeArrowheads="1" noChangeShapeType="1" noTextEdit="1"/>
              </p:cNvSpPr>
              <p:nvPr/>
            </p:nvSpPr>
            <p:spPr>
              <a:xfrm>
                <a:off x="6406133" y="1253575"/>
                <a:ext cx="2340025" cy="830997"/>
              </a:xfrm>
              <a:prstGeom prst="rect">
                <a:avLst/>
              </a:prstGeom>
              <a:blipFill>
                <a:blip r:embed="rId9"/>
                <a:stretch>
                  <a:fillRect t="-2206" b="-8824"/>
                </a:stretch>
              </a:blipFill>
            </p:spPr>
            <p:txBody>
              <a:bodyPr/>
              <a:lstStyle/>
              <a:p>
                <a:r>
                  <a:rPr lang="zh-CN" altLang="en-US">
                    <a:noFill/>
                  </a:rPr>
                  <a:t> </a:t>
                </a:r>
              </a:p>
            </p:txBody>
          </p:sp>
        </mc:Fallback>
      </mc:AlternateContent>
      <p:sp>
        <p:nvSpPr>
          <p:cNvPr id="55" name="TextBox 54">
            <a:extLst>
              <a:ext uri="{FF2B5EF4-FFF2-40B4-BE49-F238E27FC236}">
                <a16:creationId xmlns:a16="http://schemas.microsoft.com/office/drawing/2014/main" id="{068AB8B2-8CA2-574D-9403-7126DC782BC9}"/>
              </a:ext>
            </a:extLst>
          </p:cNvPr>
          <p:cNvSpPr txBox="1"/>
          <p:nvPr/>
        </p:nvSpPr>
        <p:spPr>
          <a:xfrm>
            <a:off x="5968123" y="3011404"/>
            <a:ext cx="507507" cy="707886"/>
          </a:xfrm>
          <a:prstGeom prst="rect">
            <a:avLst/>
          </a:prstGeom>
          <a:noFill/>
          <a:ln>
            <a:noFill/>
          </a:ln>
        </p:spPr>
        <p:txBody>
          <a:bodyPr wrap="square" rtlCol="0">
            <a:spAutoFit/>
          </a:bodyPr>
          <a:lstStyle/>
          <a:p>
            <a:r>
              <a:rPr lang="en-US" altLang="zh-CN" sz="4000" dirty="0">
                <a:solidFill>
                  <a:srgbClr val="0069A2"/>
                </a:solidFill>
                <a:latin typeface="Baskerville" panose="02020502070401020303" pitchFamily="18" charset="0"/>
                <a:ea typeface="Baskerville" panose="02020502070401020303" pitchFamily="18" charset="0"/>
              </a:rPr>
              <a:t>=</a:t>
            </a:r>
            <a:endParaRPr lang="en-US" sz="4000" dirty="0">
              <a:solidFill>
                <a:srgbClr val="0069A2"/>
              </a:solidFill>
              <a:latin typeface="Baskerville" panose="02020502070401020303" pitchFamily="18" charset="0"/>
              <a:ea typeface="Baskerville" panose="02020502070401020303" pitchFamily="18" charset="0"/>
            </a:endParaRPr>
          </a:p>
        </p:txBody>
      </p:sp>
      <p:sp>
        <p:nvSpPr>
          <p:cNvPr id="56" name="Curved Right Arrow 55">
            <a:extLst>
              <a:ext uri="{FF2B5EF4-FFF2-40B4-BE49-F238E27FC236}">
                <a16:creationId xmlns:a16="http://schemas.microsoft.com/office/drawing/2014/main" id="{493C4B51-B216-484B-8879-DB4B2130AC21}"/>
              </a:ext>
            </a:extLst>
          </p:cNvPr>
          <p:cNvSpPr/>
          <p:nvPr/>
        </p:nvSpPr>
        <p:spPr>
          <a:xfrm>
            <a:off x="6018575" y="2435508"/>
            <a:ext cx="757187" cy="1804735"/>
          </a:xfrm>
          <a:prstGeom prst="curvedRightArrow">
            <a:avLst/>
          </a:prstGeom>
          <a:solidFill>
            <a:srgbClr val="0069A2">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solidFill>
                <a:schemeClr val="tx1"/>
              </a:solidFill>
              <a:latin typeface="Baskerville" panose="02020502070401020303" pitchFamily="18" charset="0"/>
              <a:ea typeface="Baskerville" panose="02020502070401020303" pitchFamily="18" charset="0"/>
            </a:endParaRP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EF2B23B9-98B0-324C-AF42-4C30476A8B3F}"/>
                  </a:ext>
                </a:extLst>
              </p:cNvPr>
              <p:cNvGraphicFramePr>
                <a:graphicFrameLocks noGrp="1"/>
              </p:cNvGraphicFramePr>
              <p:nvPr>
                <p:extLst>
                  <p:ext uri="{D42A27DB-BD31-4B8C-83A1-F6EECF244321}">
                    <p14:modId xmlns:p14="http://schemas.microsoft.com/office/powerpoint/2010/main" val="1096866939"/>
                  </p:ext>
                </p:extLst>
              </p:nvPr>
            </p:nvGraphicFramePr>
            <p:xfrm>
              <a:off x="1407790" y="4459685"/>
              <a:ext cx="3831354" cy="1219200"/>
            </p:xfrm>
            <a:graphic>
              <a:graphicData uri="http://schemas.openxmlformats.org/drawingml/2006/table">
                <a:tbl>
                  <a:tblPr>
                    <a:tableStyleId>{9D7B26C5-4107-4FEC-AEDC-1716B250A1EF}</a:tableStyleId>
                  </a:tblPr>
                  <a:tblGrid>
                    <a:gridCol w="1981476">
                      <a:extLst>
                        <a:ext uri="{9D8B030D-6E8A-4147-A177-3AD203B41FA5}">
                          <a16:colId xmlns:a16="http://schemas.microsoft.com/office/drawing/2014/main" val="2144023730"/>
                        </a:ext>
                      </a:extLst>
                    </a:gridCol>
                    <a:gridCol w="1849878">
                      <a:extLst>
                        <a:ext uri="{9D8B030D-6E8A-4147-A177-3AD203B41FA5}">
                          <a16:colId xmlns:a16="http://schemas.microsoft.com/office/drawing/2014/main" val="4229245572"/>
                        </a:ext>
                      </a:extLst>
                    </a:gridCol>
                  </a:tblGrid>
                  <a:tr h="125521">
                    <a:tc>
                      <a:txBody>
                        <a:bodyPr/>
                        <a:lstStyle/>
                        <a:p>
                          <a:pPr algn="r" fontAlgn="b"/>
                          <a:r>
                            <a:rPr lang="en-US" sz="1600" u="none" strike="noStrike" dirty="0">
                              <a:effectLst/>
                              <a:latin typeface="Baskerville" panose="02020502070401020303" pitchFamily="18" charset="0"/>
                              <a:ea typeface="Baskerville" panose="02020502070401020303" pitchFamily="18" charset="0"/>
                            </a:rPr>
                            <a:t>Year:</a:t>
                          </a:r>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sz="1600" u="none" strike="noStrike" dirty="0" err="1">
                              <a:effectLst/>
                              <a:latin typeface="Baskerville" panose="02020502070401020303" pitchFamily="18" charset="0"/>
                              <a:ea typeface="Baskerville" panose="02020502070401020303" pitchFamily="18" charset="0"/>
                            </a:rPr>
                            <a:t>i</a:t>
                          </a:r>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2552578048"/>
                      </a:ext>
                    </a:extLst>
                  </a:tr>
                  <a:tr h="190500">
                    <a:tc>
                      <a:txBody>
                        <a:bodyPr/>
                        <a:lstStyle/>
                        <a:p>
                          <a:pPr algn="l" fontAlgn="b"/>
                          <a:r>
                            <a:rPr lang="en-US" sz="1600" u="none" strike="noStrike" dirty="0">
                              <a:effectLst/>
                              <a:latin typeface="Baskerville" panose="02020502070401020303" pitchFamily="18" charset="0"/>
                              <a:ea typeface="Baskerville" panose="02020502070401020303" pitchFamily="18" charset="0"/>
                            </a:rPr>
                            <a:t>Item:</a:t>
                          </a:r>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1212777242"/>
                      </a:ext>
                    </a:extLst>
                  </a:tr>
                  <a:tr h="190500">
                    <a:tc>
                      <a:txBody>
                        <a:bodyPr/>
                        <a:lstStyle/>
                        <a:p>
                          <a:pPr algn="l" fontAlgn="b"/>
                          <a:r>
                            <a:rPr lang="en-US" sz="1600" u="none" strike="noStrike" dirty="0">
                              <a:effectLst/>
                              <a:latin typeface="Baskerville" panose="02020502070401020303" pitchFamily="18" charset="0"/>
                              <a:ea typeface="Baskerville" panose="02020502070401020303" pitchFamily="18" charset="0"/>
                            </a:rPr>
                            <a:t>Monthly productivity</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chemeClr val="accent6">
                                  <a:lumMod val="75000"/>
                                </a:schemeClr>
                              </a:solidFill>
                              <a:effectLst/>
                              <a:latin typeface="Baskerville" panose="02020502070401020303" pitchFamily="18" charset="0"/>
                              <a:ea typeface="Baskerville" panose="02020502070401020303" pitchFamily="18" charset="0"/>
                            </a:rPr>
                            <a:t>H</a:t>
                          </a:r>
                          <a14:m>
                            <m:oMath xmlns:m="http://schemas.openxmlformats.org/officeDocument/2006/math">
                              <m:r>
                                <a:rPr lang="en-CN" sz="1600" b="0" u="none" strike="noStrike" smtClean="0">
                                  <a:solidFill>
                                    <a:schemeClr val="accent6">
                                      <a:lumMod val="75000"/>
                                    </a:schemeClr>
                                  </a:solidFill>
                                  <a:effectLst/>
                                  <a:latin typeface="Cambria Math" panose="02040503050406030204" pitchFamily="18" charset="0"/>
                                </a:rPr>
                                <m:t>×</m:t>
                              </m:r>
                            </m:oMath>
                          </a14:m>
                          <a:r>
                            <a:rPr lang="en-CN" sz="1600" b="0" u="none" strike="noStrike" dirty="0">
                              <a:solidFill>
                                <a:schemeClr val="accent6">
                                  <a:lumMod val="75000"/>
                                </a:schemeClr>
                              </a:solidFill>
                              <a:effectLst/>
                              <a:latin typeface="Baskerville" panose="02020502070401020303" pitchFamily="18" charset="0"/>
                              <a:ea typeface="Baskerville" panose="02020502070401020303" pitchFamily="18" charset="0"/>
                            </a:rPr>
                            <a:t> </a:t>
                          </a:r>
                          <a:r>
                            <a:rPr lang="en-US" altLang="zh-CN" sz="1600" b="0" u="none" strike="noStrike" dirty="0">
                              <a:solidFill>
                                <a:schemeClr val="accent6">
                                  <a:lumMod val="75000"/>
                                </a:schemeClr>
                              </a:solidFill>
                              <a:effectLst/>
                              <a:latin typeface="Baskerville" panose="02020502070401020303" pitchFamily="18" charset="0"/>
                              <a:ea typeface="Baskerville" panose="02020502070401020303" pitchFamily="18" charset="0"/>
                            </a:rPr>
                            <a:t>(1+</a:t>
                          </a:r>
                          <a:r>
                            <a:rPr lang="en-CN" sz="1600" b="0" u="none" strike="noStrike">
                              <a:solidFill>
                                <a:schemeClr val="accent6">
                                  <a:lumMod val="75000"/>
                                </a:schemeClr>
                              </a:solidFill>
                              <a:effectLst/>
                              <a:latin typeface="Baskerville" panose="02020502070401020303" pitchFamily="18" charset="0"/>
                              <a:ea typeface="Baskerville" panose="02020502070401020303" pitchFamily="18" charset="0"/>
                            </a:rPr>
                            <a:t>2%</a:t>
                          </a:r>
                          <a:r>
                            <a:rPr lang="en-US" altLang="zh-CN" sz="1600" b="0" u="none" strike="noStrike" dirty="0">
                              <a:solidFill>
                                <a:schemeClr val="accent6">
                                  <a:lumMod val="75000"/>
                                </a:schemeClr>
                              </a:solidFill>
                              <a:effectLst/>
                              <a:latin typeface="Baskerville" panose="02020502070401020303" pitchFamily="18" charset="0"/>
                              <a:ea typeface="Baskerville" panose="02020502070401020303" pitchFamily="18" charset="0"/>
                            </a:rPr>
                            <a:t>)</a:t>
                          </a:r>
                          <a:r>
                            <a:rPr lang="en-CN" sz="1600" b="0" u="none" strike="noStrike">
                              <a:solidFill>
                                <a:schemeClr val="accent6">
                                  <a:lumMod val="75000"/>
                                </a:schemeClr>
                              </a:solidFill>
                              <a:effectLst/>
                              <a:latin typeface="Baskerville" panose="02020502070401020303" pitchFamily="18" charset="0"/>
                              <a:ea typeface="Baskerville" panose="02020502070401020303" pitchFamily="18" charset="0"/>
                            </a:rPr>
                            <a:t> </a:t>
                          </a:r>
                          <a:endParaRPr lang="en-CN" sz="1600" b="0" i="0" u="none" strike="noStrike" dirty="0">
                            <a:solidFill>
                              <a:schemeClr val="accent6">
                                <a:lumMod val="75000"/>
                              </a:schemeClr>
                            </a:solidFill>
                            <a:effectLst/>
                            <a:latin typeface="Baskerville" panose="02020502070401020303" pitchFamily="18" charset="0"/>
                            <a:ea typeface="Baskerville" panose="02020502070401020303" pitchFamily="18" charset="0"/>
                          </a:endParaRPr>
                        </a:p>
                      </a:txBody>
                      <a:tcPr marL="0" marR="0" marT="0" marB="0" anchor="b">
                        <a:noFill/>
                      </a:tcPr>
                    </a:tc>
                    <a:extLst>
                      <a:ext uri="{0D108BD9-81ED-4DB2-BD59-A6C34878D82A}">
                        <a16:rowId xmlns:a16="http://schemas.microsoft.com/office/drawing/2014/main" val="1119771043"/>
                      </a:ext>
                    </a:extLst>
                  </a:tr>
                  <a:tr h="190500">
                    <a:tc>
                      <a:txBody>
                        <a:bodyPr/>
                        <a:lstStyle/>
                        <a:p>
                          <a:pPr algn="l" fontAlgn="b"/>
                          <a:r>
                            <a:rPr lang="en-US" sz="1600" u="none" strike="noStrike" dirty="0">
                              <a:effectLst/>
                              <a:latin typeface="Baskerville" panose="02020502070401020303" pitchFamily="18" charset="0"/>
                              <a:ea typeface="Baskerville" panose="02020502070401020303" pitchFamily="18" charset="0"/>
                            </a:rPr>
                            <a:t>Operating expenditure</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chemeClr val="accent6">
                                  <a:lumMod val="75000"/>
                                </a:schemeClr>
                              </a:solidFill>
                              <a:effectLst/>
                              <a:latin typeface="Baskerville" panose="02020502070401020303" pitchFamily="18" charset="0"/>
                              <a:ea typeface="Baskerville" panose="02020502070401020303" pitchFamily="18" charset="0"/>
                            </a:rPr>
                            <a:t>O2 </a:t>
                          </a:r>
                          <a14:m>
                            <m:oMath xmlns:m="http://schemas.openxmlformats.org/officeDocument/2006/math">
                              <m:r>
                                <a:rPr lang="en-CN" sz="1600" b="0" u="none" strike="noStrike" smtClean="0">
                                  <a:solidFill>
                                    <a:schemeClr val="accent6">
                                      <a:lumMod val="75000"/>
                                    </a:schemeClr>
                                  </a:solidFill>
                                  <a:effectLst/>
                                  <a:latin typeface="Cambria Math" panose="02040503050406030204" pitchFamily="18" charset="0"/>
                                </a:rPr>
                                <m:t>×</m:t>
                              </m:r>
                            </m:oMath>
                          </a14:m>
                          <a:r>
                            <a:rPr lang="en-CN" sz="1600" b="0" u="none" strike="noStrike" dirty="0">
                              <a:solidFill>
                                <a:schemeClr val="accent6">
                                  <a:lumMod val="75000"/>
                                </a:schemeClr>
                              </a:solidFill>
                              <a:effectLst/>
                              <a:latin typeface="Baskerville" panose="02020502070401020303" pitchFamily="18" charset="0"/>
                              <a:ea typeface="Baskerville" panose="02020502070401020303" pitchFamily="18" charset="0"/>
                            </a:rPr>
                            <a:t> </a:t>
                          </a:r>
                          <a:r>
                            <a:rPr lang="en-CN" sz="1600" b="0" u="none" strike="noStrike">
                              <a:solidFill>
                                <a:schemeClr val="accent6">
                                  <a:lumMod val="75000"/>
                                </a:schemeClr>
                              </a:solidFill>
                              <a:effectLst/>
                              <a:latin typeface="Baskerville" panose="02020502070401020303" pitchFamily="18" charset="0"/>
                              <a:ea typeface="Baskerville" panose="02020502070401020303" pitchFamily="18" charset="0"/>
                            </a:rPr>
                            <a:t>(</a:t>
                          </a:r>
                          <a:r>
                            <a:rPr lang="en-US" altLang="zh-CN" sz="1600" b="0" u="none" strike="noStrike" dirty="0">
                              <a:solidFill>
                                <a:schemeClr val="accent6">
                                  <a:lumMod val="75000"/>
                                </a:schemeClr>
                              </a:solidFill>
                              <a:effectLst/>
                              <a:latin typeface="Baskerville" panose="02020502070401020303" pitchFamily="18" charset="0"/>
                              <a:ea typeface="Baskerville" panose="02020502070401020303" pitchFamily="18" charset="0"/>
                            </a:rPr>
                            <a:t>1</a:t>
                          </a:r>
                          <a:r>
                            <a:rPr lang="en-CN" sz="1600" b="0" u="none" strike="noStrike">
                              <a:solidFill>
                                <a:schemeClr val="accent6">
                                  <a:lumMod val="75000"/>
                                </a:schemeClr>
                              </a:solidFill>
                              <a:effectLst/>
                              <a:latin typeface="Baskerville" panose="02020502070401020303" pitchFamily="18" charset="0"/>
                              <a:ea typeface="Baskerville" panose="02020502070401020303" pitchFamily="18" charset="0"/>
                            </a:rPr>
                            <a:t>-</a:t>
                          </a:r>
                          <a:r>
                            <a:rPr lang="en-US" altLang="zh-CN" sz="1600" b="0" u="none" strike="noStrike" dirty="0">
                              <a:solidFill>
                                <a:schemeClr val="accent6">
                                  <a:lumMod val="75000"/>
                                </a:schemeClr>
                              </a:solidFill>
                              <a:effectLst/>
                              <a:latin typeface="Baskerville" panose="02020502070401020303" pitchFamily="18" charset="0"/>
                              <a:ea typeface="Baskerville" panose="02020502070401020303" pitchFamily="18" charset="0"/>
                            </a:rPr>
                            <a:t>0.4</a:t>
                          </a:r>
                          <a:r>
                            <a:rPr lang="en-CN" sz="1600" b="0" u="none" strike="noStrike">
                              <a:solidFill>
                                <a:schemeClr val="accent6">
                                  <a:lumMod val="75000"/>
                                </a:schemeClr>
                              </a:solidFill>
                              <a:effectLst/>
                              <a:latin typeface="Baskerville" panose="02020502070401020303" pitchFamily="18" charset="0"/>
                              <a:ea typeface="Baskerville" panose="02020502070401020303" pitchFamily="18" charset="0"/>
                            </a:rPr>
                            <a:t>%)</a:t>
                          </a:r>
                          <a:endParaRPr lang="en-CN" sz="1600" b="0" i="0" u="none" strike="noStrike" dirty="0">
                            <a:solidFill>
                              <a:schemeClr val="accent6">
                                <a:lumMod val="75000"/>
                              </a:schemeClr>
                            </a:solidFill>
                            <a:effectLst/>
                            <a:latin typeface="Baskerville" panose="02020502070401020303" pitchFamily="18" charset="0"/>
                            <a:ea typeface="Baskerville" panose="02020502070401020303" pitchFamily="18" charset="0"/>
                          </a:endParaRPr>
                        </a:p>
                      </a:txBody>
                      <a:tcPr marL="0" marR="0" marT="0" marB="0" anchor="b">
                        <a:solidFill>
                          <a:schemeClr val="bg1"/>
                        </a:solidFill>
                      </a:tcPr>
                    </a:tc>
                    <a:extLst>
                      <a:ext uri="{0D108BD9-81ED-4DB2-BD59-A6C34878D82A}">
                        <a16:rowId xmlns:a16="http://schemas.microsoft.com/office/drawing/2014/main" val="391775095"/>
                      </a:ext>
                    </a:extLst>
                  </a:tr>
                  <a:tr h="114116">
                    <a:tc>
                      <a:txBody>
                        <a:bodyPr/>
                        <a:lstStyle/>
                        <a:p>
                          <a:pPr algn="l" fontAlgn="b"/>
                          <a:r>
                            <a:rPr lang="en-US" sz="1600" u="none" strike="noStrike" dirty="0">
                              <a:effectLst/>
                              <a:latin typeface="Baskerville" panose="02020502070401020303" pitchFamily="18" charset="0"/>
                              <a:ea typeface="Baskerville" panose="02020502070401020303" pitchFamily="18" charset="0"/>
                            </a:rPr>
                            <a:t>Monthly rent</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993333"/>
                              </a:solidFill>
                              <a:effectLst/>
                              <a:latin typeface="Baskerville" panose="02020502070401020303" pitchFamily="18" charset="0"/>
                              <a:ea typeface="Baskerville" panose="02020502070401020303" pitchFamily="18" charset="0"/>
                            </a:rPr>
                            <a:t>R </a:t>
                          </a:r>
                          <a14:m>
                            <m:oMath xmlns:m="http://schemas.openxmlformats.org/officeDocument/2006/math">
                              <m:r>
                                <a:rPr lang="en-CN" sz="1600" b="0" u="none" strike="noStrike" smtClean="0">
                                  <a:solidFill>
                                    <a:srgbClr val="993333"/>
                                  </a:solidFill>
                                  <a:effectLst/>
                                  <a:latin typeface="Cambria Math" panose="02040503050406030204" pitchFamily="18" charset="0"/>
                                </a:rPr>
                                <m:t>×</m:t>
                              </m:r>
                            </m:oMath>
                          </a14:m>
                          <a:r>
                            <a:rPr lang="en-CN" sz="1600" b="0" u="none" strike="noStrike" dirty="0">
                              <a:solidFill>
                                <a:srgbClr val="993333"/>
                              </a:solidFill>
                              <a:effectLst/>
                              <a:latin typeface="Baskerville" panose="02020502070401020303" pitchFamily="18" charset="0"/>
                              <a:ea typeface="Baskerville" panose="02020502070401020303" pitchFamily="18" charset="0"/>
                            </a:rPr>
                            <a:t> </a:t>
                          </a:r>
                          <a:r>
                            <a:rPr lang="en-US" altLang="zh-CN" sz="1600" b="0" u="none" strike="noStrike" dirty="0">
                              <a:solidFill>
                                <a:srgbClr val="993333"/>
                              </a:solidFill>
                              <a:effectLst/>
                              <a:latin typeface="Baskerville" panose="02020502070401020303" pitchFamily="18" charset="0"/>
                              <a:ea typeface="Baskerville" panose="02020502070401020303" pitchFamily="18" charset="0"/>
                            </a:rPr>
                            <a:t>(1+</a:t>
                          </a:r>
                          <a:r>
                            <a:rPr lang="en-CN" sz="1600" b="0" u="none" strike="noStrike">
                              <a:solidFill>
                                <a:srgbClr val="993333"/>
                              </a:solidFill>
                              <a:effectLst/>
                              <a:latin typeface="Baskerville" panose="02020502070401020303" pitchFamily="18" charset="0"/>
                              <a:ea typeface="Baskerville" panose="02020502070401020303" pitchFamily="18" charset="0"/>
                            </a:rPr>
                            <a:t>6.3%</a:t>
                          </a:r>
                          <a:r>
                            <a:rPr lang="en-US" altLang="zh-CN" sz="1600" b="0" u="none" strike="noStrike" dirty="0">
                              <a:solidFill>
                                <a:srgbClr val="993333"/>
                              </a:solidFill>
                              <a:effectLst/>
                              <a:latin typeface="Baskerville" panose="02020502070401020303" pitchFamily="18" charset="0"/>
                              <a:ea typeface="Baskerville" panose="02020502070401020303" pitchFamily="18" charset="0"/>
                            </a:rPr>
                            <a:t>)</a:t>
                          </a:r>
                          <a:endParaRPr lang="en-CN" sz="1600" b="0" i="0" u="none" strike="noStrike" dirty="0">
                            <a:solidFill>
                              <a:srgbClr val="993333"/>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2542314435"/>
                      </a:ext>
                    </a:extLst>
                  </a:tr>
                </a:tbl>
              </a:graphicData>
            </a:graphic>
          </p:graphicFrame>
        </mc:Choice>
        <mc:Fallback xmlns="">
          <p:graphicFrame>
            <p:nvGraphicFramePr>
              <p:cNvPr id="2" name="Table 1">
                <a:extLst>
                  <a:ext uri="{FF2B5EF4-FFF2-40B4-BE49-F238E27FC236}">
                    <a16:creationId xmlns:a16="http://schemas.microsoft.com/office/drawing/2014/main" id="{EF2B23B9-98B0-324C-AF42-4C30476A8B3F}"/>
                  </a:ext>
                </a:extLst>
              </p:cNvPr>
              <p:cNvGraphicFramePr>
                <a:graphicFrameLocks noGrp="1"/>
              </p:cNvGraphicFramePr>
              <p:nvPr>
                <p:extLst>
                  <p:ext uri="{D42A27DB-BD31-4B8C-83A1-F6EECF244321}">
                    <p14:modId xmlns:p14="http://schemas.microsoft.com/office/powerpoint/2010/main" val="1096866939"/>
                  </p:ext>
                </p:extLst>
              </p:nvPr>
            </p:nvGraphicFramePr>
            <p:xfrm>
              <a:off x="1407790" y="4459685"/>
              <a:ext cx="3831354" cy="1219200"/>
            </p:xfrm>
            <a:graphic>
              <a:graphicData uri="http://schemas.openxmlformats.org/drawingml/2006/table">
                <a:tbl>
                  <a:tblPr>
                    <a:tableStyleId>{9D7B26C5-4107-4FEC-AEDC-1716B250A1EF}</a:tableStyleId>
                  </a:tblPr>
                  <a:tblGrid>
                    <a:gridCol w="1981476">
                      <a:extLst>
                        <a:ext uri="{9D8B030D-6E8A-4147-A177-3AD203B41FA5}">
                          <a16:colId xmlns:a16="http://schemas.microsoft.com/office/drawing/2014/main" val="2144023730"/>
                        </a:ext>
                      </a:extLst>
                    </a:gridCol>
                    <a:gridCol w="1849878">
                      <a:extLst>
                        <a:ext uri="{9D8B030D-6E8A-4147-A177-3AD203B41FA5}">
                          <a16:colId xmlns:a16="http://schemas.microsoft.com/office/drawing/2014/main" val="4229245572"/>
                        </a:ext>
                      </a:extLst>
                    </a:gridCol>
                  </a:tblGrid>
                  <a:tr h="243840">
                    <a:tc>
                      <a:txBody>
                        <a:bodyPr/>
                        <a:lstStyle/>
                        <a:p>
                          <a:pPr algn="r" fontAlgn="b"/>
                          <a:r>
                            <a:rPr lang="en-US" sz="1600" u="none" strike="noStrike" dirty="0">
                              <a:effectLst/>
                              <a:latin typeface="Baskerville" panose="02020502070401020303" pitchFamily="18" charset="0"/>
                              <a:ea typeface="Baskerville" panose="02020502070401020303" pitchFamily="18" charset="0"/>
                            </a:rPr>
                            <a:t>Year:</a:t>
                          </a:r>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sz="1600" u="none" strike="noStrike" dirty="0" err="1">
                              <a:effectLst/>
                              <a:latin typeface="Baskerville" panose="02020502070401020303" pitchFamily="18" charset="0"/>
                              <a:ea typeface="Baskerville" panose="02020502070401020303" pitchFamily="18" charset="0"/>
                            </a:rPr>
                            <a:t>i</a:t>
                          </a:r>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2552578048"/>
                      </a:ext>
                    </a:extLst>
                  </a:tr>
                  <a:tr h="243840">
                    <a:tc>
                      <a:txBody>
                        <a:bodyPr/>
                        <a:lstStyle/>
                        <a:p>
                          <a:pPr algn="l" fontAlgn="b"/>
                          <a:r>
                            <a:rPr lang="en-US" sz="1600" u="none" strike="noStrike" dirty="0">
                              <a:effectLst/>
                              <a:latin typeface="Baskerville" panose="02020502070401020303" pitchFamily="18" charset="0"/>
                              <a:ea typeface="Baskerville" panose="02020502070401020303" pitchFamily="18" charset="0"/>
                            </a:rPr>
                            <a:t>Item:</a:t>
                          </a:r>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1212777242"/>
                      </a:ext>
                    </a:extLst>
                  </a:tr>
                  <a:tr h="243840">
                    <a:tc>
                      <a:txBody>
                        <a:bodyPr/>
                        <a:lstStyle/>
                        <a:p>
                          <a:pPr algn="l" fontAlgn="b"/>
                          <a:r>
                            <a:rPr lang="en-US" sz="1600" u="none" strike="noStrike" dirty="0">
                              <a:effectLst/>
                              <a:latin typeface="Baskerville" panose="02020502070401020303" pitchFamily="18" charset="0"/>
                              <a:ea typeface="Baskerville" panose="02020502070401020303" pitchFamily="18" charset="0"/>
                            </a:rPr>
                            <a:t>Monthly productivity</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endParaRPr lang="en-US"/>
                        </a:p>
                      </a:txBody>
                      <a:tcPr marL="0" marR="0" marT="0" marB="0" anchor="b">
                        <a:blipFill>
                          <a:blip r:embed="rId10"/>
                          <a:stretch>
                            <a:fillRect l="-107534" t="-231579" r="-685" b="-252632"/>
                          </a:stretch>
                        </a:blipFill>
                      </a:tcPr>
                    </a:tc>
                    <a:extLst>
                      <a:ext uri="{0D108BD9-81ED-4DB2-BD59-A6C34878D82A}">
                        <a16:rowId xmlns:a16="http://schemas.microsoft.com/office/drawing/2014/main" val="1119771043"/>
                      </a:ext>
                    </a:extLst>
                  </a:tr>
                  <a:tr h="243840">
                    <a:tc>
                      <a:txBody>
                        <a:bodyPr/>
                        <a:lstStyle/>
                        <a:p>
                          <a:pPr algn="l" fontAlgn="b"/>
                          <a:r>
                            <a:rPr lang="en-US" sz="1600" u="none" strike="noStrike" dirty="0">
                              <a:effectLst/>
                              <a:latin typeface="Baskerville" panose="02020502070401020303" pitchFamily="18" charset="0"/>
                              <a:ea typeface="Baskerville" panose="02020502070401020303" pitchFamily="18" charset="0"/>
                            </a:rPr>
                            <a:t>Operating expenditure</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endParaRPr lang="en-US"/>
                        </a:p>
                      </a:txBody>
                      <a:tcPr marL="0" marR="0" marT="0" marB="0" anchor="b">
                        <a:blipFill>
                          <a:blip r:embed="rId10"/>
                          <a:stretch>
                            <a:fillRect l="-107534" t="-315000" r="-685" b="-140000"/>
                          </a:stretch>
                        </a:blipFill>
                      </a:tcPr>
                    </a:tc>
                    <a:extLst>
                      <a:ext uri="{0D108BD9-81ED-4DB2-BD59-A6C34878D82A}">
                        <a16:rowId xmlns:a16="http://schemas.microsoft.com/office/drawing/2014/main" val="391775095"/>
                      </a:ext>
                    </a:extLst>
                  </a:tr>
                  <a:tr h="243840">
                    <a:tc>
                      <a:txBody>
                        <a:bodyPr/>
                        <a:lstStyle/>
                        <a:p>
                          <a:pPr algn="l" fontAlgn="b"/>
                          <a:r>
                            <a:rPr lang="en-US" sz="1600" u="none" strike="noStrike" dirty="0">
                              <a:effectLst/>
                              <a:latin typeface="Baskerville" panose="02020502070401020303" pitchFamily="18" charset="0"/>
                              <a:ea typeface="Baskerville" panose="02020502070401020303" pitchFamily="18" charset="0"/>
                            </a:rPr>
                            <a:t>Monthly rent</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endParaRPr lang="en-US"/>
                        </a:p>
                      </a:txBody>
                      <a:tcPr marL="0" marR="0" marT="0" marB="0" anchor="b">
                        <a:blipFill>
                          <a:blip r:embed="rId10"/>
                          <a:stretch>
                            <a:fillRect l="-107534" t="-436842" r="-685" b="-47368"/>
                          </a:stretch>
                        </a:blipFill>
                      </a:tcPr>
                    </a:tc>
                    <a:extLst>
                      <a:ext uri="{0D108BD9-81ED-4DB2-BD59-A6C34878D82A}">
                        <a16:rowId xmlns:a16="http://schemas.microsoft.com/office/drawing/2014/main" val="2542314435"/>
                      </a:ext>
                    </a:extLst>
                  </a:tr>
                </a:tbl>
              </a:graphicData>
            </a:graphic>
          </p:graphicFrame>
        </mc:Fallback>
      </mc:AlternateContent>
    </p:spTree>
    <p:extLst>
      <p:ext uri="{BB962C8B-B14F-4D97-AF65-F5344CB8AC3E}">
        <p14:creationId xmlns:p14="http://schemas.microsoft.com/office/powerpoint/2010/main" val="185093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 name="Title 1">
            <a:extLst>
              <a:ext uri="{FF2B5EF4-FFF2-40B4-BE49-F238E27FC236}">
                <a16:creationId xmlns:a16="http://schemas.microsoft.com/office/drawing/2014/main" id="{007F4800-72AE-4D4B-9BCB-A79D27AC2189}"/>
              </a:ext>
            </a:extLst>
          </p:cNvPr>
          <p:cNvSpPr txBox="1">
            <a:spLocks/>
          </p:cNvSpPr>
          <p:nvPr/>
        </p:nvSpPr>
        <p:spPr>
          <a:xfrm>
            <a:off x="298332" y="179490"/>
            <a:ext cx="11653162"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1100"/>
            </a:pPr>
            <a:r>
              <a:rPr lang="en-US" altLang="zh-CN" sz="4000" dirty="0">
                <a:solidFill>
                  <a:srgbClr val="1B4453"/>
                </a:solidFill>
                <a:latin typeface="Eurostile" panose="020B0504020202050204" pitchFamily="34" charset="77"/>
              </a:rPr>
              <a:t>Why</a:t>
            </a:r>
            <a:r>
              <a:rPr lang="zh-CN" altLang="en-US" sz="4000" dirty="0">
                <a:solidFill>
                  <a:srgbClr val="1B4453"/>
                </a:solidFill>
                <a:latin typeface="Eurostile" panose="020B0504020202050204" pitchFamily="34" charset="77"/>
              </a:rPr>
              <a:t> </a:t>
            </a:r>
            <a:r>
              <a:rPr lang="en-US" altLang="zh-CN" sz="4000" dirty="0">
                <a:solidFill>
                  <a:srgbClr val="1B4453"/>
                </a:solidFill>
                <a:latin typeface="Eurostile" panose="020B0504020202050204" pitchFamily="34" charset="77"/>
              </a:rPr>
              <a:t>do</a:t>
            </a:r>
            <a:r>
              <a:rPr lang="zh-CN" altLang="en-US" sz="4000" dirty="0">
                <a:solidFill>
                  <a:srgbClr val="1B4453"/>
                </a:solidFill>
                <a:latin typeface="Eurostile" panose="020B0504020202050204" pitchFamily="34" charset="77"/>
              </a:rPr>
              <a:t> </a:t>
            </a:r>
            <a:r>
              <a:rPr lang="en-US" altLang="zh-CN" sz="4000" dirty="0">
                <a:solidFill>
                  <a:srgbClr val="1B4453"/>
                </a:solidFill>
                <a:latin typeface="Eurostile" panose="020B0504020202050204" pitchFamily="34" charset="77"/>
              </a:rPr>
              <a:t>green</a:t>
            </a:r>
            <a:r>
              <a:rPr lang="zh-CN" altLang="en-US" sz="4000" dirty="0">
                <a:solidFill>
                  <a:srgbClr val="1B4453"/>
                </a:solidFill>
                <a:latin typeface="Eurostile" panose="020B0504020202050204" pitchFamily="34" charset="77"/>
              </a:rPr>
              <a:t> </a:t>
            </a:r>
            <a:r>
              <a:rPr lang="en-US" altLang="zh-CN" sz="4000" dirty="0">
                <a:solidFill>
                  <a:srgbClr val="1B4453"/>
                </a:solidFill>
                <a:latin typeface="Eurostile" panose="020B0504020202050204" pitchFamily="34" charset="77"/>
              </a:rPr>
              <a:t>buildings</a:t>
            </a:r>
            <a:r>
              <a:rPr lang="zh-CN" altLang="en-US" sz="4000" dirty="0">
                <a:solidFill>
                  <a:srgbClr val="1B4453"/>
                </a:solidFill>
                <a:latin typeface="Eurostile" panose="020B0504020202050204" pitchFamily="34" charset="77"/>
              </a:rPr>
              <a:t> </a:t>
            </a:r>
            <a:r>
              <a:rPr lang="en-US" altLang="zh-CN" sz="4000" dirty="0">
                <a:solidFill>
                  <a:srgbClr val="1B4453"/>
                </a:solidFill>
                <a:latin typeface="Eurostile" panose="020B0504020202050204" pitchFamily="34" charset="77"/>
              </a:rPr>
              <a:t>have</a:t>
            </a:r>
            <a:r>
              <a:rPr lang="zh-CN" altLang="en-US" sz="4000" dirty="0">
                <a:solidFill>
                  <a:srgbClr val="1B4453"/>
                </a:solidFill>
                <a:latin typeface="Eurostile" panose="020B0504020202050204" pitchFamily="34" charset="77"/>
              </a:rPr>
              <a:t> </a:t>
            </a:r>
            <a:r>
              <a:rPr lang="en-US" altLang="zh-CN" sz="4000" dirty="0">
                <a:solidFill>
                  <a:srgbClr val="1B4453"/>
                </a:solidFill>
                <a:latin typeface="Eurostile" panose="020B0504020202050204" pitchFamily="34" charset="77"/>
              </a:rPr>
              <a:t>smaller</a:t>
            </a:r>
            <a:r>
              <a:rPr lang="zh-CN" altLang="en-US" sz="4000" dirty="0">
                <a:solidFill>
                  <a:srgbClr val="1B4453"/>
                </a:solidFill>
                <a:latin typeface="Eurostile" panose="020B0504020202050204" pitchFamily="34" charset="77"/>
              </a:rPr>
              <a:t> </a:t>
            </a:r>
            <a:r>
              <a:rPr lang="en-US" altLang="zh-CN" sz="4000" dirty="0">
                <a:solidFill>
                  <a:srgbClr val="1B4453"/>
                </a:solidFill>
                <a:latin typeface="Eurostile" panose="020B0504020202050204" pitchFamily="34" charset="77"/>
              </a:rPr>
              <a:t>operating</a:t>
            </a:r>
            <a:r>
              <a:rPr lang="zh-CN" altLang="en-US" sz="4000" dirty="0">
                <a:solidFill>
                  <a:srgbClr val="1B4453"/>
                </a:solidFill>
                <a:latin typeface="Eurostile" panose="020B0504020202050204" pitchFamily="34" charset="77"/>
              </a:rPr>
              <a:t> </a:t>
            </a:r>
            <a:r>
              <a:rPr lang="en-US" altLang="zh-CN" sz="4000" dirty="0">
                <a:solidFill>
                  <a:srgbClr val="1B4453"/>
                </a:solidFill>
                <a:latin typeface="Eurostile" panose="020B0504020202050204" pitchFamily="34" charset="77"/>
              </a:rPr>
              <a:t>costs?</a:t>
            </a:r>
            <a:endParaRPr lang="en-US" sz="4000" dirty="0">
              <a:solidFill>
                <a:srgbClr val="1B4453"/>
              </a:solidFill>
              <a:latin typeface="Eurostile" panose="020B0504020202050204" pitchFamily="34" charset="77"/>
            </a:endParaRPr>
          </a:p>
        </p:txBody>
      </p:sp>
      <p:sp>
        <p:nvSpPr>
          <p:cNvPr id="3" name="Text Placeholder 2">
            <a:extLst>
              <a:ext uri="{FF2B5EF4-FFF2-40B4-BE49-F238E27FC236}">
                <a16:creationId xmlns:a16="http://schemas.microsoft.com/office/drawing/2014/main" id="{09560861-5CDC-704D-AD6F-F3438A8D3514}"/>
              </a:ext>
            </a:extLst>
          </p:cNvPr>
          <p:cNvSpPr txBox="1">
            <a:spLocks/>
          </p:cNvSpPr>
          <p:nvPr/>
        </p:nvSpPr>
        <p:spPr>
          <a:xfrm>
            <a:off x="415600" y="1615487"/>
            <a:ext cx="5086431" cy="28712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200" dirty="0">
                <a:latin typeface="Baskerville" panose="02020502070401020303" pitchFamily="18" charset="0"/>
                <a:ea typeface="Baskerville" panose="02020502070401020303" pitchFamily="18" charset="0"/>
              </a:rPr>
              <a:t>Energy</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&amp;</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Resource</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savings</a:t>
            </a:r>
          </a:p>
          <a:p>
            <a:pPr marL="152396" indent="0">
              <a:buFont typeface="Arial" panose="020B0604020202020204" pitchFamily="34" charset="0"/>
              <a:buNone/>
            </a:pP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a:t>
            </a:r>
          </a:p>
          <a:p>
            <a:r>
              <a:rPr lang="en-US" altLang="zh-CN" sz="3200" dirty="0">
                <a:latin typeface="Baskerville" panose="02020502070401020303" pitchFamily="18" charset="0"/>
                <a:ea typeface="Baskerville" panose="02020502070401020303" pitchFamily="18" charset="0"/>
              </a:rPr>
              <a:t>Maintenance</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cost</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reduction</a:t>
            </a:r>
          </a:p>
          <a:p>
            <a:endParaRPr lang="en-US" altLang="zh-CN" sz="3200" dirty="0">
              <a:latin typeface="Baskerville" panose="02020502070401020303" pitchFamily="18" charset="0"/>
              <a:ea typeface="Baskerville" panose="02020502070401020303" pitchFamily="18" charset="0"/>
            </a:endParaRPr>
          </a:p>
          <a:p>
            <a:endParaRPr lang="en-US" sz="3200" dirty="0">
              <a:latin typeface="Baskerville" panose="02020502070401020303" pitchFamily="18" charset="0"/>
              <a:ea typeface="Baskerville" panose="02020502070401020303" pitchFamily="18" charset="0"/>
            </a:endParaRPr>
          </a:p>
        </p:txBody>
      </p:sp>
      <p:pic>
        <p:nvPicPr>
          <p:cNvPr id="4" name="Google Shape;210;p27">
            <a:extLst>
              <a:ext uri="{FF2B5EF4-FFF2-40B4-BE49-F238E27FC236}">
                <a16:creationId xmlns:a16="http://schemas.microsoft.com/office/drawing/2014/main" id="{80DAA4ED-7451-9849-ABE3-9AC0295E549D}"/>
              </a:ext>
            </a:extLst>
          </p:cNvPr>
          <p:cNvPicPr preferRelativeResize="0"/>
          <p:nvPr/>
        </p:nvPicPr>
        <p:blipFill rotWithShape="1">
          <a:blip r:embed="rId3">
            <a:alphaModFix/>
          </a:blip>
          <a:srcRect l="-1319" r="1320" b="18897"/>
          <a:stretch/>
        </p:blipFill>
        <p:spPr>
          <a:xfrm>
            <a:off x="5561810" y="1508509"/>
            <a:ext cx="5993674" cy="4124848"/>
          </a:xfrm>
          <a:prstGeom prst="rect">
            <a:avLst/>
          </a:prstGeom>
          <a:noFill/>
          <a:ln>
            <a:noFill/>
          </a:ln>
        </p:spPr>
      </p:pic>
      <p:sp>
        <p:nvSpPr>
          <p:cNvPr id="5" name="Google Shape;212;p27">
            <a:extLst>
              <a:ext uri="{FF2B5EF4-FFF2-40B4-BE49-F238E27FC236}">
                <a16:creationId xmlns:a16="http://schemas.microsoft.com/office/drawing/2014/main" id="{1F2525D4-6BA6-6042-917D-EE7164A01B56}"/>
              </a:ext>
            </a:extLst>
          </p:cNvPr>
          <p:cNvSpPr txBox="1"/>
          <p:nvPr/>
        </p:nvSpPr>
        <p:spPr>
          <a:xfrm>
            <a:off x="5812767" y="5599085"/>
            <a:ext cx="6379233" cy="697625"/>
          </a:xfrm>
          <a:prstGeom prst="rect">
            <a:avLst/>
          </a:prstGeom>
          <a:noFill/>
          <a:ln>
            <a:noFill/>
          </a:ln>
        </p:spPr>
        <p:txBody>
          <a:bodyPr spcFirstLastPara="1" wrap="square" lIns="121900" tIns="121900" rIns="121900" bIns="121900" anchor="t" anchorCtr="0">
            <a:noAutofit/>
          </a:bodyPr>
          <a:lstStyle/>
          <a:p>
            <a:r>
              <a:rPr lang="en" dirty="0">
                <a:solidFill>
                  <a:schemeClr val="dk1"/>
                </a:solidFill>
                <a:highlight>
                  <a:srgbClr val="FFFFFF"/>
                </a:highlight>
                <a:latin typeface="Baskerville" panose="02020502070401020303" pitchFamily="18" charset="0"/>
                <a:ea typeface="Baskerville" panose="02020502070401020303" pitchFamily="18" charset="0"/>
              </a:rPr>
              <a:t>Net present value analysis of the operational cost benefits of 33 LEED certified buildings</a:t>
            </a:r>
            <a:endParaRPr dirty="0">
              <a:solidFill>
                <a:schemeClr val="dk1"/>
              </a:solidFill>
              <a:highlight>
                <a:srgbClr val="FFFFFF"/>
              </a:highlight>
              <a:latin typeface="Baskerville" panose="02020502070401020303" pitchFamily="18" charset="0"/>
              <a:ea typeface="Baskerville" panose="02020502070401020303" pitchFamily="18" charset="0"/>
            </a:endParaRPr>
          </a:p>
        </p:txBody>
      </p:sp>
      <p:sp>
        <p:nvSpPr>
          <p:cNvPr id="6" name="TextBox 5">
            <a:extLst>
              <a:ext uri="{FF2B5EF4-FFF2-40B4-BE49-F238E27FC236}">
                <a16:creationId xmlns:a16="http://schemas.microsoft.com/office/drawing/2014/main" id="{906E5E6B-245A-48DE-929E-445498C2DCE1}"/>
              </a:ext>
            </a:extLst>
          </p:cNvPr>
          <p:cNvSpPr txBox="1"/>
          <p:nvPr/>
        </p:nvSpPr>
        <p:spPr>
          <a:xfrm>
            <a:off x="4606789" y="6336890"/>
            <a:ext cx="6948695" cy="523220"/>
          </a:xfrm>
          <a:prstGeom prst="rect">
            <a:avLst/>
          </a:prstGeom>
          <a:noFill/>
        </p:spPr>
        <p:txBody>
          <a:bodyPr wrap="square" rtlCol="0">
            <a:spAutoFit/>
          </a:bodyPr>
          <a:lstStyle/>
          <a:p>
            <a:r>
              <a:rPr lang="en-US" altLang="zh-CN" sz="1400" dirty="0">
                <a:latin typeface="Baskerville Old Face" panose="02020602080505020303" pitchFamily="18" charset="0"/>
              </a:rPr>
              <a:t>© </a:t>
            </a:r>
            <a:r>
              <a:rPr lang="en-US" altLang="zh-CN" sz="1400" dirty="0" smtClean="0">
                <a:latin typeface="Baskerville Old Face" panose="02020602080505020303" pitchFamily="18" charset="0"/>
              </a:rPr>
              <a:t>World Green Building Council. </a:t>
            </a:r>
            <a:r>
              <a:rPr lang="en-US" altLang="zh-CN" sz="1400" dirty="0">
                <a:latin typeface="Baskerville Old Face" panose="02020602080505020303" pitchFamily="18" charset="0"/>
              </a:rPr>
              <a:t>All rights reserved. This content is excluded from our Creative Commons license. For more information, see </a:t>
            </a:r>
            <a:r>
              <a:rPr lang="en-US" altLang="zh-CN" sz="1400" dirty="0">
                <a:latin typeface="Baskerville Old Face" panose="02020602080505020303" pitchFamily="18" charset="0"/>
                <a:hlinkClick r:id="rId4"/>
              </a:rPr>
              <a:t>https://ocw.mit.edu/help/faq-fair-use</a:t>
            </a:r>
            <a:r>
              <a:rPr lang="en-US" altLang="zh-CN" sz="1400" dirty="0" smtClean="0">
                <a:latin typeface="Baskerville Old Face" panose="02020602080505020303" pitchFamily="18" charset="0"/>
                <a:hlinkClick r:id="rId4"/>
              </a:rPr>
              <a:t>/</a:t>
            </a:r>
            <a:r>
              <a:rPr lang="en-US" altLang="zh-CN" sz="1400" dirty="0" smtClean="0">
                <a:latin typeface="Baskerville Old Face" panose="02020602080505020303" pitchFamily="18" charset="0"/>
              </a:rPr>
              <a:t>.</a:t>
            </a:r>
            <a:endParaRPr lang="zh-CN" altLang="en-US" sz="1400" dirty="0">
              <a:latin typeface="Baskerville Old Face" panose="02020602080505020303" pitchFamily="18" charset="0"/>
            </a:endParaRPr>
          </a:p>
        </p:txBody>
      </p:sp>
    </p:spTree>
    <p:extLst>
      <p:ext uri="{BB962C8B-B14F-4D97-AF65-F5344CB8AC3E}">
        <p14:creationId xmlns:p14="http://schemas.microsoft.com/office/powerpoint/2010/main" val="1346137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 name="Title 1">
            <a:extLst>
              <a:ext uri="{FF2B5EF4-FFF2-40B4-BE49-F238E27FC236}">
                <a16:creationId xmlns:a16="http://schemas.microsoft.com/office/drawing/2014/main" id="{8E431D68-10BC-7140-9B10-20558E02FA2D}"/>
              </a:ext>
            </a:extLst>
          </p:cNvPr>
          <p:cNvSpPr txBox="1">
            <a:spLocks/>
          </p:cNvSpPr>
          <p:nvPr/>
        </p:nvSpPr>
        <p:spPr>
          <a:xfrm>
            <a:off x="235986" y="283124"/>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1100"/>
            </a:pPr>
            <a:r>
              <a:rPr lang="en-US" altLang="zh-CN" sz="4267" dirty="0">
                <a:solidFill>
                  <a:srgbClr val="1B4453"/>
                </a:solidFill>
                <a:latin typeface="Eurostile" panose="020B0504020202050204" pitchFamily="34" charset="77"/>
              </a:rPr>
              <a:t>Operating</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Cost</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Split</a:t>
            </a:r>
            <a:endParaRPr lang="en-US" sz="4267" dirty="0">
              <a:solidFill>
                <a:srgbClr val="1B4453"/>
              </a:solidFill>
              <a:latin typeface="Eurostile" panose="020B0504020202050204" pitchFamily="34" charset="77"/>
            </a:endParaRPr>
          </a:p>
        </p:txBody>
      </p:sp>
      <p:sp>
        <p:nvSpPr>
          <p:cNvPr id="3" name="Text Placeholder 2">
            <a:extLst>
              <a:ext uri="{FF2B5EF4-FFF2-40B4-BE49-F238E27FC236}">
                <a16:creationId xmlns:a16="http://schemas.microsoft.com/office/drawing/2014/main" id="{B5D6A40C-7A05-424A-8EB2-A31D883B8319}"/>
              </a:ext>
            </a:extLst>
          </p:cNvPr>
          <p:cNvSpPr txBox="1">
            <a:spLocks/>
          </p:cNvSpPr>
          <p:nvPr/>
        </p:nvSpPr>
        <p:spPr>
          <a:xfrm>
            <a:off x="235987" y="1452206"/>
            <a:ext cx="5593310" cy="28712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200">
                <a:latin typeface="Baskerville" panose="02020502070401020303" pitchFamily="18" charset="0"/>
                <a:ea typeface="Baskerville" panose="02020502070401020303" pitchFamily="18" charset="0"/>
              </a:rPr>
              <a:t>Energy</a:t>
            </a:r>
            <a:r>
              <a:rPr lang="zh-CN" altLang="en-US" sz="3200">
                <a:latin typeface="Baskerville" panose="02020502070401020303" pitchFamily="18" charset="0"/>
              </a:rPr>
              <a:t> </a:t>
            </a:r>
            <a:r>
              <a:rPr lang="en-US" altLang="zh-CN" sz="3200">
                <a:latin typeface="Baskerville" panose="02020502070401020303" pitchFamily="18" charset="0"/>
                <a:ea typeface="Baskerville" panose="02020502070401020303" pitchFamily="18" charset="0"/>
              </a:rPr>
              <a:t>&amp;</a:t>
            </a:r>
            <a:r>
              <a:rPr lang="zh-CN" altLang="en-US" sz="3200">
                <a:latin typeface="Baskerville" panose="02020502070401020303" pitchFamily="18" charset="0"/>
              </a:rPr>
              <a:t> </a:t>
            </a:r>
            <a:r>
              <a:rPr lang="en-US" altLang="zh-CN" sz="3200">
                <a:latin typeface="Baskerville" panose="02020502070401020303" pitchFamily="18" charset="0"/>
                <a:ea typeface="Baskerville" panose="02020502070401020303" pitchFamily="18" charset="0"/>
              </a:rPr>
              <a:t>Resource</a:t>
            </a:r>
            <a:r>
              <a:rPr lang="zh-CN" altLang="en-US" sz="3200">
                <a:latin typeface="Baskerville" panose="02020502070401020303" pitchFamily="18" charset="0"/>
              </a:rPr>
              <a:t> </a:t>
            </a:r>
            <a:r>
              <a:rPr lang="en-US" altLang="zh-CN" sz="3200">
                <a:latin typeface="Baskerville" panose="02020502070401020303" pitchFamily="18" charset="0"/>
                <a:ea typeface="Baskerville" panose="02020502070401020303" pitchFamily="18" charset="0"/>
              </a:rPr>
              <a:t>savings</a:t>
            </a:r>
          </a:p>
          <a:p>
            <a:pPr marL="152396" indent="0">
              <a:buFont typeface="Arial" panose="020B0604020202020204" pitchFamily="34" charset="0"/>
              <a:buNone/>
            </a:pPr>
            <a:r>
              <a:rPr lang="zh-CN" altLang="en-US" sz="3200">
                <a:latin typeface="Baskerville" panose="02020502070401020303" pitchFamily="18" charset="0"/>
              </a:rPr>
              <a:t>                         </a:t>
            </a:r>
            <a:r>
              <a:rPr lang="en-US" altLang="zh-CN" sz="3200">
                <a:latin typeface="Baskerville" panose="02020502070401020303" pitchFamily="18" charset="0"/>
                <a:ea typeface="Baskerville" panose="02020502070401020303" pitchFamily="18" charset="0"/>
              </a:rPr>
              <a:t>+</a:t>
            </a:r>
          </a:p>
          <a:p>
            <a:r>
              <a:rPr lang="en-US" altLang="zh-CN" sz="3200">
                <a:latin typeface="Baskerville" panose="02020502070401020303" pitchFamily="18" charset="0"/>
                <a:ea typeface="Baskerville" panose="02020502070401020303" pitchFamily="18" charset="0"/>
              </a:rPr>
              <a:t>Maintenance</a:t>
            </a:r>
            <a:r>
              <a:rPr lang="zh-CN" altLang="en-US" sz="3200">
                <a:latin typeface="Baskerville" panose="02020502070401020303" pitchFamily="18" charset="0"/>
              </a:rPr>
              <a:t> </a:t>
            </a:r>
            <a:r>
              <a:rPr lang="en-US" altLang="zh-CN" sz="3200">
                <a:latin typeface="Baskerville" panose="02020502070401020303" pitchFamily="18" charset="0"/>
                <a:ea typeface="Baskerville" panose="02020502070401020303" pitchFamily="18" charset="0"/>
              </a:rPr>
              <a:t>cost</a:t>
            </a:r>
            <a:r>
              <a:rPr lang="zh-CN" altLang="en-US" sz="3200">
                <a:latin typeface="Baskerville" panose="02020502070401020303" pitchFamily="18" charset="0"/>
              </a:rPr>
              <a:t> </a:t>
            </a:r>
            <a:r>
              <a:rPr lang="en-US" altLang="zh-CN" sz="3200">
                <a:latin typeface="Baskerville" panose="02020502070401020303" pitchFamily="18" charset="0"/>
                <a:ea typeface="Baskerville" panose="02020502070401020303" pitchFamily="18" charset="0"/>
              </a:rPr>
              <a:t>reduction</a:t>
            </a:r>
          </a:p>
          <a:p>
            <a:endParaRPr lang="en-US" altLang="zh-CN" sz="3200">
              <a:latin typeface="Baskerville" panose="02020502070401020303" pitchFamily="18" charset="0"/>
              <a:ea typeface="Baskerville" panose="02020502070401020303" pitchFamily="18" charset="0"/>
            </a:endParaRPr>
          </a:p>
          <a:p>
            <a:r>
              <a:rPr lang="en-US" altLang="zh-CN" sz="3200">
                <a:latin typeface="Baskerville" panose="02020502070401020303" pitchFamily="18" charset="0"/>
                <a:ea typeface="Baskerville" panose="02020502070401020303" pitchFamily="18" charset="0"/>
              </a:rPr>
              <a:t>Human</a:t>
            </a:r>
            <a:r>
              <a:rPr lang="zh-CN" altLang="en-US" sz="3200">
                <a:latin typeface="Baskerville" panose="02020502070401020303" pitchFamily="18" charset="0"/>
              </a:rPr>
              <a:t> </a:t>
            </a:r>
            <a:r>
              <a:rPr lang="en-US" altLang="zh-CN" sz="3200">
                <a:latin typeface="Baskerville" panose="02020502070401020303" pitchFamily="18" charset="0"/>
                <a:ea typeface="Baskerville" panose="02020502070401020303" pitchFamily="18" charset="0"/>
              </a:rPr>
              <a:t>Capital</a:t>
            </a:r>
            <a:r>
              <a:rPr lang="zh-CN" altLang="en-US" sz="3200">
                <a:latin typeface="Baskerville" panose="02020502070401020303" pitchFamily="18" charset="0"/>
              </a:rPr>
              <a:t> </a:t>
            </a:r>
            <a:r>
              <a:rPr lang="en-US" altLang="zh-CN" sz="3200">
                <a:latin typeface="Baskerville" panose="02020502070401020303" pitchFamily="18" charset="0"/>
                <a:ea typeface="Baskerville" panose="02020502070401020303" pitchFamily="18" charset="0"/>
              </a:rPr>
              <a:t>Cost:</a:t>
            </a:r>
            <a:r>
              <a:rPr lang="zh-CN" altLang="en-US" sz="3200">
                <a:latin typeface="Baskerville" panose="02020502070401020303" pitchFamily="18" charset="0"/>
              </a:rPr>
              <a:t> </a:t>
            </a:r>
            <a:r>
              <a:rPr lang="en-US" altLang="zh-CN" sz="3200">
                <a:latin typeface="Baskerville" panose="02020502070401020303" pitchFamily="18" charset="0"/>
                <a:ea typeface="Baskerville" panose="02020502070401020303" pitchFamily="18" charset="0"/>
              </a:rPr>
              <a:t>Productivity/Health/Well-being</a:t>
            </a:r>
            <a:endParaRPr lang="en-US" sz="3200">
              <a:latin typeface="Baskerville" panose="02020502070401020303" pitchFamily="18" charset="0"/>
              <a:ea typeface="Baskerville" panose="02020502070401020303" pitchFamily="18" charset="0"/>
            </a:endParaRPr>
          </a:p>
          <a:p>
            <a:endParaRPr lang="en-US" sz="3200" dirty="0">
              <a:latin typeface="Baskerville" panose="02020502070401020303" pitchFamily="18" charset="0"/>
              <a:ea typeface="Baskerville" panose="02020502070401020303" pitchFamily="18" charset="0"/>
            </a:endParaRPr>
          </a:p>
        </p:txBody>
      </p:sp>
      <p:grpSp>
        <p:nvGrpSpPr>
          <p:cNvPr id="4" name="Group 3">
            <a:extLst>
              <a:ext uri="{FF2B5EF4-FFF2-40B4-BE49-F238E27FC236}">
                <a16:creationId xmlns:a16="http://schemas.microsoft.com/office/drawing/2014/main" id="{8F2EE13D-195D-564C-B41F-B28908A365B3}"/>
              </a:ext>
            </a:extLst>
          </p:cNvPr>
          <p:cNvGrpSpPr/>
          <p:nvPr/>
        </p:nvGrpSpPr>
        <p:grpSpPr>
          <a:xfrm>
            <a:off x="5330029" y="1452206"/>
            <a:ext cx="6746643" cy="3055026"/>
            <a:chOff x="2988688" y="1282992"/>
            <a:chExt cx="4601434" cy="2291270"/>
          </a:xfrm>
        </p:grpSpPr>
        <p:sp>
          <p:nvSpPr>
            <p:cNvPr id="5" name="Text Placeholder 2">
              <a:extLst>
                <a:ext uri="{FF2B5EF4-FFF2-40B4-BE49-F238E27FC236}">
                  <a16:creationId xmlns:a16="http://schemas.microsoft.com/office/drawing/2014/main" id="{8EDFBBFC-446D-9741-81E2-A7DF114B73E3}"/>
                </a:ext>
              </a:extLst>
            </p:cNvPr>
            <p:cNvSpPr txBox="1">
              <a:spLocks/>
            </p:cNvSpPr>
            <p:nvPr/>
          </p:nvSpPr>
          <p:spPr>
            <a:xfrm>
              <a:off x="4528083" y="1295783"/>
              <a:ext cx="1438214" cy="22784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52396" indent="0" algn="ctr">
                <a:buNone/>
              </a:pPr>
              <a:r>
                <a:rPr lang="en-US" altLang="zh-CN" sz="2800" dirty="0">
                  <a:solidFill>
                    <a:schemeClr val="tx1"/>
                  </a:solidFill>
                  <a:latin typeface="Baskerville" panose="02020502070401020303" pitchFamily="18" charset="0"/>
                  <a:ea typeface="Baskerville" panose="02020502070401020303" pitchFamily="18" charset="0"/>
                </a:rPr>
                <a:t>Owners</a:t>
              </a:r>
            </a:p>
            <a:p>
              <a:pPr algn="ctr"/>
              <a:endParaRPr lang="en-US" altLang="zh-CN" sz="2800" dirty="0">
                <a:solidFill>
                  <a:schemeClr val="tx1"/>
                </a:solidFill>
                <a:latin typeface="Baskerville" panose="02020502070401020303" pitchFamily="18" charset="0"/>
                <a:ea typeface="Baskerville" panose="02020502070401020303" pitchFamily="18" charset="0"/>
              </a:endParaRPr>
            </a:p>
            <a:p>
              <a:pPr marL="152396" indent="0" algn="ctr">
                <a:buNone/>
              </a:pPr>
              <a:r>
                <a:rPr lang="en-US" altLang="zh-CN" sz="2800" dirty="0">
                  <a:solidFill>
                    <a:schemeClr val="tx1"/>
                  </a:solidFill>
                  <a:latin typeface="Baskerville" panose="02020502070401020303" pitchFamily="18" charset="0"/>
                  <a:ea typeface="Baskerville" panose="02020502070401020303" pitchFamily="18" charset="0"/>
                </a:rPr>
                <a:t>Tenants</a:t>
              </a:r>
            </a:p>
            <a:p>
              <a:pPr algn="ctr"/>
              <a:endParaRPr lang="en-US" altLang="zh-CN" sz="2800" dirty="0">
                <a:solidFill>
                  <a:schemeClr val="tx1"/>
                </a:solidFill>
                <a:latin typeface="Baskerville" panose="02020502070401020303" pitchFamily="18" charset="0"/>
                <a:ea typeface="Baskerville" panose="02020502070401020303" pitchFamily="18" charset="0"/>
              </a:endParaRPr>
            </a:p>
            <a:p>
              <a:pPr marL="152396" indent="0" algn="ctr">
                <a:buNone/>
              </a:pPr>
              <a:endParaRPr lang="en-US" altLang="zh-CN" sz="2800" dirty="0">
                <a:solidFill>
                  <a:schemeClr val="tx1"/>
                </a:solidFill>
                <a:latin typeface="Baskerville" panose="02020502070401020303" pitchFamily="18" charset="0"/>
                <a:ea typeface="Baskerville" panose="02020502070401020303" pitchFamily="18" charset="0"/>
              </a:endParaRPr>
            </a:p>
            <a:p>
              <a:pPr marL="152396" indent="0" algn="ctr">
                <a:buNone/>
              </a:pPr>
              <a:r>
                <a:rPr lang="en-US" altLang="zh-CN" sz="2800" dirty="0">
                  <a:solidFill>
                    <a:schemeClr val="tx1"/>
                  </a:solidFill>
                  <a:latin typeface="Baskerville" panose="02020502070401020303" pitchFamily="18" charset="0"/>
                  <a:ea typeface="Baskerville" panose="02020502070401020303" pitchFamily="18" charset="0"/>
                </a:rPr>
                <a:t>Tenants</a:t>
              </a:r>
            </a:p>
            <a:p>
              <a:pPr marL="152396" indent="0" algn="ctr">
                <a:buNone/>
              </a:pPr>
              <a:endParaRPr lang="en-US" altLang="zh-CN" sz="2800" dirty="0">
                <a:solidFill>
                  <a:schemeClr val="tx1"/>
                </a:solidFill>
                <a:latin typeface="Baskerville" panose="02020502070401020303" pitchFamily="18" charset="0"/>
                <a:ea typeface="Baskerville" panose="02020502070401020303" pitchFamily="18" charset="0"/>
              </a:endParaRPr>
            </a:p>
            <a:p>
              <a:pPr marL="152396" indent="0" algn="ctr">
                <a:buNone/>
              </a:pPr>
              <a:r>
                <a:rPr lang="en-US" altLang="zh-CN" sz="2800" dirty="0">
                  <a:solidFill>
                    <a:schemeClr val="tx1"/>
                  </a:solidFill>
                  <a:latin typeface="Baskerville" panose="02020502070401020303" pitchFamily="18" charset="0"/>
                  <a:ea typeface="Baskerville" panose="02020502070401020303" pitchFamily="18" charset="0"/>
                </a:rPr>
                <a:t>(company)</a:t>
              </a:r>
              <a:endParaRPr lang="en-US" sz="2800" dirty="0">
                <a:solidFill>
                  <a:schemeClr val="tx1"/>
                </a:solidFill>
                <a:latin typeface="Baskerville" panose="02020502070401020303" pitchFamily="18" charset="0"/>
                <a:ea typeface="Baskerville" panose="02020502070401020303" pitchFamily="18" charset="0"/>
              </a:endParaRPr>
            </a:p>
          </p:txBody>
        </p:sp>
        <p:cxnSp>
          <p:nvCxnSpPr>
            <p:cNvPr id="6" name="Straight Arrow Connector 5">
              <a:extLst>
                <a:ext uri="{FF2B5EF4-FFF2-40B4-BE49-F238E27FC236}">
                  <a16:creationId xmlns:a16="http://schemas.microsoft.com/office/drawing/2014/main" id="{F196C175-9596-4444-8C9C-ED71B700765E}"/>
                </a:ext>
              </a:extLst>
            </p:cNvPr>
            <p:cNvCxnSpPr>
              <a:cxnSpLocks/>
            </p:cNvCxnSpPr>
            <p:nvPr/>
          </p:nvCxnSpPr>
          <p:spPr>
            <a:xfrm>
              <a:off x="5790406" y="1577354"/>
              <a:ext cx="410742" cy="0"/>
            </a:xfrm>
            <a:prstGeom prst="straightConnector1">
              <a:avLst/>
            </a:prstGeom>
            <a:ln>
              <a:solidFill>
                <a:srgbClr val="99333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D66DD54-C783-1947-A6B8-99D3F94B5AAC}"/>
                    </a:ext>
                  </a:extLst>
                </p:cNvPr>
                <p:cNvSpPr/>
                <p:nvPr/>
              </p:nvSpPr>
              <p:spPr>
                <a:xfrm>
                  <a:off x="6201148" y="1282992"/>
                  <a:ext cx="1388974" cy="715580"/>
                </a:xfrm>
                <a:prstGeom prst="rect">
                  <a:avLst/>
                </a:prstGeom>
              </p:spPr>
              <p:txBody>
                <a:bodyPr wrap="square">
                  <a:spAutoFit/>
                </a:bodyPr>
                <a:lstStyle/>
                <a:p>
                  <a:pPr algn="ctr"/>
                  <a:r>
                    <a:rPr lang="en-US" altLang="zh-CN" sz="2800" dirty="0">
                      <a:latin typeface="Baskerville" panose="02020502070401020303" pitchFamily="18" charset="0"/>
                      <a:ea typeface="Baskerville" panose="02020502070401020303" pitchFamily="18" charset="0"/>
                    </a:rPr>
                    <a:t>Operating</a:t>
                  </a:r>
                  <a:r>
                    <a:rPr lang="zh-CN" altLang="en-US" sz="2800" dirty="0">
                      <a:latin typeface="Baskerville" panose="02020502070401020303" pitchFamily="18" charset="0"/>
                    </a:rPr>
                    <a:t> </a:t>
                  </a:r>
                  <a:r>
                    <a:rPr lang="en-US" altLang="zh-CN" sz="2800" dirty="0">
                      <a:latin typeface="Baskerville" panose="02020502070401020303" pitchFamily="18" charset="0"/>
                      <a:ea typeface="Baskerville" panose="02020502070401020303" pitchFamily="18" charset="0"/>
                    </a:rPr>
                    <a:t>Cost</a:t>
                  </a:r>
                  <a:r>
                    <a:rPr lang="zh-CN" altLang="en-US" sz="2800" dirty="0">
                      <a:latin typeface="Baskerville" panose="02020502070401020303" pitchFamily="18" charset="0"/>
                    </a:rPr>
                    <a:t> </a:t>
                  </a:r>
                  <a14:m>
                    <m:oMath xmlns:m="http://schemas.openxmlformats.org/officeDocument/2006/math">
                      <m:r>
                        <a:rPr lang="zh-CN" altLang="en-US" sz="2800" i="1">
                          <a:latin typeface="Cambria Math" panose="02040503050406030204" pitchFamily="18" charset="0"/>
                        </a:rPr>
                        <m:t>∆</m:t>
                      </m:r>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0</m:t>
                          </m:r>
                        </m:e>
                        <m:sub>
                          <m:r>
                            <a:rPr lang="en-US" altLang="zh-CN" sz="2800" b="0" i="1" smtClean="0">
                              <a:latin typeface="Cambria Math" panose="02040503050406030204" pitchFamily="18" charset="0"/>
                            </a:rPr>
                            <m:t>1</m:t>
                          </m:r>
                        </m:sub>
                      </m:sSub>
                    </m:oMath>
                  </a14:m>
                  <a:endParaRPr lang="en-US" sz="2800" dirty="0">
                    <a:latin typeface="Baskerville" panose="02020502070401020303" pitchFamily="18" charset="0"/>
                    <a:ea typeface="Baskerville" panose="02020502070401020303" pitchFamily="18" charset="0"/>
                  </a:endParaRPr>
                </a:p>
              </p:txBody>
            </p:sp>
          </mc:Choice>
          <mc:Fallback xmlns="">
            <p:sp>
              <p:nvSpPr>
                <p:cNvPr id="7" name="Rectangle 6">
                  <a:extLst>
                    <a:ext uri="{FF2B5EF4-FFF2-40B4-BE49-F238E27FC236}">
                      <a16:creationId xmlns:a16="http://schemas.microsoft.com/office/drawing/2014/main" id="{5D66DD54-C783-1947-A6B8-99D3F94B5AAC}"/>
                    </a:ext>
                  </a:extLst>
                </p:cNvPr>
                <p:cNvSpPr>
                  <a:spLocks noRot="1" noChangeAspect="1" noMove="1" noResize="1" noEditPoints="1" noAdjustHandles="1" noChangeArrowheads="1" noChangeShapeType="1" noTextEdit="1"/>
                </p:cNvSpPr>
                <p:nvPr/>
              </p:nvSpPr>
              <p:spPr>
                <a:xfrm>
                  <a:off x="6201148" y="1282992"/>
                  <a:ext cx="1388974" cy="715580"/>
                </a:xfrm>
                <a:prstGeom prst="rect">
                  <a:avLst/>
                </a:prstGeom>
                <a:blipFill>
                  <a:blip r:embed="rId3"/>
                  <a:stretch>
                    <a:fillRect t="-6579"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80C2045-7687-F943-8C94-60B50099761F}"/>
                    </a:ext>
                  </a:extLst>
                </p:cNvPr>
                <p:cNvSpPr/>
                <p:nvPr/>
              </p:nvSpPr>
              <p:spPr>
                <a:xfrm>
                  <a:off x="6618155" y="2760910"/>
                  <a:ext cx="728469" cy="715580"/>
                </a:xfrm>
                <a:prstGeom prst="rect">
                  <a:avLst/>
                </a:prstGeom>
              </p:spPr>
              <p:txBody>
                <a:bodyPr wrap="none">
                  <a:spAutoFit/>
                </a:bodyPr>
                <a:lstStyle/>
                <a:p>
                  <a:pPr algn="ctr"/>
                  <a:r>
                    <a:rPr lang="en-US" altLang="zh-CN" sz="2800" dirty="0">
                      <a:latin typeface="Baskerville" panose="02020502070401020303" pitchFamily="18" charset="0"/>
                      <a:ea typeface="Baskerville" panose="02020502070401020303" pitchFamily="18" charset="0"/>
                    </a:rPr>
                    <a:t>Rent</a:t>
                  </a:r>
                  <a:r>
                    <a:rPr lang="zh-CN" altLang="en-US" sz="2800" dirty="0">
                      <a:latin typeface="Baskerville" panose="02020502070401020303" pitchFamily="18" charset="0"/>
                    </a:rPr>
                    <a:t> </a:t>
                  </a:r>
                  <a:endParaRPr lang="en-US" altLang="zh-CN" sz="2800" dirty="0">
                    <a:latin typeface="Baskerville" panose="02020502070401020303" pitchFamily="18" charset="0"/>
                    <a:ea typeface="Baskerville" panose="02020502070401020303" pitchFamily="18" charset="0"/>
                  </a:endParaRPr>
                </a:p>
                <a:p>
                  <a:pPr algn="ctr"/>
                  <a14:m>
                    <m:oMathPara xmlns:m="http://schemas.openxmlformats.org/officeDocument/2006/math">
                      <m:oMathParaPr>
                        <m:jc m:val="centerGroup"/>
                      </m:oMathParaPr>
                      <m:oMath xmlns:m="http://schemas.openxmlformats.org/officeDocument/2006/math">
                        <m:r>
                          <a:rPr lang="zh-CN" altLang="en-US" sz="2800" i="1">
                            <a:latin typeface="Cambria Math" panose="02040503050406030204" pitchFamily="18" charset="0"/>
                          </a:rPr>
                          <m:t>∆</m:t>
                        </m:r>
                        <m:r>
                          <a:rPr lang="en-US" altLang="zh-CN" sz="2800" i="1">
                            <a:latin typeface="Cambria Math" panose="02040503050406030204" pitchFamily="18" charset="0"/>
                          </a:rPr>
                          <m:t>𝑅</m:t>
                        </m:r>
                      </m:oMath>
                    </m:oMathPara>
                  </a14:m>
                  <a:endParaRPr lang="en-US" sz="2800" dirty="0">
                    <a:latin typeface="Baskerville" panose="02020502070401020303" pitchFamily="18" charset="0"/>
                    <a:ea typeface="Baskerville" panose="02020502070401020303" pitchFamily="18" charset="0"/>
                  </a:endParaRPr>
                </a:p>
              </p:txBody>
            </p:sp>
          </mc:Choice>
          <mc:Fallback xmlns="">
            <p:sp>
              <p:nvSpPr>
                <p:cNvPr id="8" name="Rectangle 7">
                  <a:extLst>
                    <a:ext uri="{FF2B5EF4-FFF2-40B4-BE49-F238E27FC236}">
                      <a16:creationId xmlns:a16="http://schemas.microsoft.com/office/drawing/2014/main" id="{580C2045-7687-F943-8C94-60B50099761F}"/>
                    </a:ext>
                  </a:extLst>
                </p:cNvPr>
                <p:cNvSpPr>
                  <a:spLocks noRot="1" noChangeAspect="1" noMove="1" noResize="1" noEditPoints="1" noAdjustHandles="1" noChangeArrowheads="1" noChangeShapeType="1" noTextEdit="1"/>
                </p:cNvSpPr>
                <p:nvPr/>
              </p:nvSpPr>
              <p:spPr>
                <a:xfrm>
                  <a:off x="6618155" y="2760910"/>
                  <a:ext cx="728469" cy="715580"/>
                </a:xfrm>
                <a:prstGeom prst="rect">
                  <a:avLst/>
                </a:prstGeom>
                <a:blipFill>
                  <a:blip r:embed="rId4"/>
                  <a:stretch>
                    <a:fillRect l="-6977" t="-6579"/>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618BFE05-1DFF-8C4A-B55C-F36E0AF9E188}"/>
                </a:ext>
              </a:extLst>
            </p:cNvPr>
            <p:cNvSpPr txBox="1"/>
            <p:nvPr/>
          </p:nvSpPr>
          <p:spPr>
            <a:xfrm>
              <a:off x="3358906" y="1559508"/>
              <a:ext cx="1071245" cy="715580"/>
            </a:xfrm>
            <a:prstGeom prst="rect">
              <a:avLst/>
            </a:prstGeom>
            <a:noFill/>
          </p:spPr>
          <p:txBody>
            <a:bodyPr wrap="square" rtlCol="0">
              <a:spAutoFit/>
            </a:bodyPr>
            <a:lstStyle/>
            <a:p>
              <a:r>
                <a:rPr lang="en-US" altLang="zh-CN" sz="2800" dirty="0">
                  <a:solidFill>
                    <a:srgbClr val="993333"/>
                  </a:solidFill>
                  <a:latin typeface="Baskerville" panose="02020502070401020303" pitchFamily="18" charset="0"/>
                  <a:ea typeface="Baskerville" panose="02020502070401020303" pitchFamily="18" charset="0"/>
                </a:rPr>
                <a:t>Lease</a:t>
              </a:r>
              <a:r>
                <a:rPr lang="zh-CN" altLang="en-US" sz="2800" dirty="0">
                  <a:solidFill>
                    <a:srgbClr val="993333"/>
                  </a:solidFill>
                  <a:latin typeface="Baskerville" panose="02020502070401020303" pitchFamily="18" charset="0"/>
                  <a:ea typeface="Baskerville" panose="02020502070401020303" pitchFamily="18" charset="0"/>
                </a:rPr>
                <a:t> </a:t>
              </a:r>
              <a:r>
                <a:rPr lang="en-US" altLang="zh-CN" sz="2800" dirty="0">
                  <a:solidFill>
                    <a:srgbClr val="993333"/>
                  </a:solidFill>
                  <a:latin typeface="Baskerville" panose="02020502070401020303" pitchFamily="18" charset="0"/>
                  <a:ea typeface="Baskerville" panose="02020502070401020303" pitchFamily="18" charset="0"/>
                </a:rPr>
                <a:t>contract</a:t>
              </a:r>
              <a:endParaRPr lang="en-US" sz="2800" dirty="0">
                <a:solidFill>
                  <a:srgbClr val="993333"/>
                </a:solidFill>
                <a:latin typeface="Baskerville" panose="02020502070401020303" pitchFamily="18" charset="0"/>
                <a:ea typeface="Baskerville" panose="02020502070401020303" pitchFamily="18" charset="0"/>
              </a:endParaRPr>
            </a:p>
          </p:txBody>
        </p:sp>
        <p:cxnSp>
          <p:nvCxnSpPr>
            <p:cNvPr id="10" name="Straight Arrow Connector 9">
              <a:extLst>
                <a:ext uri="{FF2B5EF4-FFF2-40B4-BE49-F238E27FC236}">
                  <a16:creationId xmlns:a16="http://schemas.microsoft.com/office/drawing/2014/main" id="{205920E4-A7E7-6044-9551-501E3202603F}"/>
                </a:ext>
              </a:extLst>
            </p:cNvPr>
            <p:cNvCxnSpPr>
              <a:cxnSpLocks/>
            </p:cNvCxnSpPr>
            <p:nvPr/>
          </p:nvCxnSpPr>
          <p:spPr>
            <a:xfrm>
              <a:off x="2988688" y="3418157"/>
              <a:ext cx="1627549" cy="1395"/>
            </a:xfrm>
            <a:prstGeom prst="straightConnector1">
              <a:avLst/>
            </a:prstGeom>
            <a:ln>
              <a:solidFill>
                <a:srgbClr val="993333"/>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a:extLst>
              <a:ext uri="{FF2B5EF4-FFF2-40B4-BE49-F238E27FC236}">
                <a16:creationId xmlns:a16="http://schemas.microsoft.com/office/drawing/2014/main" id="{BC6DC109-6024-1845-B42D-C2187EA20406}"/>
              </a:ext>
            </a:extLst>
          </p:cNvPr>
          <p:cNvCxnSpPr>
            <a:cxnSpLocks/>
          </p:cNvCxnSpPr>
          <p:nvPr/>
        </p:nvCxnSpPr>
        <p:spPr>
          <a:xfrm>
            <a:off x="9711635" y="4035448"/>
            <a:ext cx="693796" cy="0"/>
          </a:xfrm>
          <a:prstGeom prst="straightConnector1">
            <a:avLst/>
          </a:prstGeom>
          <a:ln>
            <a:solidFill>
              <a:srgbClr val="99333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1165DE0-D86D-8146-8CE8-DB91BE6A85F5}"/>
              </a:ext>
            </a:extLst>
          </p:cNvPr>
          <p:cNvCxnSpPr>
            <a:cxnSpLocks/>
          </p:cNvCxnSpPr>
          <p:nvPr/>
        </p:nvCxnSpPr>
        <p:spPr>
          <a:xfrm>
            <a:off x="9456301" y="2681101"/>
            <a:ext cx="905397" cy="866503"/>
          </a:xfrm>
          <a:prstGeom prst="straightConnector1">
            <a:avLst/>
          </a:prstGeom>
          <a:ln>
            <a:solidFill>
              <a:srgbClr val="993333"/>
            </a:solidFill>
            <a:tailEnd type="triangle"/>
          </a:ln>
        </p:spPr>
        <p:style>
          <a:lnRef idx="1">
            <a:schemeClr val="accent1"/>
          </a:lnRef>
          <a:fillRef idx="0">
            <a:schemeClr val="accent1"/>
          </a:fillRef>
          <a:effectRef idx="0">
            <a:schemeClr val="accent1"/>
          </a:effectRef>
          <a:fontRef idx="minor">
            <a:schemeClr val="tx1"/>
          </a:fontRef>
        </p:style>
      </p:cxnSp>
      <p:sp>
        <p:nvSpPr>
          <p:cNvPr id="13" name="Left Brace 12">
            <a:extLst>
              <a:ext uri="{FF2B5EF4-FFF2-40B4-BE49-F238E27FC236}">
                <a16:creationId xmlns:a16="http://schemas.microsoft.com/office/drawing/2014/main" id="{91CA0BD2-4E21-EB46-9217-0B6F7D580663}"/>
              </a:ext>
            </a:extLst>
          </p:cNvPr>
          <p:cNvSpPr/>
          <p:nvPr/>
        </p:nvSpPr>
        <p:spPr>
          <a:xfrm>
            <a:off x="7612205" y="1843770"/>
            <a:ext cx="354297" cy="931231"/>
          </a:xfrm>
          <a:prstGeom prst="leftBrace">
            <a:avLst/>
          </a:prstGeom>
          <a:ln>
            <a:solidFill>
              <a:srgbClr val="9933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latin typeface="Baskerville" panose="02020502070401020303" pitchFamily="18" charset="0"/>
              <a:ea typeface="Baskerville" panose="02020502070401020303" pitchFamily="18" charset="0"/>
            </a:endParaRPr>
          </a:p>
        </p:txBody>
      </p:sp>
      <p:sp>
        <p:nvSpPr>
          <p:cNvPr id="14" name="Left Brace 13">
            <a:extLst>
              <a:ext uri="{FF2B5EF4-FFF2-40B4-BE49-F238E27FC236}">
                <a16:creationId xmlns:a16="http://schemas.microsoft.com/office/drawing/2014/main" id="{04A3C354-48CF-2142-8194-8C15E18E6D70}"/>
              </a:ext>
            </a:extLst>
          </p:cNvPr>
          <p:cNvSpPr/>
          <p:nvPr/>
        </p:nvSpPr>
        <p:spPr>
          <a:xfrm flipH="1">
            <a:off x="5289241" y="1843769"/>
            <a:ext cx="285063" cy="931231"/>
          </a:xfrm>
          <a:prstGeom prst="leftBrace">
            <a:avLst/>
          </a:prstGeom>
          <a:ln>
            <a:solidFill>
              <a:srgbClr val="9933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latin typeface="Baskerville" panose="02020502070401020303" pitchFamily="18" charset="0"/>
              <a:ea typeface="Baskerville" panose="02020502070401020303" pitchFamily="18" charset="0"/>
            </a:endParaRPr>
          </a:p>
        </p:txBody>
      </p:sp>
      <p:cxnSp>
        <p:nvCxnSpPr>
          <p:cNvPr id="15" name="Straight Arrow Connector 14">
            <a:extLst>
              <a:ext uri="{FF2B5EF4-FFF2-40B4-BE49-F238E27FC236}">
                <a16:creationId xmlns:a16="http://schemas.microsoft.com/office/drawing/2014/main" id="{DB858C34-672B-F143-90C7-83BA321146C0}"/>
              </a:ext>
            </a:extLst>
          </p:cNvPr>
          <p:cNvCxnSpPr>
            <a:cxnSpLocks/>
          </p:cNvCxnSpPr>
          <p:nvPr/>
        </p:nvCxnSpPr>
        <p:spPr>
          <a:xfrm>
            <a:off x="8641455" y="4507233"/>
            <a:ext cx="0" cy="587281"/>
          </a:xfrm>
          <a:prstGeom prst="straightConnector1">
            <a:avLst/>
          </a:prstGeom>
          <a:ln>
            <a:solidFill>
              <a:srgbClr val="993333"/>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02B59E0-DB74-D64D-89FE-FB0D4EBC8A4D}"/>
              </a:ext>
            </a:extLst>
          </p:cNvPr>
          <p:cNvSpPr txBox="1"/>
          <p:nvPr/>
        </p:nvSpPr>
        <p:spPr>
          <a:xfrm>
            <a:off x="831874" y="5307474"/>
            <a:ext cx="4161011" cy="523220"/>
          </a:xfrm>
          <a:prstGeom prst="rect">
            <a:avLst/>
          </a:prstGeom>
          <a:noFill/>
        </p:spPr>
        <p:txBody>
          <a:bodyPr wrap="none" rtlCol="0">
            <a:spAutoFit/>
          </a:bodyPr>
          <a:lstStyle/>
          <a:p>
            <a:r>
              <a:rPr lang="en-US" altLang="zh-CN" sz="2800" dirty="0">
                <a:solidFill>
                  <a:srgbClr val="993333"/>
                </a:solidFill>
                <a:latin typeface="Baskerville" panose="02020502070401020303" pitchFamily="18" charset="0"/>
                <a:ea typeface="Baskerville" panose="02020502070401020303" pitchFamily="18" charset="0"/>
              </a:rPr>
              <a:t>“Healthy</a:t>
            </a:r>
            <a:r>
              <a:rPr lang="zh-CN" altLang="en-US" sz="2800" dirty="0">
                <a:solidFill>
                  <a:srgbClr val="993333"/>
                </a:solidFill>
                <a:latin typeface="Baskerville" panose="02020502070401020303" pitchFamily="18" charset="0"/>
                <a:ea typeface="Baskerville" panose="02020502070401020303" pitchFamily="18" charset="0"/>
              </a:rPr>
              <a:t> </a:t>
            </a:r>
            <a:r>
              <a:rPr lang="en-US" altLang="zh-CN" sz="2800" dirty="0">
                <a:solidFill>
                  <a:srgbClr val="993333"/>
                </a:solidFill>
                <a:latin typeface="Baskerville" panose="02020502070401020303" pitchFamily="18" charset="0"/>
                <a:ea typeface="Baskerville" panose="02020502070401020303" pitchFamily="18" charset="0"/>
              </a:rPr>
              <a:t>Buildings”</a:t>
            </a:r>
            <a:r>
              <a:rPr lang="zh-CN" altLang="en-US" sz="2800" dirty="0">
                <a:solidFill>
                  <a:srgbClr val="993333"/>
                </a:solidFill>
                <a:latin typeface="Baskerville" panose="02020502070401020303" pitchFamily="18" charset="0"/>
              </a:rPr>
              <a:t> </a:t>
            </a:r>
            <a:r>
              <a:rPr lang="en-US" altLang="zh-CN" sz="2800" dirty="0">
                <a:solidFill>
                  <a:srgbClr val="993333"/>
                </a:solidFill>
                <a:latin typeface="Baskerville" panose="02020502070401020303" pitchFamily="18" charset="0"/>
                <a:ea typeface="Baskerville" panose="02020502070401020303" pitchFamily="18" charset="0"/>
              </a:rPr>
              <a:t>lecture</a:t>
            </a:r>
            <a:endParaRPr lang="en-US" sz="2800" dirty="0">
              <a:solidFill>
                <a:srgbClr val="993333"/>
              </a:solidFill>
              <a:latin typeface="Baskerville" panose="02020502070401020303" pitchFamily="18" charset="0"/>
              <a:ea typeface="Baskerville" panose="02020502070401020303" pitchFamily="18" charset="0"/>
            </a:endParaRPr>
          </a:p>
        </p:txBody>
      </p:sp>
      <p:sp>
        <p:nvSpPr>
          <p:cNvPr id="17" name="Google Shape;73;p15">
            <a:extLst>
              <a:ext uri="{FF2B5EF4-FFF2-40B4-BE49-F238E27FC236}">
                <a16:creationId xmlns:a16="http://schemas.microsoft.com/office/drawing/2014/main" id="{72BC7E55-7C97-1B4D-8D80-C6FB1C391151}"/>
              </a:ext>
            </a:extLst>
          </p:cNvPr>
          <p:cNvSpPr txBox="1"/>
          <p:nvPr/>
        </p:nvSpPr>
        <p:spPr>
          <a:xfrm>
            <a:off x="6417673" y="6020824"/>
            <a:ext cx="3278140" cy="747331"/>
          </a:xfrm>
          <a:prstGeom prst="rect">
            <a:avLst/>
          </a:prstGeom>
          <a:noFill/>
          <a:ln>
            <a:noFill/>
          </a:ln>
        </p:spPr>
        <p:txBody>
          <a:bodyPr spcFirstLastPara="1" wrap="square" lIns="121900" tIns="121900" rIns="121900" bIns="121900" anchor="t" anchorCtr="0">
            <a:noAutofit/>
          </a:bodyPr>
          <a:lstStyle/>
          <a:p>
            <a:r>
              <a:rPr lang="en-US" altLang="zh-CN" sz="900" dirty="0">
                <a:solidFill>
                  <a:schemeClr val="tx1">
                    <a:lumMod val="50000"/>
                    <a:lumOff val="50000"/>
                  </a:schemeClr>
                </a:solidFill>
                <a:latin typeface="Baskerville" panose="02020502070401020303" pitchFamily="18" charset="0"/>
                <a:ea typeface="Baskerville" panose="02020502070401020303" pitchFamily="18" charset="0"/>
              </a:rPr>
              <a:t>WGBC.2013.“</a:t>
            </a:r>
            <a:r>
              <a:rPr lang="en-US" sz="900" dirty="0">
                <a:solidFill>
                  <a:schemeClr val="tx1">
                    <a:lumMod val="50000"/>
                    <a:lumOff val="50000"/>
                  </a:schemeClr>
                </a:solidFill>
                <a:latin typeface="Baskerville" panose="02020502070401020303" pitchFamily="18" charset="0"/>
                <a:ea typeface="Baskerville" panose="02020502070401020303" pitchFamily="18" charset="0"/>
              </a:rPr>
              <a:t>THE BUSINESS CASE FOR GREEN BUILDING</a:t>
            </a:r>
            <a:r>
              <a:rPr lang="en-US" altLang="zh-CN" sz="900" dirty="0">
                <a:solidFill>
                  <a:schemeClr val="tx1">
                    <a:lumMod val="50000"/>
                    <a:lumOff val="50000"/>
                  </a:schemeClr>
                </a:solidFill>
                <a:latin typeface="Baskerville" panose="02020502070401020303" pitchFamily="18" charset="0"/>
                <a:ea typeface="Baskerville" panose="02020502070401020303" pitchFamily="18" charset="0"/>
              </a:rPr>
              <a:t>:</a:t>
            </a:r>
            <a:r>
              <a:rPr lang="en-US" sz="900" dirty="0">
                <a:solidFill>
                  <a:schemeClr val="tx1">
                    <a:lumMod val="50000"/>
                    <a:lumOff val="50000"/>
                  </a:schemeClr>
                </a:solidFill>
                <a:latin typeface="Baskerville" panose="02020502070401020303" pitchFamily="18" charset="0"/>
                <a:ea typeface="Baskerville" panose="02020502070401020303" pitchFamily="18" charset="0"/>
              </a:rPr>
              <a:t> A Review of the Costs and Benefits for Developers, Investors and Occupants</a:t>
            </a:r>
            <a:r>
              <a:rPr lang="en-US" altLang="zh-CN" sz="900" dirty="0">
                <a:solidFill>
                  <a:schemeClr val="tx1">
                    <a:lumMod val="50000"/>
                    <a:lumOff val="50000"/>
                  </a:schemeClr>
                </a:solidFill>
                <a:latin typeface="Baskerville" panose="02020502070401020303" pitchFamily="18" charset="0"/>
                <a:ea typeface="Baskerville" panose="02020502070401020303" pitchFamily="18" charset="0"/>
              </a:rPr>
              <a:t>”</a:t>
            </a:r>
            <a:endParaRPr lang="en-US" sz="200" dirty="0">
              <a:solidFill>
                <a:schemeClr val="tx1">
                  <a:lumMod val="50000"/>
                  <a:lumOff val="50000"/>
                </a:schemeClr>
              </a:solidFill>
              <a:latin typeface="Baskerville" panose="02020502070401020303" pitchFamily="18" charset="0"/>
              <a:ea typeface="Baskerville" panose="02020502070401020303" pitchFamily="18" charset="0"/>
            </a:endParaRPr>
          </a:p>
        </p:txBody>
      </p:sp>
      <p:graphicFrame>
        <p:nvGraphicFramePr>
          <p:cNvPr id="19" name="Chart 18">
            <a:extLst>
              <a:ext uri="{FF2B5EF4-FFF2-40B4-BE49-F238E27FC236}">
                <a16:creationId xmlns:a16="http://schemas.microsoft.com/office/drawing/2014/main" id="{A03298D5-FE50-194C-AF0C-ADD1EC47F026}"/>
              </a:ext>
            </a:extLst>
          </p:cNvPr>
          <p:cNvGraphicFramePr/>
          <p:nvPr/>
        </p:nvGraphicFramePr>
        <p:xfrm>
          <a:off x="8641455" y="4384015"/>
          <a:ext cx="4390175" cy="2683447"/>
        </p:xfrm>
        <a:graphic>
          <a:graphicData uri="http://schemas.openxmlformats.org/drawingml/2006/chart">
            <c:chart xmlns:c="http://schemas.openxmlformats.org/drawingml/2006/chart" xmlns:r="http://schemas.openxmlformats.org/officeDocument/2006/relationships" r:id="rId5"/>
          </a:graphicData>
        </a:graphic>
      </p:graphicFrame>
      <p:sp>
        <p:nvSpPr>
          <p:cNvPr id="18" name="TextBox 17">
            <a:extLst>
              <a:ext uri="{FF2B5EF4-FFF2-40B4-BE49-F238E27FC236}">
                <a16:creationId xmlns:a16="http://schemas.microsoft.com/office/drawing/2014/main" id="{5514AA0D-B180-6A40-A2BD-D03B23ACDC7C}"/>
              </a:ext>
            </a:extLst>
          </p:cNvPr>
          <p:cNvSpPr txBox="1"/>
          <p:nvPr/>
        </p:nvSpPr>
        <p:spPr>
          <a:xfrm>
            <a:off x="5540145" y="2731270"/>
            <a:ext cx="2386320" cy="707886"/>
          </a:xfrm>
          <a:prstGeom prst="rect">
            <a:avLst/>
          </a:prstGeom>
          <a:noFill/>
        </p:spPr>
        <p:txBody>
          <a:bodyPr wrap="square" rtlCol="0">
            <a:spAutoFit/>
          </a:bodyPr>
          <a:lstStyle/>
          <a:p>
            <a:r>
              <a:rPr lang="en-CN" sz="2000" dirty="0">
                <a:latin typeface="Baskerville" panose="02020502070401020303" pitchFamily="18" charset="0"/>
                <a:ea typeface="Baskerville" panose="02020502070401020303" pitchFamily="18" charset="0"/>
              </a:rPr>
              <a:t>(“Split Incentive” in the next lecture)</a:t>
            </a: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A17BF548-19D7-90D7-19F2-0D0CD2F26C86}"/>
                  </a:ext>
                </a:extLst>
              </p:cNvPr>
              <p:cNvSpPr/>
              <p:nvPr/>
            </p:nvSpPr>
            <p:spPr>
              <a:xfrm>
                <a:off x="9683426" y="2823772"/>
                <a:ext cx="2516406" cy="400110"/>
              </a:xfrm>
              <a:prstGeom prst="rect">
                <a:avLst/>
              </a:prstGeom>
            </p:spPr>
            <p:txBody>
              <a:bodyPr wrap="square">
                <a:spAutoFit/>
              </a:bodyPr>
              <a:lstStyle/>
              <a:p>
                <a:pPr algn="ctr"/>
                <a:r>
                  <a:rPr lang="en-US" altLang="zh-CN" sz="2000" dirty="0">
                    <a:latin typeface="Baskerville" panose="02020502070401020303" pitchFamily="18" charset="0"/>
                    <a:ea typeface="Baskerville" panose="02020502070401020303" pitchFamily="18" charset="0"/>
                  </a:rPr>
                  <a:t>Operating</a:t>
                </a:r>
                <a:r>
                  <a:rPr lang="zh-CN" altLang="en-US" sz="2000" dirty="0">
                    <a:latin typeface="Baskerville" panose="02020502070401020303" pitchFamily="18" charset="0"/>
                  </a:rPr>
                  <a:t> </a:t>
                </a:r>
                <a:r>
                  <a:rPr lang="en-US" altLang="zh-CN" sz="2000" dirty="0">
                    <a:latin typeface="Baskerville" panose="02020502070401020303" pitchFamily="18" charset="0"/>
                    <a:ea typeface="Baskerville" panose="02020502070401020303" pitchFamily="18" charset="0"/>
                  </a:rPr>
                  <a:t>Cost</a:t>
                </a:r>
                <a:r>
                  <a:rPr lang="zh-CN" altLang="en-US" sz="2000" dirty="0">
                    <a:latin typeface="Baskerville" panose="02020502070401020303" pitchFamily="18" charset="0"/>
                  </a:rPr>
                  <a:t> </a:t>
                </a:r>
                <a14:m>
                  <m:oMath xmlns:m="http://schemas.openxmlformats.org/officeDocument/2006/math">
                    <m:r>
                      <a:rPr lang="zh-CN" altLang="en-US" sz="2000" i="1">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0</m:t>
                        </m:r>
                      </m:e>
                      <m:sub>
                        <m:r>
                          <a:rPr lang="en-US" altLang="zh-CN" sz="2000" b="0" i="1" smtClean="0">
                            <a:latin typeface="Cambria Math" panose="02040503050406030204" pitchFamily="18" charset="0"/>
                          </a:rPr>
                          <m:t>2</m:t>
                        </m:r>
                      </m:sub>
                    </m:sSub>
                  </m:oMath>
                </a14:m>
                <a:endParaRPr lang="en-US" sz="2000" dirty="0">
                  <a:latin typeface="Baskerville" panose="02020502070401020303" pitchFamily="18" charset="0"/>
                  <a:ea typeface="Baskerville" panose="02020502070401020303" pitchFamily="18" charset="0"/>
                </a:endParaRPr>
              </a:p>
            </p:txBody>
          </p:sp>
        </mc:Choice>
        <mc:Fallback xmlns="">
          <p:sp>
            <p:nvSpPr>
              <p:cNvPr id="20" name="Rectangle 19">
                <a:extLst>
                  <a:ext uri="{FF2B5EF4-FFF2-40B4-BE49-F238E27FC236}">
                    <a16:creationId xmlns:a16="http://schemas.microsoft.com/office/drawing/2014/main" id="{A17BF548-19D7-90D7-19F2-0D0CD2F26C86}"/>
                  </a:ext>
                </a:extLst>
              </p:cNvPr>
              <p:cNvSpPr>
                <a:spLocks noRot="1" noChangeAspect="1" noMove="1" noResize="1" noEditPoints="1" noAdjustHandles="1" noChangeArrowheads="1" noChangeShapeType="1" noTextEdit="1"/>
              </p:cNvSpPr>
              <p:nvPr/>
            </p:nvSpPr>
            <p:spPr>
              <a:xfrm>
                <a:off x="9683426" y="2823772"/>
                <a:ext cx="2516406" cy="400110"/>
              </a:xfrm>
              <a:prstGeom prst="rect">
                <a:avLst/>
              </a:prstGeom>
              <a:blipFill>
                <a:blip r:embed="rId6"/>
                <a:stretch>
                  <a:fillRect t="-9375" b="-28125"/>
                </a:stretch>
              </a:blipFill>
            </p:spPr>
            <p:txBody>
              <a:bodyPr/>
              <a:lstStyle/>
              <a:p>
                <a:r>
                  <a:rPr lang="en-US">
                    <a:noFill/>
                  </a:rPr>
                  <a:t> </a:t>
                </a:r>
              </a:p>
            </p:txBody>
          </p:sp>
        </mc:Fallback>
      </mc:AlternateContent>
    </p:spTree>
    <p:extLst>
      <p:ext uri="{BB962C8B-B14F-4D97-AF65-F5344CB8AC3E}">
        <p14:creationId xmlns:p14="http://schemas.microsoft.com/office/powerpoint/2010/main" val="1874896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 name="Title 1">
            <a:extLst>
              <a:ext uri="{FF2B5EF4-FFF2-40B4-BE49-F238E27FC236}">
                <a16:creationId xmlns:a16="http://schemas.microsoft.com/office/drawing/2014/main" id="{8E431D68-10BC-7140-9B10-20558E02FA2D}"/>
              </a:ext>
            </a:extLst>
          </p:cNvPr>
          <p:cNvSpPr txBox="1">
            <a:spLocks/>
          </p:cNvSpPr>
          <p:nvPr/>
        </p:nvSpPr>
        <p:spPr>
          <a:xfrm>
            <a:off x="235986" y="283124"/>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1100"/>
            </a:pPr>
            <a:r>
              <a:rPr lang="en-US" altLang="zh-CN" sz="4267" dirty="0">
                <a:solidFill>
                  <a:srgbClr val="1B4453"/>
                </a:solidFill>
                <a:latin typeface="Eurostile" panose="020B0504020202050204" pitchFamily="34" charset="77"/>
              </a:rPr>
              <a:t>Rental Premium of Green Building</a:t>
            </a:r>
            <a:endParaRPr lang="en-US" sz="4267" dirty="0">
              <a:solidFill>
                <a:srgbClr val="1B4453"/>
              </a:solidFill>
              <a:latin typeface="Eurostile" panose="020B0504020202050204" pitchFamily="34" charset="77"/>
            </a:endParaRPr>
          </a:p>
        </p:txBody>
      </p:sp>
      <p:pic>
        <p:nvPicPr>
          <p:cNvPr id="20" name="Afbeelding 1">
            <a:extLst>
              <a:ext uri="{FF2B5EF4-FFF2-40B4-BE49-F238E27FC236}">
                <a16:creationId xmlns:a16="http://schemas.microsoft.com/office/drawing/2014/main" id="{42C1FB4C-319C-3248-81A0-57E1229F6419}"/>
              </a:ext>
            </a:extLst>
          </p:cNvPr>
          <p:cNvPicPr>
            <a:picLocks noChangeAspect="1"/>
          </p:cNvPicPr>
          <p:nvPr/>
        </p:nvPicPr>
        <p:blipFill>
          <a:blip r:embed="rId3">
            <a:extLst>
              <a:ext uri="{28A0092B-C50C-407E-A947-70E740481C1C}">
                <a14:useLocalDpi xmlns:a14="http://schemas.microsoft.com/office/drawing/2010/main" val="0"/>
              </a:ext>
            </a:extLst>
          </a:blip>
          <a:srcRect l="18500" t="34250" r="40552" b="18359"/>
          <a:stretch>
            <a:fillRect/>
          </a:stretch>
        </p:blipFill>
        <p:spPr bwMode="auto">
          <a:xfrm>
            <a:off x="235986" y="1170565"/>
            <a:ext cx="6769100"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3">
            <a:extLst>
              <a:ext uri="{FF2B5EF4-FFF2-40B4-BE49-F238E27FC236}">
                <a16:creationId xmlns:a16="http://schemas.microsoft.com/office/drawing/2014/main" id="{65F95289-11C3-B74F-84C6-C3E56E2B7D3F}"/>
              </a:ext>
            </a:extLst>
          </p:cNvPr>
          <p:cNvSpPr txBox="1">
            <a:spLocks noChangeArrowheads="1"/>
          </p:cNvSpPr>
          <p:nvPr/>
        </p:nvSpPr>
        <p:spPr>
          <a:xfrm>
            <a:off x="7443004" y="1785940"/>
            <a:ext cx="4004808" cy="457676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Font typeface="Wingdings" panose="05000000000000000000" pitchFamily="2" charset="2"/>
              <a:buNone/>
              <a:defRPr/>
            </a:pPr>
            <a:r>
              <a:rPr lang="en-US" altLang="en-US" dirty="0">
                <a:latin typeface="Baskerville" panose="02020502070401020303" pitchFamily="18" charset="0"/>
                <a:ea typeface="Baskerville" panose="02020502070401020303" pitchFamily="18" charset="0"/>
              </a:rPr>
              <a:t>Dalton and </a:t>
            </a:r>
            <a:r>
              <a:rPr lang="en-US" altLang="en-US" dirty="0" err="1">
                <a:latin typeface="Baskerville" panose="02020502070401020303" pitchFamily="18" charset="0"/>
                <a:ea typeface="Baskerville" panose="02020502070401020303" pitchFamily="18" charset="0"/>
              </a:rPr>
              <a:t>Fuerst</a:t>
            </a:r>
            <a:r>
              <a:rPr lang="en-US" altLang="en-US" dirty="0">
                <a:latin typeface="Baskerville" panose="02020502070401020303" pitchFamily="18" charset="0"/>
                <a:ea typeface="Baskerville" panose="02020502070401020303" pitchFamily="18" charset="0"/>
              </a:rPr>
              <a:t> (2018):  meta analysis of green real estate rents</a:t>
            </a:r>
          </a:p>
          <a:p>
            <a:pPr marL="0" indent="0">
              <a:buSzPct val="100000"/>
              <a:buFont typeface="Wingdings" panose="05000000000000000000" pitchFamily="2" charset="2"/>
              <a:buNone/>
              <a:defRPr/>
            </a:pPr>
            <a:endParaRPr lang="en-US" altLang="en-US" dirty="0">
              <a:latin typeface="Baskerville" panose="02020502070401020303" pitchFamily="18" charset="0"/>
              <a:ea typeface="Baskerville" panose="02020502070401020303" pitchFamily="18" charset="0"/>
            </a:endParaRPr>
          </a:p>
          <a:p>
            <a:pPr marL="0" indent="0">
              <a:buSzPct val="100000"/>
              <a:buFont typeface="Wingdings" panose="05000000000000000000" pitchFamily="2" charset="2"/>
              <a:buNone/>
              <a:defRPr/>
            </a:pPr>
            <a:r>
              <a:rPr lang="en-US" altLang="en-US" dirty="0">
                <a:latin typeface="Baskerville" panose="02020502070401020303" pitchFamily="18" charset="0"/>
                <a:ea typeface="Baskerville" panose="02020502070401020303" pitchFamily="18" charset="0"/>
              </a:rPr>
              <a:t>Overall significant rent premium of 6%</a:t>
            </a:r>
          </a:p>
          <a:p>
            <a:pPr>
              <a:buSzPct val="100000"/>
              <a:defRPr/>
            </a:pPr>
            <a:r>
              <a:rPr lang="en-US" altLang="en-US" dirty="0">
                <a:latin typeface="Baskerville" panose="02020502070401020303" pitchFamily="18" charset="0"/>
                <a:ea typeface="Baskerville" panose="02020502070401020303" pitchFamily="18" charset="0"/>
              </a:rPr>
              <a:t>5.4% commercial</a:t>
            </a:r>
          </a:p>
          <a:p>
            <a:pPr>
              <a:buSzPct val="100000"/>
              <a:defRPr/>
            </a:pPr>
            <a:r>
              <a:rPr lang="en-US" altLang="en-US" dirty="0">
                <a:latin typeface="Baskerville" panose="02020502070401020303" pitchFamily="18" charset="0"/>
                <a:ea typeface="Baskerville" panose="02020502070401020303" pitchFamily="18" charset="0"/>
              </a:rPr>
              <a:t>8.2% residential</a:t>
            </a:r>
          </a:p>
          <a:p>
            <a:pPr marL="0" indent="0">
              <a:buSzPct val="100000"/>
              <a:buFont typeface="Wingdings" panose="05000000000000000000" pitchFamily="2" charset="2"/>
              <a:buNone/>
              <a:defRPr/>
            </a:pPr>
            <a:endParaRPr lang="en-US" altLang="en-US" dirty="0">
              <a:latin typeface="Baskerville" panose="02020502070401020303" pitchFamily="18" charset="0"/>
              <a:ea typeface="Baskerville" panose="02020502070401020303" pitchFamily="18" charset="0"/>
            </a:endParaRPr>
          </a:p>
          <a:p>
            <a:pPr marL="0" indent="0">
              <a:buSzPct val="100000"/>
              <a:buFont typeface="Wingdings" panose="05000000000000000000" pitchFamily="2" charset="2"/>
              <a:buNone/>
              <a:defRPr/>
            </a:pPr>
            <a:r>
              <a:rPr lang="en-US" altLang="en-US" dirty="0">
                <a:latin typeface="Baskerville" panose="02020502070401020303" pitchFamily="18" charset="0"/>
                <a:ea typeface="Baskerville" panose="02020502070401020303" pitchFamily="18" charset="0"/>
              </a:rPr>
              <a:t>Studies also find 5% - 9% higher occupancy rates for commercial real estate. </a:t>
            </a:r>
          </a:p>
          <a:p>
            <a:pPr marL="0" indent="0">
              <a:buSzPct val="100000"/>
              <a:buFont typeface="Wingdings" panose="05000000000000000000" pitchFamily="2" charset="2"/>
              <a:buNone/>
              <a:defRPr/>
            </a:pPr>
            <a:endParaRPr lang="en-US" altLang="en-US" sz="2200" dirty="0">
              <a:ea typeface="ＭＳ Ｐゴシック" panose="020B0600070205080204" pitchFamily="34" charset="-128"/>
            </a:endParaRPr>
          </a:p>
        </p:txBody>
      </p:sp>
      <p:sp>
        <p:nvSpPr>
          <p:cNvPr id="3" name="TextBox 2"/>
          <p:cNvSpPr txBox="1"/>
          <p:nvPr/>
        </p:nvSpPr>
        <p:spPr>
          <a:xfrm>
            <a:off x="3310153" y="6362703"/>
            <a:ext cx="7827784" cy="584775"/>
          </a:xfrm>
          <a:prstGeom prst="rect">
            <a:avLst/>
          </a:prstGeom>
          <a:noFill/>
        </p:spPr>
        <p:txBody>
          <a:bodyPr wrap="none" rtlCol="0">
            <a:spAutoFit/>
          </a:bodyPr>
          <a:lstStyle/>
          <a:p>
            <a:r>
              <a:rPr lang="en-US" sz="1600" dirty="0">
                <a:latin typeface="Baskerville Old Face" panose="02020602080505020303" pitchFamily="18" charset="0"/>
              </a:rPr>
              <a:t>© </a:t>
            </a:r>
            <a:r>
              <a:rPr lang="en-US" sz="1600" dirty="0" err="1">
                <a:latin typeface="Baskerville Old Face" panose="02020602080505020303" pitchFamily="18" charset="0"/>
              </a:rPr>
              <a:t>Informa</a:t>
            </a:r>
            <a:r>
              <a:rPr lang="en-US" sz="1600" dirty="0">
                <a:latin typeface="Baskerville Old Face" panose="02020602080505020303" pitchFamily="18" charset="0"/>
              </a:rPr>
              <a:t> UK Ltd. All rights reserved. This content is excluded from our Creative </a:t>
            </a:r>
            <a:r>
              <a:rPr lang="en-US" sz="1600" dirty="0" smtClean="0">
                <a:latin typeface="Baskerville Old Face" panose="02020602080505020303" pitchFamily="18" charset="0"/>
              </a:rPr>
              <a:t>Commons</a:t>
            </a:r>
          </a:p>
          <a:p>
            <a:r>
              <a:rPr lang="en-US" sz="1600" dirty="0" smtClean="0">
                <a:latin typeface="Baskerville Old Face" panose="02020602080505020303" pitchFamily="18" charset="0"/>
              </a:rPr>
              <a:t> </a:t>
            </a:r>
            <a:r>
              <a:rPr lang="en-US" sz="1600" dirty="0">
                <a:latin typeface="Baskerville Old Face" panose="02020602080505020303" pitchFamily="18" charset="0"/>
              </a:rPr>
              <a:t>license. For more information, see </a:t>
            </a:r>
            <a:r>
              <a:rPr lang="en-US" sz="1600" dirty="0">
                <a:latin typeface="Baskerville Old Face" panose="02020602080505020303" pitchFamily="18" charset="0"/>
                <a:hlinkClick r:id="rId4"/>
              </a:rPr>
              <a:t>https://ocw.mit.edu/help/faq-fair-use</a:t>
            </a:r>
            <a:r>
              <a:rPr lang="en-US" sz="1600" dirty="0" smtClean="0">
                <a:latin typeface="Baskerville Old Face" panose="02020602080505020303" pitchFamily="18" charset="0"/>
                <a:hlinkClick r:id="rId4"/>
              </a:rPr>
              <a:t>/</a:t>
            </a:r>
            <a:r>
              <a:rPr lang="en-US" sz="1600" dirty="0" smtClean="0">
                <a:latin typeface="Baskerville Old Face" panose="02020602080505020303" pitchFamily="18" charset="0"/>
              </a:rPr>
              <a:t>.</a:t>
            </a:r>
            <a:endParaRPr lang="en-US" sz="1600" dirty="0">
              <a:latin typeface="Baskerville Old Face" panose="02020602080505020303" pitchFamily="18" charset="0"/>
            </a:endParaRPr>
          </a:p>
        </p:txBody>
      </p:sp>
    </p:spTree>
    <p:extLst>
      <p:ext uri="{BB962C8B-B14F-4D97-AF65-F5344CB8AC3E}">
        <p14:creationId xmlns:p14="http://schemas.microsoft.com/office/powerpoint/2010/main" val="2108781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13" name="Google Shape;137;p21">
            <a:extLst>
              <a:ext uri="{FF2B5EF4-FFF2-40B4-BE49-F238E27FC236}">
                <a16:creationId xmlns:a16="http://schemas.microsoft.com/office/drawing/2014/main" id="{1CA7C306-B372-474E-9409-3F1EA0389EBC}"/>
              </a:ext>
            </a:extLst>
          </p:cNvPr>
          <p:cNvSpPr txBox="1">
            <a:spLocks/>
          </p:cNvSpPr>
          <p:nvPr/>
        </p:nvSpPr>
        <p:spPr>
          <a:xfrm>
            <a:off x="180829" y="187077"/>
            <a:ext cx="11623004" cy="1240400"/>
          </a:xfrm>
          <a:prstGeom prst="rect">
            <a:avLst/>
          </a:prstGeom>
          <a:noFill/>
          <a:ln>
            <a:noFill/>
          </a:ln>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2800"/>
            </a:pPr>
            <a:r>
              <a:rPr lang="en-US" altLang="zh-CN" sz="4267" dirty="0">
                <a:solidFill>
                  <a:srgbClr val="1B4453"/>
                </a:solidFill>
                <a:latin typeface="Eurostile" panose="020B0504020202050204" pitchFamily="34" charset="77"/>
              </a:rPr>
              <a:t>Life-Cycle</a:t>
            </a:r>
            <a:r>
              <a:rPr lang="en-US" altLang="zh-CN" sz="3733" dirty="0">
                <a:solidFill>
                  <a:srgbClr val="993333"/>
                </a:solidFill>
              </a:rPr>
              <a:t> </a:t>
            </a:r>
            <a:r>
              <a:rPr lang="en-US" altLang="zh-CN" sz="4267" dirty="0">
                <a:solidFill>
                  <a:srgbClr val="1B4453"/>
                </a:solidFill>
                <a:latin typeface="Eurostile" panose="020B0504020202050204" pitchFamily="34" charset="77"/>
              </a:rPr>
              <a:t>Cost Analysis (LCCA) in Green Buildings</a:t>
            </a:r>
            <a:endParaRPr lang="en-US" sz="4267" dirty="0">
              <a:solidFill>
                <a:srgbClr val="1B4453"/>
              </a:solidFill>
              <a:latin typeface="Eurostile" panose="020B0504020202050204" pitchFamily="34" charset="77"/>
            </a:endParaRPr>
          </a:p>
        </p:txBody>
      </p:sp>
      <p:sp>
        <p:nvSpPr>
          <p:cNvPr id="94" name="Rectangle 93">
            <a:extLst>
              <a:ext uri="{FF2B5EF4-FFF2-40B4-BE49-F238E27FC236}">
                <a16:creationId xmlns:a16="http://schemas.microsoft.com/office/drawing/2014/main" id="{33B27E0B-5D41-D34F-B4E6-2D11ADDAE77B}"/>
              </a:ext>
            </a:extLst>
          </p:cNvPr>
          <p:cNvSpPr/>
          <p:nvPr/>
        </p:nvSpPr>
        <p:spPr>
          <a:xfrm>
            <a:off x="4380149" y="2301053"/>
            <a:ext cx="7216196" cy="2314376"/>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Baskerville" panose="02020502070401020303" pitchFamily="18" charset="0"/>
              <a:ea typeface="Baskerville" panose="02020502070401020303" pitchFamily="18" charset="0"/>
            </a:endParaRPr>
          </a:p>
        </p:txBody>
      </p:sp>
      <p:sp>
        <p:nvSpPr>
          <p:cNvPr id="95" name="Text Placeholder 2">
            <a:extLst>
              <a:ext uri="{FF2B5EF4-FFF2-40B4-BE49-F238E27FC236}">
                <a16:creationId xmlns:a16="http://schemas.microsoft.com/office/drawing/2014/main" id="{9186B271-7A0D-9548-B032-AE96CB151F39}"/>
              </a:ext>
            </a:extLst>
          </p:cNvPr>
          <p:cNvSpPr txBox="1">
            <a:spLocks/>
          </p:cNvSpPr>
          <p:nvPr/>
        </p:nvSpPr>
        <p:spPr>
          <a:xfrm>
            <a:off x="5353535" y="1530133"/>
            <a:ext cx="5071867" cy="7106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3195" indent="0">
              <a:buFont typeface="Arial" panose="020B0604020202020204" pitchFamily="34" charset="0"/>
              <a:buNone/>
              <a:defRPr/>
            </a:pPr>
            <a:r>
              <a:rPr lang="en-US" altLang="zh-CN" sz="3200" dirty="0">
                <a:solidFill>
                  <a:srgbClr val="993333"/>
                </a:solidFill>
                <a:latin typeface="Baskerville" panose="02020502070401020303" pitchFamily="18" charset="0"/>
                <a:ea typeface="Baskerville" panose="02020502070401020303" pitchFamily="18" charset="0"/>
              </a:rPr>
              <a:t>Owner’s</a:t>
            </a:r>
            <a:r>
              <a:rPr lang="zh-CN" altLang="en-US" sz="3200" dirty="0">
                <a:solidFill>
                  <a:srgbClr val="993333"/>
                </a:solidFill>
                <a:latin typeface="Baskerville" panose="02020502070401020303" pitchFamily="18" charset="0"/>
              </a:rPr>
              <a:t> </a:t>
            </a:r>
            <a:r>
              <a:rPr lang="en-US" altLang="zh-CN" sz="3200" dirty="0">
                <a:solidFill>
                  <a:srgbClr val="993333"/>
                </a:solidFill>
                <a:latin typeface="Baskerville" panose="02020502070401020303" pitchFamily="18" charset="0"/>
                <a:ea typeface="Baskerville" panose="02020502070401020303" pitchFamily="18" charset="0"/>
              </a:rPr>
              <a:t>analytical</a:t>
            </a:r>
            <a:r>
              <a:rPr lang="zh-CN" altLang="en-US" sz="3200" dirty="0">
                <a:solidFill>
                  <a:srgbClr val="993333"/>
                </a:solidFill>
                <a:latin typeface="Baskerville" panose="02020502070401020303" pitchFamily="18" charset="0"/>
              </a:rPr>
              <a:t> </a:t>
            </a:r>
            <a:r>
              <a:rPr lang="en" sz="3200" dirty="0">
                <a:solidFill>
                  <a:srgbClr val="993333"/>
                </a:solidFill>
                <a:latin typeface="Baskerville" panose="02020502070401020303" pitchFamily="18" charset="0"/>
                <a:ea typeface="Baskerville" panose="02020502070401020303" pitchFamily="18" charset="0"/>
              </a:rPr>
              <a:t>horizon</a:t>
            </a:r>
            <a:endParaRPr lang="en-US" altLang="zh-CN" sz="3200" dirty="0">
              <a:solidFill>
                <a:srgbClr val="993333"/>
              </a:solidFill>
              <a:latin typeface="Baskerville" panose="02020502070401020303" pitchFamily="18" charset="0"/>
              <a:ea typeface="Baskerville" panose="02020502070401020303" pitchFamily="18" charset="0"/>
            </a:endParaRPr>
          </a:p>
        </p:txBody>
      </p:sp>
      <p:sp>
        <p:nvSpPr>
          <p:cNvPr id="96" name="Google Shape;142;p21">
            <a:extLst>
              <a:ext uri="{FF2B5EF4-FFF2-40B4-BE49-F238E27FC236}">
                <a16:creationId xmlns:a16="http://schemas.microsoft.com/office/drawing/2014/main" id="{A6972E8E-15E1-164D-8CB9-910DC8442A75}"/>
              </a:ext>
            </a:extLst>
          </p:cNvPr>
          <p:cNvSpPr txBox="1"/>
          <p:nvPr/>
        </p:nvSpPr>
        <p:spPr>
          <a:xfrm>
            <a:off x="1280985" y="2961732"/>
            <a:ext cx="1145033" cy="409775"/>
          </a:xfrm>
          <a:prstGeom prst="rect">
            <a:avLst/>
          </a:prstGeom>
          <a:noFill/>
          <a:ln>
            <a:noFill/>
          </a:ln>
        </p:spPr>
        <p:txBody>
          <a:bodyPr spcFirstLastPara="1" wrap="square" lIns="121900" tIns="121900" rIns="121900" bIns="121900" anchor="t" anchorCtr="0">
            <a:noAutofit/>
          </a:bodyPr>
          <a:lstStyle/>
          <a:p>
            <a:endParaRPr sz="3200">
              <a:latin typeface="Baskerville" panose="02020502070401020303" pitchFamily="18" charset="0"/>
              <a:ea typeface="Baskerville" panose="02020502070401020303" pitchFamily="18" charset="0"/>
            </a:endParaRPr>
          </a:p>
        </p:txBody>
      </p:sp>
      <p:sp>
        <p:nvSpPr>
          <p:cNvPr id="97" name="Google Shape;155;p21">
            <a:extLst>
              <a:ext uri="{FF2B5EF4-FFF2-40B4-BE49-F238E27FC236}">
                <a16:creationId xmlns:a16="http://schemas.microsoft.com/office/drawing/2014/main" id="{71F12ABE-5FB0-6044-A85F-459BD949879F}"/>
              </a:ext>
            </a:extLst>
          </p:cNvPr>
          <p:cNvSpPr txBox="1"/>
          <p:nvPr/>
        </p:nvSpPr>
        <p:spPr>
          <a:xfrm>
            <a:off x="180829" y="3604507"/>
            <a:ext cx="1100156" cy="470236"/>
          </a:xfrm>
          <a:prstGeom prst="rect">
            <a:avLst/>
          </a:prstGeom>
          <a:noFill/>
          <a:ln>
            <a:noFill/>
          </a:ln>
        </p:spPr>
        <p:txBody>
          <a:bodyPr spcFirstLastPara="1" wrap="square" lIns="121900" tIns="121900" rIns="121900" bIns="121900" anchor="t" anchorCtr="0">
            <a:noAutofit/>
          </a:bodyPr>
          <a:lstStyle/>
          <a:p>
            <a:r>
              <a:rPr lang="en-US" altLang="zh-CN" dirty="0">
                <a:latin typeface="Baskerville" panose="02020502070401020303" pitchFamily="18" charset="0"/>
                <a:ea typeface="Baskerville" panose="02020502070401020303" pitchFamily="18" charset="0"/>
              </a:rPr>
              <a:t>Cost</a:t>
            </a:r>
            <a:endParaRPr dirty="0">
              <a:latin typeface="Baskerville" panose="02020502070401020303" pitchFamily="18" charset="0"/>
              <a:ea typeface="Baskerville" panose="02020502070401020303" pitchFamily="18" charset="0"/>
            </a:endParaRPr>
          </a:p>
        </p:txBody>
      </p:sp>
      <p:cxnSp>
        <p:nvCxnSpPr>
          <p:cNvPr id="98" name="Google Shape;159;p21">
            <a:extLst>
              <a:ext uri="{FF2B5EF4-FFF2-40B4-BE49-F238E27FC236}">
                <a16:creationId xmlns:a16="http://schemas.microsoft.com/office/drawing/2014/main" id="{F6DAAF51-7448-384E-9A14-9DD9449AB654}"/>
              </a:ext>
            </a:extLst>
          </p:cNvPr>
          <p:cNvCxnSpPr>
            <a:cxnSpLocks/>
          </p:cNvCxnSpPr>
          <p:nvPr/>
        </p:nvCxnSpPr>
        <p:spPr>
          <a:xfrm flipV="1">
            <a:off x="5748302" y="2601220"/>
            <a:ext cx="0" cy="515016"/>
          </a:xfrm>
          <a:prstGeom prst="straightConnector1">
            <a:avLst/>
          </a:prstGeom>
          <a:noFill/>
          <a:ln w="19050" cap="flat" cmpd="sng">
            <a:solidFill>
              <a:srgbClr val="0097A7"/>
            </a:solidFill>
            <a:prstDash val="solid"/>
            <a:round/>
            <a:headEnd type="none" w="med" len="med"/>
            <a:tailEnd type="triangle" w="med" len="med"/>
          </a:ln>
        </p:spPr>
      </p:cxnSp>
      <p:cxnSp>
        <p:nvCxnSpPr>
          <p:cNvPr id="99" name="Google Shape;159;p21">
            <a:extLst>
              <a:ext uri="{FF2B5EF4-FFF2-40B4-BE49-F238E27FC236}">
                <a16:creationId xmlns:a16="http://schemas.microsoft.com/office/drawing/2014/main" id="{B5795CEC-1D29-964D-B9C2-E63BA917E7CC}"/>
              </a:ext>
            </a:extLst>
          </p:cNvPr>
          <p:cNvCxnSpPr>
            <a:cxnSpLocks/>
          </p:cNvCxnSpPr>
          <p:nvPr/>
        </p:nvCxnSpPr>
        <p:spPr>
          <a:xfrm flipV="1">
            <a:off x="4478464" y="3386390"/>
            <a:ext cx="0" cy="572449"/>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100" name="Rectangle 99">
                <a:extLst>
                  <a:ext uri="{FF2B5EF4-FFF2-40B4-BE49-F238E27FC236}">
                    <a16:creationId xmlns:a16="http://schemas.microsoft.com/office/drawing/2014/main" id="{A86A510F-DD4D-9341-B6BD-319C71326964}"/>
                  </a:ext>
                </a:extLst>
              </p:cNvPr>
              <p:cNvSpPr/>
              <p:nvPr/>
            </p:nvSpPr>
            <p:spPr>
              <a:xfrm>
                <a:off x="4330990" y="3394738"/>
                <a:ext cx="1988365" cy="646331"/>
              </a:xfrm>
              <a:prstGeom prst="rect">
                <a:avLst/>
              </a:prstGeom>
            </p:spPr>
            <p:txBody>
              <a:bodyPr wrap="none">
                <a:spAutoFit/>
              </a:bodyPr>
              <a:lstStyle/>
              <a:p>
                <a:pPr marL="211661">
                  <a:buSzPts val="1100"/>
                </a:pPr>
                <a:r>
                  <a:rPr lang="en-US" dirty="0">
                    <a:latin typeface="Baskerville" panose="02020502070401020303" pitchFamily="18" charset="0"/>
                    <a:ea typeface="Baskerville" panose="02020502070401020303" pitchFamily="18" charset="0"/>
                  </a:rPr>
                  <a:t>Higher</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Purchase</a:t>
                </a:r>
                <a:r>
                  <a:rPr lang="zh-CN" altLang="en-US" dirty="0">
                    <a:latin typeface="Baskerville" panose="02020502070401020303" pitchFamily="18" charset="0"/>
                  </a:rPr>
                  <a:t> </a:t>
                </a:r>
                <a:endParaRPr lang="en-US" altLang="zh-CN" dirty="0">
                  <a:latin typeface="Baskerville" panose="02020502070401020303" pitchFamily="18" charset="0"/>
                </a:endParaRPr>
              </a:p>
              <a:p>
                <a:pPr marL="211661">
                  <a:buSzPts val="1100"/>
                </a:pPr>
                <a:r>
                  <a:rPr lang="zh-CN" altLang="en-US" dirty="0">
                    <a:latin typeface="Baskerville" panose="02020502070401020303" pitchFamily="18" charset="0"/>
                    <a:ea typeface="Baskerville" panose="02020502070401020303" pitchFamily="18" charset="0"/>
                  </a:rPr>
                  <a:t>     </a:t>
                </a:r>
                <a:r>
                  <a:rPr lang="en-US" altLang="zh-CN" dirty="0">
                    <a:latin typeface="Baskerville" panose="02020502070401020303" pitchFamily="18" charset="0"/>
                    <a:ea typeface="Baskerville" panose="02020502070401020303" pitchFamily="18" charset="0"/>
                  </a:rPr>
                  <a:t>Price</a:t>
                </a:r>
                <a:r>
                  <a:rPr lang="zh-CN" altLang="en-US" dirty="0">
                    <a:latin typeface="Baskerville" panose="02020502070401020303" pitchFamily="18" charset="0"/>
                  </a:rPr>
                  <a:t> </a:t>
                </a:r>
                <a14:m>
                  <m:oMath xmlns:m="http://schemas.openxmlformats.org/officeDocument/2006/math">
                    <m:r>
                      <a:rPr lang="zh-CN" altLang="en-US" i="1">
                        <a:latin typeface="Cambria Math" panose="02040503050406030204" pitchFamily="18" charset="0"/>
                      </a:rPr>
                      <m:t>∆</m:t>
                    </m:r>
                    <m:r>
                      <a:rPr lang="en-US" altLang="zh-CN" i="1">
                        <a:latin typeface="Cambria Math" panose="02040503050406030204" pitchFamily="18" charset="0"/>
                      </a:rPr>
                      <m:t>𝑉</m:t>
                    </m:r>
                  </m:oMath>
                </a14:m>
                <a:endParaRPr lang="en-US" dirty="0">
                  <a:latin typeface="Baskerville" panose="02020502070401020303" pitchFamily="18" charset="0"/>
                  <a:ea typeface="Baskerville" panose="02020502070401020303" pitchFamily="18" charset="0"/>
                </a:endParaRPr>
              </a:p>
            </p:txBody>
          </p:sp>
        </mc:Choice>
        <mc:Fallback xmlns="">
          <p:sp>
            <p:nvSpPr>
              <p:cNvPr id="100" name="Rectangle 99">
                <a:extLst>
                  <a:ext uri="{FF2B5EF4-FFF2-40B4-BE49-F238E27FC236}">
                    <a16:creationId xmlns:a16="http://schemas.microsoft.com/office/drawing/2014/main" id="{A86A510F-DD4D-9341-B6BD-319C71326964}"/>
                  </a:ext>
                </a:extLst>
              </p:cNvPr>
              <p:cNvSpPr>
                <a:spLocks noRot="1" noChangeAspect="1" noMove="1" noResize="1" noEditPoints="1" noAdjustHandles="1" noChangeArrowheads="1" noChangeShapeType="1" noTextEdit="1"/>
              </p:cNvSpPr>
              <p:nvPr/>
            </p:nvSpPr>
            <p:spPr>
              <a:xfrm>
                <a:off x="4330990" y="3394738"/>
                <a:ext cx="1988365" cy="646331"/>
              </a:xfrm>
              <a:prstGeom prst="rect">
                <a:avLst/>
              </a:prstGeom>
              <a:blipFill>
                <a:blip r:embed="rId3"/>
                <a:stretch>
                  <a:fillRect t="-4717" b="-15094"/>
                </a:stretch>
              </a:blipFill>
            </p:spPr>
            <p:txBody>
              <a:bodyPr/>
              <a:lstStyle/>
              <a:p>
                <a:r>
                  <a:rPr lang="zh-CN" altLang="en-US">
                    <a:noFill/>
                  </a:rPr>
                  <a:t> </a:t>
                </a:r>
              </a:p>
            </p:txBody>
          </p:sp>
        </mc:Fallback>
      </mc:AlternateContent>
      <p:cxnSp>
        <p:nvCxnSpPr>
          <p:cNvPr id="101" name="Google Shape;141;p21">
            <a:extLst>
              <a:ext uri="{FF2B5EF4-FFF2-40B4-BE49-F238E27FC236}">
                <a16:creationId xmlns:a16="http://schemas.microsoft.com/office/drawing/2014/main" id="{1B0FA21B-5650-4144-BBF4-0D1CE1BCEFAE}"/>
              </a:ext>
            </a:extLst>
          </p:cNvPr>
          <p:cNvCxnSpPr>
            <a:cxnSpLocks/>
          </p:cNvCxnSpPr>
          <p:nvPr/>
        </p:nvCxnSpPr>
        <p:spPr>
          <a:xfrm>
            <a:off x="1121664" y="3371506"/>
            <a:ext cx="9894291" cy="0"/>
          </a:xfrm>
          <a:prstGeom prst="straightConnector1">
            <a:avLst/>
          </a:prstGeom>
          <a:noFill/>
          <a:ln w="9525" cap="flat" cmpd="sng">
            <a:solidFill>
              <a:schemeClr val="bg1">
                <a:lumMod val="50000"/>
              </a:schemeClr>
            </a:solidFill>
            <a:prstDash val="solid"/>
            <a:round/>
            <a:headEnd type="none" w="med" len="med"/>
            <a:tailEnd type="triangle" w="med" len="med"/>
          </a:ln>
        </p:spPr>
      </p:cxnSp>
      <p:sp>
        <p:nvSpPr>
          <p:cNvPr id="102" name="Google Shape;155;p21">
            <a:extLst>
              <a:ext uri="{FF2B5EF4-FFF2-40B4-BE49-F238E27FC236}">
                <a16:creationId xmlns:a16="http://schemas.microsoft.com/office/drawing/2014/main" id="{482BDE6C-1D71-8C48-A3BC-E54520F5E97C}"/>
              </a:ext>
            </a:extLst>
          </p:cNvPr>
          <p:cNvSpPr txBox="1"/>
          <p:nvPr/>
        </p:nvSpPr>
        <p:spPr>
          <a:xfrm>
            <a:off x="180829" y="2858728"/>
            <a:ext cx="1100156" cy="470236"/>
          </a:xfrm>
          <a:prstGeom prst="rect">
            <a:avLst/>
          </a:prstGeom>
          <a:noFill/>
          <a:ln>
            <a:noFill/>
          </a:ln>
        </p:spPr>
        <p:txBody>
          <a:bodyPr spcFirstLastPara="1" wrap="square" lIns="121900" tIns="121900" rIns="121900" bIns="121900" anchor="t" anchorCtr="0">
            <a:noAutofit/>
          </a:bodyPr>
          <a:lstStyle/>
          <a:p>
            <a:r>
              <a:rPr lang="en-US" altLang="zh-CN" dirty="0">
                <a:latin typeface="Baskerville" panose="02020502070401020303" pitchFamily="18" charset="0"/>
                <a:ea typeface="Baskerville" panose="02020502070401020303" pitchFamily="18" charset="0"/>
              </a:rPr>
              <a:t>Benefit</a:t>
            </a:r>
            <a:endParaRPr dirty="0">
              <a:latin typeface="Baskerville" panose="02020502070401020303" pitchFamily="18" charset="0"/>
              <a:ea typeface="Baskerville" panose="02020502070401020303" pitchFamily="18" charset="0"/>
            </a:endParaRPr>
          </a:p>
        </p:txBody>
      </p: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51EC7954-1C8D-E548-A9EE-B0CD57064708}"/>
                  </a:ext>
                </a:extLst>
              </p:cNvPr>
              <p:cNvSpPr/>
              <p:nvPr/>
            </p:nvSpPr>
            <p:spPr>
              <a:xfrm>
                <a:off x="5750986" y="4861710"/>
                <a:ext cx="5054397" cy="923651"/>
              </a:xfrm>
              <a:prstGeom prst="rect">
                <a:avLst/>
              </a:prstGeom>
            </p:spPr>
            <p:txBody>
              <a:bodyPr wrap="none">
                <a:spAutoFit/>
              </a:bodyPr>
              <a:lstStyle/>
              <a:p>
                <a14:m>
                  <m:oMath xmlns:m="http://schemas.openxmlformats.org/officeDocument/2006/math">
                    <m:sSubSup>
                      <m:sSubSupPr>
                        <m:ctrlPr>
                          <a:rPr lang="en-US" altLang="zh-CN" sz="3200" i="1" smtClean="0">
                            <a:latin typeface="Cambria Math" panose="02040503050406030204" pitchFamily="18" charset="0"/>
                          </a:rPr>
                        </m:ctrlPr>
                      </m:sSubSupPr>
                      <m:e>
                        <m:r>
                          <a:rPr lang="en-US" altLang="zh-CN" sz="3200" i="1">
                            <a:latin typeface="Cambria Math" panose="02040503050406030204" pitchFamily="18" charset="0"/>
                          </a:rPr>
                          <m:t>∑</m:t>
                        </m:r>
                      </m:e>
                      <m:sub>
                        <m:r>
                          <a:rPr lang="en-US" altLang="zh-CN" sz="3200" i="1">
                            <a:latin typeface="Cambria Math" panose="02040503050406030204" pitchFamily="18" charset="0"/>
                          </a:rPr>
                          <m:t>𝑡</m:t>
                        </m:r>
                        <m:r>
                          <a:rPr lang="en-US" altLang="zh-CN" sz="3200" i="1">
                            <a:latin typeface="Cambria Math" panose="02040503050406030204" pitchFamily="18" charset="0"/>
                          </a:rPr>
                          <m:t>=0</m:t>
                        </m:r>
                      </m:sub>
                      <m:sup>
                        <m:r>
                          <a:rPr lang="en-US" altLang="zh-CN" sz="3200" i="1">
                            <a:latin typeface="Cambria Math" panose="02040503050406030204" pitchFamily="18" charset="0"/>
                          </a:rPr>
                          <m:t>𝑇</m:t>
                        </m:r>
                      </m:sup>
                    </m:sSubSup>
                    <m:f>
                      <m:fPr>
                        <m:ctrlPr>
                          <a:rPr lang="en-US" altLang="zh-CN" sz="3200" i="1" smtClean="0">
                            <a:latin typeface="Cambria Math" panose="02040503050406030204" pitchFamily="18" charset="0"/>
                          </a:rPr>
                        </m:ctrlPr>
                      </m:fPr>
                      <m:num>
                        <m:r>
                          <a:rPr lang="zh-CN" altLang="en-US" sz="3200" i="1">
                            <a:latin typeface="Cambria Math" panose="02040503050406030204" pitchFamily="18" charset="0"/>
                          </a:rPr>
                          <m:t>∆</m:t>
                        </m:r>
                        <m:r>
                          <a:rPr lang="en-US" altLang="zh-CN" sz="3200" i="1">
                            <a:latin typeface="Cambria Math" panose="02040503050406030204" pitchFamily="18" charset="0"/>
                          </a:rPr>
                          <m:t>𝑅</m:t>
                        </m:r>
                        <m:r>
                          <a:rPr lang="en-US" altLang="zh-CN" sz="3200" i="1">
                            <a:latin typeface="Cambria Math" panose="02040503050406030204" pitchFamily="18" charset="0"/>
                          </a:rPr>
                          <m:t>+∆</m:t>
                        </m:r>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𝑂</m:t>
                            </m:r>
                          </m:e>
                          <m:sub>
                            <m:r>
                              <a:rPr lang="en-US" altLang="zh-CN" sz="3200" i="1">
                                <a:latin typeface="Cambria Math" panose="02040503050406030204" pitchFamily="18" charset="0"/>
                              </a:rPr>
                              <m:t>1</m:t>
                            </m:r>
                          </m:sub>
                        </m:sSub>
                      </m:num>
                      <m:den>
                        <m:sSup>
                          <m:sSupPr>
                            <m:ctrlPr>
                              <a:rPr lang="en-US" altLang="zh-CN" sz="3200" i="1">
                                <a:latin typeface="Cambria Math" panose="02040503050406030204" pitchFamily="18" charset="0"/>
                              </a:rPr>
                            </m:ctrlPr>
                          </m:sSupPr>
                          <m:e>
                            <m:d>
                              <m:dPr>
                                <m:ctrlPr>
                                  <a:rPr lang="en-US" altLang="zh-CN" sz="3200" i="1">
                                    <a:latin typeface="Cambria Math" panose="02040503050406030204" pitchFamily="18" charset="0"/>
                                  </a:rPr>
                                </m:ctrlPr>
                              </m:dPr>
                              <m:e>
                                <m:r>
                                  <a:rPr lang="en-US" altLang="zh-CN" sz="3200" i="1">
                                    <a:latin typeface="Cambria Math" panose="02040503050406030204" pitchFamily="18" charset="0"/>
                                  </a:rPr>
                                  <m:t>1+</m:t>
                                </m:r>
                                <m:r>
                                  <a:rPr lang="en-US" altLang="zh-CN" sz="3200" i="1">
                                    <a:latin typeface="Cambria Math" panose="02040503050406030204" pitchFamily="18" charset="0"/>
                                  </a:rPr>
                                  <m:t>𝑖</m:t>
                                </m:r>
                              </m:e>
                            </m:d>
                          </m:e>
                          <m:sup>
                            <m:r>
                              <a:rPr lang="en-US" altLang="zh-CN" sz="3200" i="1">
                                <a:latin typeface="Cambria Math" panose="02040503050406030204" pitchFamily="18" charset="0"/>
                              </a:rPr>
                              <m:t>𝑡</m:t>
                            </m:r>
                          </m:sup>
                        </m:sSup>
                      </m:den>
                    </m:f>
                    <m:r>
                      <a:rPr lang="en-US" altLang="zh-CN" sz="3200" b="0" i="1" smtClean="0">
                        <a:latin typeface="Cambria Math" panose="02040503050406030204" pitchFamily="18" charset="0"/>
                      </a:rPr>
                      <m:t>+</m:t>
                    </m:r>
                    <m:f>
                      <m:fPr>
                        <m:ctrlPr>
                          <a:rPr lang="en-US" altLang="zh-CN" sz="3200" b="0" i="1" smtClean="0">
                            <a:latin typeface="Cambria Math" panose="02040503050406030204" pitchFamily="18" charset="0"/>
                          </a:rPr>
                        </m:ctrlPr>
                      </m:fPr>
                      <m:num>
                        <m:r>
                          <a:rPr lang="zh-CN" altLang="en-US" sz="3200" i="1">
                            <a:latin typeface="Cambria Math" panose="02040503050406030204" pitchFamily="18" charset="0"/>
                          </a:rPr>
                          <m:t>∆</m:t>
                        </m:r>
                        <m:sSup>
                          <m:sSupPr>
                            <m:ctrlPr>
                              <a:rPr lang="en-US" altLang="zh-CN" sz="3200" i="1">
                                <a:latin typeface="Cambria Math" panose="02040503050406030204" pitchFamily="18" charset="0"/>
                              </a:rPr>
                            </m:ctrlPr>
                          </m:sSupPr>
                          <m:e>
                            <m:r>
                              <a:rPr lang="en-US" altLang="zh-CN" sz="3200" i="1">
                                <a:latin typeface="Cambria Math" panose="02040503050406030204" pitchFamily="18" charset="0"/>
                              </a:rPr>
                              <m:t>𝑉</m:t>
                            </m:r>
                          </m:e>
                          <m:sup>
                            <m:r>
                              <a:rPr lang="en-US" altLang="zh-CN" sz="3200" i="1">
                                <a:latin typeface="Cambria Math" panose="02040503050406030204" pitchFamily="18" charset="0"/>
                              </a:rPr>
                              <m:t>′</m:t>
                            </m:r>
                          </m:sup>
                        </m:sSup>
                      </m:num>
                      <m:den>
                        <m:sSup>
                          <m:sSupPr>
                            <m:ctrlPr>
                              <a:rPr lang="en-US" altLang="zh-CN" sz="3200" b="0" i="1" smtClean="0">
                                <a:latin typeface="Cambria Math" panose="02040503050406030204" pitchFamily="18" charset="0"/>
                              </a:rPr>
                            </m:ctrlPr>
                          </m:sSupPr>
                          <m:e>
                            <m:r>
                              <a:rPr lang="en-US" altLang="zh-CN" sz="3200" b="0" i="1" smtClean="0">
                                <a:latin typeface="Cambria Math" panose="02040503050406030204" pitchFamily="18" charset="0"/>
                              </a:rPr>
                              <m:t>(1+</m:t>
                            </m:r>
                            <m:r>
                              <a:rPr lang="en-US" altLang="zh-CN" sz="3200" b="0" i="1" smtClean="0">
                                <a:latin typeface="Cambria Math" panose="02040503050406030204" pitchFamily="18" charset="0"/>
                              </a:rPr>
                              <m:t>𝑖</m:t>
                            </m:r>
                            <m:r>
                              <a:rPr lang="en-US" altLang="zh-CN" sz="3200" b="0" i="1" smtClean="0">
                                <a:latin typeface="Cambria Math" panose="02040503050406030204" pitchFamily="18" charset="0"/>
                              </a:rPr>
                              <m:t>)</m:t>
                            </m:r>
                          </m:e>
                          <m:sup>
                            <m:r>
                              <a:rPr lang="en-US" altLang="zh-CN" sz="3200" b="0" i="1" smtClean="0">
                                <a:latin typeface="Cambria Math" panose="02040503050406030204" pitchFamily="18" charset="0"/>
                              </a:rPr>
                              <m:t>𝑇</m:t>
                            </m:r>
                          </m:sup>
                        </m:sSup>
                      </m:den>
                    </m:f>
                    <m:r>
                      <a:rPr lang="en-US" altLang="zh-CN" sz="3200" i="1">
                        <a:latin typeface="Cambria Math" panose="02040503050406030204" pitchFamily="18" charset="0"/>
                      </a:rPr>
                      <m:t>&gt;</m:t>
                    </m:r>
                    <m:r>
                      <a:rPr lang="zh-CN" altLang="en-US" sz="3200" i="1">
                        <a:latin typeface="Cambria Math" panose="02040503050406030204" pitchFamily="18" charset="0"/>
                      </a:rPr>
                      <m:t> ∆</m:t>
                    </m:r>
                    <m:r>
                      <a:rPr lang="en-US" altLang="zh-CN" sz="3200" i="1">
                        <a:latin typeface="Cambria Math" panose="02040503050406030204" pitchFamily="18" charset="0"/>
                      </a:rPr>
                      <m:t>𝑉</m:t>
                    </m:r>
                  </m:oMath>
                </a14:m>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a:t>
                </a:r>
                <a:endParaRPr lang="en-US" sz="3200" dirty="0">
                  <a:latin typeface="Baskerville" panose="02020502070401020303" pitchFamily="18" charset="0"/>
                  <a:ea typeface="Baskerville" panose="02020502070401020303" pitchFamily="18" charset="0"/>
                </a:endParaRPr>
              </a:p>
            </p:txBody>
          </p:sp>
        </mc:Choice>
        <mc:Fallback xmlns="">
          <p:sp>
            <p:nvSpPr>
              <p:cNvPr id="103" name="Rectangle 102">
                <a:extLst>
                  <a:ext uri="{FF2B5EF4-FFF2-40B4-BE49-F238E27FC236}">
                    <a16:creationId xmlns:a16="http://schemas.microsoft.com/office/drawing/2014/main" id="{51EC7954-1C8D-E548-A9EE-B0CD57064708}"/>
                  </a:ext>
                </a:extLst>
              </p:cNvPr>
              <p:cNvSpPr>
                <a:spLocks noRot="1" noChangeAspect="1" noMove="1" noResize="1" noEditPoints="1" noAdjustHandles="1" noChangeArrowheads="1" noChangeShapeType="1" noTextEdit="1"/>
              </p:cNvSpPr>
              <p:nvPr/>
            </p:nvSpPr>
            <p:spPr>
              <a:xfrm>
                <a:off x="5750986" y="4861710"/>
                <a:ext cx="5054397" cy="923651"/>
              </a:xfrm>
              <a:prstGeom prst="rect">
                <a:avLst/>
              </a:prstGeom>
              <a:blipFill>
                <a:blip r:embed="rId4"/>
                <a:stretch>
                  <a:fillRect l="-1750" r="-2000" b="-9589"/>
                </a:stretch>
              </a:blipFill>
            </p:spPr>
            <p:txBody>
              <a:bodyPr/>
              <a:lstStyle/>
              <a:p>
                <a:r>
                  <a:rPr lang="en-CN">
                    <a:noFill/>
                  </a:rPr>
                  <a:t> </a:t>
                </a:r>
              </a:p>
            </p:txBody>
          </p:sp>
        </mc:Fallback>
      </mc:AlternateContent>
      <p:cxnSp>
        <p:nvCxnSpPr>
          <p:cNvPr id="104" name="Google Shape;141;p21">
            <a:extLst>
              <a:ext uri="{FF2B5EF4-FFF2-40B4-BE49-F238E27FC236}">
                <a16:creationId xmlns:a16="http://schemas.microsoft.com/office/drawing/2014/main" id="{9A752B1F-2251-E049-AD36-E48CBA787186}"/>
              </a:ext>
            </a:extLst>
          </p:cNvPr>
          <p:cNvCxnSpPr>
            <a:cxnSpLocks/>
          </p:cNvCxnSpPr>
          <p:nvPr/>
        </p:nvCxnSpPr>
        <p:spPr>
          <a:xfrm>
            <a:off x="4380149" y="3384284"/>
            <a:ext cx="6635807" cy="0"/>
          </a:xfrm>
          <a:prstGeom prst="straightConnector1">
            <a:avLst/>
          </a:prstGeom>
          <a:noFill/>
          <a:ln w="22225" cap="flat" cmpd="sng">
            <a:solidFill>
              <a:schemeClr val="bg1">
                <a:lumMod val="50000"/>
              </a:schemeClr>
            </a:solidFill>
            <a:prstDash val="solid"/>
            <a:round/>
            <a:headEnd type="none" w="med" len="med"/>
            <a:tailEnd type="triangle" w="med" len="med"/>
          </a:ln>
        </p:spPr>
      </p:cxnSp>
      <p:sp>
        <p:nvSpPr>
          <p:cNvPr id="105" name="TextBox 104">
            <a:extLst>
              <a:ext uri="{FF2B5EF4-FFF2-40B4-BE49-F238E27FC236}">
                <a16:creationId xmlns:a16="http://schemas.microsoft.com/office/drawing/2014/main" id="{4CA8F651-C92F-F645-BBA5-086421AAE034}"/>
              </a:ext>
            </a:extLst>
          </p:cNvPr>
          <p:cNvSpPr txBox="1"/>
          <p:nvPr/>
        </p:nvSpPr>
        <p:spPr>
          <a:xfrm>
            <a:off x="4027705" y="3039284"/>
            <a:ext cx="1291572" cy="400110"/>
          </a:xfrm>
          <a:prstGeom prst="rect">
            <a:avLst/>
          </a:prstGeom>
          <a:noFill/>
        </p:spPr>
        <p:txBody>
          <a:bodyPr wrap="none" rtlCol="0">
            <a:spAutoFit/>
          </a:bodyPr>
          <a:lstStyle/>
          <a:p>
            <a:r>
              <a:rPr lang="en-US" altLang="zh-CN" sz="2000" dirty="0">
                <a:latin typeface="Baskerville" panose="02020502070401020303" pitchFamily="18" charset="0"/>
                <a:ea typeface="Baskerville" panose="02020502070401020303" pitchFamily="18" charset="0"/>
              </a:rPr>
              <a:t>investment</a:t>
            </a:r>
            <a:endParaRPr lang="en-US" sz="2000" dirty="0">
              <a:latin typeface="Baskerville" panose="02020502070401020303" pitchFamily="18" charset="0"/>
              <a:ea typeface="Baskerville" panose="02020502070401020303" pitchFamily="18" charset="0"/>
            </a:endParaRPr>
          </a:p>
        </p:txBody>
      </p:sp>
      <p:sp>
        <p:nvSpPr>
          <p:cNvPr id="106" name="Google Shape;144;p21">
            <a:extLst>
              <a:ext uri="{FF2B5EF4-FFF2-40B4-BE49-F238E27FC236}">
                <a16:creationId xmlns:a16="http://schemas.microsoft.com/office/drawing/2014/main" id="{0CEDE83E-A70F-474B-A593-15C2B3A9A091}"/>
              </a:ext>
            </a:extLst>
          </p:cNvPr>
          <p:cNvSpPr txBox="1"/>
          <p:nvPr/>
        </p:nvSpPr>
        <p:spPr>
          <a:xfrm>
            <a:off x="5314011" y="2951193"/>
            <a:ext cx="1154575" cy="460051"/>
          </a:xfrm>
          <a:prstGeom prst="rect">
            <a:avLst/>
          </a:prstGeom>
          <a:noFill/>
          <a:ln>
            <a:noFill/>
          </a:ln>
        </p:spPr>
        <p:txBody>
          <a:bodyPr spcFirstLastPara="1" wrap="square" lIns="121900" tIns="121900" rIns="121900" bIns="121900" anchor="t" anchorCtr="0">
            <a:noAutofit/>
          </a:bodyPr>
          <a:lstStyle/>
          <a:p>
            <a:r>
              <a:rPr lang="en" sz="2000" dirty="0">
                <a:solidFill>
                  <a:schemeClr val="dk1"/>
                </a:solidFill>
                <a:latin typeface="Baskerville" panose="02020502070401020303" pitchFamily="18" charset="0"/>
                <a:ea typeface="Baskerville" panose="02020502070401020303" pitchFamily="18" charset="0"/>
              </a:rPr>
              <a:t>Tenancy</a:t>
            </a:r>
            <a:endParaRPr sz="2000" dirty="0">
              <a:latin typeface="Baskerville" panose="02020502070401020303" pitchFamily="18" charset="0"/>
              <a:ea typeface="Baskerville" panose="02020502070401020303" pitchFamily="18" charset="0"/>
            </a:endParaRPr>
          </a:p>
        </p:txBody>
      </p:sp>
      <p:sp>
        <p:nvSpPr>
          <p:cNvPr id="107" name="Rectangle 106">
            <a:extLst>
              <a:ext uri="{FF2B5EF4-FFF2-40B4-BE49-F238E27FC236}">
                <a16:creationId xmlns:a16="http://schemas.microsoft.com/office/drawing/2014/main" id="{AB7D2D43-3B0D-394C-8D18-0CE0F6182519}"/>
              </a:ext>
            </a:extLst>
          </p:cNvPr>
          <p:cNvSpPr/>
          <p:nvPr/>
        </p:nvSpPr>
        <p:spPr>
          <a:xfrm>
            <a:off x="7332067" y="2915474"/>
            <a:ext cx="1671642" cy="425921"/>
          </a:xfrm>
          <a:prstGeom prst="rect">
            <a:avLst/>
          </a:prstGeom>
          <a:noFill/>
          <a:ln>
            <a:noFill/>
          </a:ln>
        </p:spPr>
        <p:txBody>
          <a:bodyPr spcFirstLastPara="1" wrap="square" lIns="121900" tIns="121900" rIns="121900" bIns="121900" anchor="t" anchorCtr="0">
            <a:noAutofit/>
          </a:bodyPr>
          <a:lstStyle/>
          <a:p>
            <a:r>
              <a:rPr lang="en" sz="2000" dirty="0">
                <a:solidFill>
                  <a:schemeClr val="dk1"/>
                </a:solidFill>
                <a:latin typeface="Baskerville" panose="02020502070401020303" pitchFamily="18" charset="0"/>
                <a:ea typeface="Baskerville" panose="02020502070401020303" pitchFamily="18" charset="0"/>
              </a:rPr>
              <a:t>Operation</a:t>
            </a:r>
            <a:endParaRPr lang="en-US" sz="2000" dirty="0">
              <a:solidFill>
                <a:schemeClr val="dk1"/>
              </a:solidFill>
              <a:latin typeface="Baskerville" panose="02020502070401020303" pitchFamily="18" charset="0"/>
              <a:ea typeface="Baskerville" panose="02020502070401020303" pitchFamily="18" charset="0"/>
            </a:endParaRPr>
          </a:p>
        </p:txBody>
      </p:sp>
      <p:cxnSp>
        <p:nvCxnSpPr>
          <p:cNvPr id="108" name="Google Shape;159;p21">
            <a:extLst>
              <a:ext uri="{FF2B5EF4-FFF2-40B4-BE49-F238E27FC236}">
                <a16:creationId xmlns:a16="http://schemas.microsoft.com/office/drawing/2014/main" id="{94A6147E-C56B-DF41-A46E-E5A25D321A15}"/>
              </a:ext>
            </a:extLst>
          </p:cNvPr>
          <p:cNvCxnSpPr>
            <a:cxnSpLocks/>
          </p:cNvCxnSpPr>
          <p:nvPr/>
        </p:nvCxnSpPr>
        <p:spPr>
          <a:xfrm flipV="1">
            <a:off x="7994528" y="3447260"/>
            <a:ext cx="0" cy="515016"/>
          </a:xfrm>
          <a:prstGeom prst="straightConnector1">
            <a:avLst/>
          </a:prstGeom>
          <a:noFill/>
          <a:ln w="19050" cap="flat" cmpd="sng">
            <a:solidFill>
              <a:srgbClr val="0097A7"/>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E09BFA8F-D640-134B-980B-C891D571C36D}"/>
                  </a:ext>
                </a:extLst>
              </p:cNvPr>
              <p:cNvSpPr/>
              <p:nvPr/>
            </p:nvSpPr>
            <p:spPr>
              <a:xfrm>
                <a:off x="7883761" y="3413194"/>
                <a:ext cx="2134296" cy="584775"/>
              </a:xfrm>
              <a:prstGeom prst="rect">
                <a:avLst/>
              </a:prstGeom>
            </p:spPr>
            <p:txBody>
              <a:bodyPr wrap="square">
                <a:spAutoFit/>
              </a:bodyPr>
              <a:lstStyle/>
              <a:p>
                <a:pPr marL="211661">
                  <a:buSzPts val="1100"/>
                </a:pPr>
                <a:r>
                  <a:rPr lang="en-US" altLang="zh-CN" sz="1600" dirty="0">
                    <a:latin typeface="Baskerville" panose="02020502070401020303" pitchFamily="18" charset="0"/>
                    <a:ea typeface="Baskerville" panose="02020502070401020303" pitchFamily="18" charset="0"/>
                  </a:rPr>
                  <a:t>Lower</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Operation</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costs</a:t>
                </a:r>
                <a:r>
                  <a:rPr lang="zh-CN" altLang="en-US" sz="1600" dirty="0">
                    <a:latin typeface="Baskerville" panose="02020502070401020303" pitchFamily="18" charset="0"/>
                  </a:rPr>
                  <a:t> </a:t>
                </a:r>
                <a14:m>
                  <m:oMath xmlns:m="http://schemas.openxmlformats.org/officeDocument/2006/math">
                    <m:r>
                      <a:rPr lang="zh-CN" altLang="en-US" sz="1600" i="1">
                        <a:latin typeface="Cambria Math" panose="02040503050406030204" pitchFamily="18" charset="0"/>
                      </a:rPr>
                      <m:t>∆</m:t>
                    </m:r>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𝑂</m:t>
                        </m:r>
                      </m:e>
                      <m:sub>
                        <m:r>
                          <a:rPr lang="en-US" altLang="zh-CN" sz="1600" i="1">
                            <a:latin typeface="Cambria Math" panose="02040503050406030204" pitchFamily="18" charset="0"/>
                          </a:rPr>
                          <m:t>1</m:t>
                        </m:r>
                      </m:sub>
                    </m:sSub>
                  </m:oMath>
                </a14:m>
                <a:endParaRPr lang="en-US" sz="1600" dirty="0">
                  <a:latin typeface="Baskerville" panose="02020502070401020303" pitchFamily="18" charset="0"/>
                  <a:ea typeface="Baskerville" panose="02020502070401020303" pitchFamily="18" charset="0"/>
                </a:endParaRPr>
              </a:p>
            </p:txBody>
          </p:sp>
        </mc:Choice>
        <mc:Fallback xmlns="">
          <p:sp>
            <p:nvSpPr>
              <p:cNvPr id="109" name="Rectangle 108">
                <a:extLst>
                  <a:ext uri="{FF2B5EF4-FFF2-40B4-BE49-F238E27FC236}">
                    <a16:creationId xmlns:a16="http://schemas.microsoft.com/office/drawing/2014/main" id="{E09BFA8F-D640-134B-980B-C891D571C36D}"/>
                  </a:ext>
                </a:extLst>
              </p:cNvPr>
              <p:cNvSpPr>
                <a:spLocks noRot="1" noChangeAspect="1" noMove="1" noResize="1" noEditPoints="1" noAdjustHandles="1" noChangeArrowheads="1" noChangeShapeType="1" noTextEdit="1"/>
              </p:cNvSpPr>
              <p:nvPr/>
            </p:nvSpPr>
            <p:spPr>
              <a:xfrm>
                <a:off x="7883761" y="3413194"/>
                <a:ext cx="2134296" cy="584775"/>
              </a:xfrm>
              <a:prstGeom prst="rect">
                <a:avLst/>
              </a:prstGeom>
              <a:blipFill>
                <a:blip r:embed="rId5"/>
                <a:stretch>
                  <a:fillRect t="-3125" b="-1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0" name="Rectangle 109">
                <a:extLst>
                  <a:ext uri="{FF2B5EF4-FFF2-40B4-BE49-F238E27FC236}">
                    <a16:creationId xmlns:a16="http://schemas.microsoft.com/office/drawing/2014/main" id="{C3429BE3-C5B9-0D40-B03E-303095F06D55}"/>
                  </a:ext>
                </a:extLst>
              </p:cNvPr>
              <p:cNvSpPr/>
              <p:nvPr/>
            </p:nvSpPr>
            <p:spPr>
              <a:xfrm>
                <a:off x="5573570" y="2313901"/>
                <a:ext cx="2340025" cy="830997"/>
              </a:xfrm>
              <a:prstGeom prst="rect">
                <a:avLst/>
              </a:prstGeom>
            </p:spPr>
            <p:txBody>
              <a:bodyPr wrap="square">
                <a:spAutoFit/>
              </a:bodyPr>
              <a:lstStyle/>
              <a:p>
                <a:pPr marL="211661">
                  <a:buSzPts val="1100"/>
                </a:pPr>
                <a:r>
                  <a:rPr lang="en-US" sz="1600" dirty="0">
                    <a:latin typeface="Baskerville" panose="02020502070401020303" pitchFamily="18" charset="0"/>
                    <a:ea typeface="Baskerville" panose="02020502070401020303" pitchFamily="18" charset="0"/>
                  </a:rPr>
                  <a:t>Higher </a:t>
                </a:r>
              </a:p>
              <a:p>
                <a:pPr marL="211661">
                  <a:buSzPts val="1100"/>
                </a:pPr>
                <a:r>
                  <a:rPr lang="en-US" altLang="zh-CN" sz="1600" dirty="0">
                    <a:latin typeface="Baskerville" panose="02020502070401020303" pitchFamily="18" charset="0"/>
                    <a:ea typeface="Baskerville" panose="02020502070401020303" pitchFamily="18" charset="0"/>
                  </a:rPr>
                  <a:t>Effective</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Rent</a:t>
                </a:r>
                <a:r>
                  <a:rPr lang="zh-CN" altLang="en-US" sz="1600" dirty="0">
                    <a:latin typeface="Baskerville" panose="02020502070401020303" pitchFamily="18" charset="0"/>
                  </a:rPr>
                  <a:t> </a:t>
                </a:r>
                <a14:m>
                  <m:oMath xmlns:m="http://schemas.openxmlformats.org/officeDocument/2006/math">
                    <m:r>
                      <a:rPr lang="zh-CN" altLang="en-US" sz="1600" i="1">
                        <a:latin typeface="Cambria Math" panose="02040503050406030204" pitchFamily="18" charset="0"/>
                      </a:rPr>
                      <m:t>∆</m:t>
                    </m:r>
                    <m:r>
                      <a:rPr lang="en-US" altLang="zh-CN" sz="1600" i="1">
                        <a:latin typeface="Cambria Math" panose="02040503050406030204" pitchFamily="18" charset="0"/>
                      </a:rPr>
                      <m:t>𝑅</m:t>
                    </m:r>
                  </m:oMath>
                </a14:m>
                <a:endParaRPr lang="en-US" altLang="zh-CN" sz="1600" dirty="0">
                  <a:latin typeface="Baskerville" panose="02020502070401020303" pitchFamily="18" charset="0"/>
                </a:endParaRPr>
              </a:p>
              <a:p>
                <a:pPr marL="211661">
                  <a:buSzPts val="1100"/>
                </a:pPr>
                <a:r>
                  <a:rPr lang="en-US" sz="1600" dirty="0">
                    <a:latin typeface="Baskerville" panose="02020502070401020303" pitchFamily="18" charset="0"/>
                    <a:ea typeface="Baskerville" panose="02020502070401020303" pitchFamily="18" charset="0"/>
                  </a:rPr>
                  <a:t>(Rent and Occupancy)</a:t>
                </a:r>
              </a:p>
            </p:txBody>
          </p:sp>
        </mc:Choice>
        <mc:Fallback xmlns="">
          <p:sp>
            <p:nvSpPr>
              <p:cNvPr id="110" name="Rectangle 109">
                <a:extLst>
                  <a:ext uri="{FF2B5EF4-FFF2-40B4-BE49-F238E27FC236}">
                    <a16:creationId xmlns:a16="http://schemas.microsoft.com/office/drawing/2014/main" id="{C3429BE3-C5B9-0D40-B03E-303095F06D55}"/>
                  </a:ext>
                </a:extLst>
              </p:cNvPr>
              <p:cNvSpPr>
                <a:spLocks noRot="1" noChangeAspect="1" noMove="1" noResize="1" noEditPoints="1" noAdjustHandles="1" noChangeArrowheads="1" noChangeShapeType="1" noTextEdit="1"/>
              </p:cNvSpPr>
              <p:nvPr/>
            </p:nvSpPr>
            <p:spPr>
              <a:xfrm>
                <a:off x="5573570" y="2313901"/>
                <a:ext cx="2340025" cy="830997"/>
              </a:xfrm>
              <a:prstGeom prst="rect">
                <a:avLst/>
              </a:prstGeom>
              <a:blipFill>
                <a:blip r:embed="rId6"/>
                <a:stretch>
                  <a:fillRect t="-2206" b="-8824"/>
                </a:stretch>
              </a:blipFill>
            </p:spPr>
            <p:txBody>
              <a:bodyPr/>
              <a:lstStyle/>
              <a:p>
                <a:r>
                  <a:rPr lang="zh-CN" altLang="en-US">
                    <a:noFill/>
                  </a:rPr>
                  <a:t> </a:t>
                </a:r>
              </a:p>
            </p:txBody>
          </p:sp>
        </mc:Fallback>
      </mc:AlternateContent>
      <p:cxnSp>
        <p:nvCxnSpPr>
          <p:cNvPr id="111" name="Google Shape;159;p21">
            <a:extLst>
              <a:ext uri="{FF2B5EF4-FFF2-40B4-BE49-F238E27FC236}">
                <a16:creationId xmlns:a16="http://schemas.microsoft.com/office/drawing/2014/main" id="{D979E0C7-AB1A-FA43-A79C-AF0F140E3327}"/>
              </a:ext>
            </a:extLst>
          </p:cNvPr>
          <p:cNvCxnSpPr>
            <a:cxnSpLocks/>
          </p:cNvCxnSpPr>
          <p:nvPr/>
        </p:nvCxnSpPr>
        <p:spPr>
          <a:xfrm flipV="1">
            <a:off x="10059248" y="2569601"/>
            <a:ext cx="0" cy="515016"/>
          </a:xfrm>
          <a:prstGeom prst="straightConnector1">
            <a:avLst/>
          </a:prstGeom>
          <a:noFill/>
          <a:ln w="19050" cap="flat" cmpd="sng">
            <a:solidFill>
              <a:srgbClr val="0097A7"/>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112" name="Rectangle 111">
                <a:extLst>
                  <a:ext uri="{FF2B5EF4-FFF2-40B4-BE49-F238E27FC236}">
                    <a16:creationId xmlns:a16="http://schemas.microsoft.com/office/drawing/2014/main" id="{6D16E895-6274-DC44-97CE-EA3DC1E54EDF}"/>
                  </a:ext>
                </a:extLst>
              </p:cNvPr>
              <p:cNvSpPr/>
              <p:nvPr/>
            </p:nvSpPr>
            <p:spPr>
              <a:xfrm>
                <a:off x="9829643" y="2473393"/>
                <a:ext cx="2134296" cy="584775"/>
              </a:xfrm>
              <a:prstGeom prst="rect">
                <a:avLst/>
              </a:prstGeom>
            </p:spPr>
            <p:txBody>
              <a:bodyPr wrap="square">
                <a:spAutoFit/>
              </a:bodyPr>
              <a:lstStyle/>
              <a:p>
                <a:pPr marL="211661">
                  <a:buSzPts val="1100"/>
                </a:pPr>
                <a:r>
                  <a:rPr lang="en-US" altLang="zh-CN" sz="1600" dirty="0">
                    <a:latin typeface="Baskerville" panose="02020502070401020303" pitchFamily="18" charset="0"/>
                    <a:ea typeface="Baskerville" panose="02020502070401020303" pitchFamily="18" charset="0"/>
                  </a:rPr>
                  <a:t>Lower</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depreciation</a:t>
                </a:r>
                <a:r>
                  <a:rPr lang="zh-CN" altLang="en-US" sz="1600" dirty="0">
                    <a:latin typeface="Baskerville" panose="02020502070401020303" pitchFamily="18" charset="0"/>
                  </a:rPr>
                  <a:t> </a:t>
                </a:r>
                <a14:m>
                  <m:oMath xmlns:m="http://schemas.openxmlformats.org/officeDocument/2006/math">
                    <m:r>
                      <a:rPr lang="zh-CN" altLang="en-US" sz="1600" i="1">
                        <a:latin typeface="Cambria Math" panose="02040503050406030204" pitchFamily="18" charset="0"/>
                      </a:rPr>
                      <m:t>∆</m:t>
                    </m:r>
                    <m:r>
                      <a:rPr lang="en-US" altLang="zh-CN" sz="1600" i="1">
                        <a:latin typeface="Cambria Math" panose="02040503050406030204" pitchFamily="18" charset="0"/>
                      </a:rPr>
                      <m:t>𝑉</m:t>
                    </m:r>
                    <m:r>
                      <a:rPr lang="en-US" altLang="zh-CN" sz="1600" i="1">
                        <a:latin typeface="Cambria Math" panose="02040503050406030204" pitchFamily="18" charset="0"/>
                      </a:rPr>
                      <m:t>′</m:t>
                    </m:r>
                  </m:oMath>
                </a14:m>
                <a:endParaRPr lang="en-US" sz="1600" dirty="0">
                  <a:latin typeface="Baskerville" panose="02020502070401020303" pitchFamily="18" charset="0"/>
                  <a:ea typeface="Baskerville" panose="02020502070401020303" pitchFamily="18" charset="0"/>
                </a:endParaRPr>
              </a:p>
            </p:txBody>
          </p:sp>
        </mc:Choice>
        <mc:Fallback xmlns="">
          <p:sp>
            <p:nvSpPr>
              <p:cNvPr id="112" name="Rectangle 111">
                <a:extLst>
                  <a:ext uri="{FF2B5EF4-FFF2-40B4-BE49-F238E27FC236}">
                    <a16:creationId xmlns:a16="http://schemas.microsoft.com/office/drawing/2014/main" id="{6D16E895-6274-DC44-97CE-EA3DC1E54EDF}"/>
                  </a:ext>
                </a:extLst>
              </p:cNvPr>
              <p:cNvSpPr>
                <a:spLocks noRot="1" noChangeAspect="1" noMove="1" noResize="1" noEditPoints="1" noAdjustHandles="1" noChangeArrowheads="1" noChangeShapeType="1" noTextEdit="1"/>
              </p:cNvSpPr>
              <p:nvPr/>
            </p:nvSpPr>
            <p:spPr>
              <a:xfrm>
                <a:off x="9829643" y="2473393"/>
                <a:ext cx="2134296" cy="584775"/>
              </a:xfrm>
              <a:prstGeom prst="rect">
                <a:avLst/>
              </a:prstGeom>
              <a:blipFill>
                <a:blip r:embed="rId7"/>
                <a:stretch>
                  <a:fillRect t="-31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3" name="Rectangle 112">
                <a:extLst>
                  <a:ext uri="{FF2B5EF4-FFF2-40B4-BE49-F238E27FC236}">
                    <a16:creationId xmlns:a16="http://schemas.microsoft.com/office/drawing/2014/main" id="{D9428CCF-7E51-4749-BB45-04BFA29E1924}"/>
                  </a:ext>
                </a:extLst>
              </p:cNvPr>
              <p:cNvSpPr/>
              <p:nvPr/>
            </p:nvSpPr>
            <p:spPr>
              <a:xfrm>
                <a:off x="9797592" y="3354385"/>
                <a:ext cx="116634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i="1">
                          <a:latin typeface="Cambria Math" panose="02040503050406030204" pitchFamily="18" charset="0"/>
                        </a:rPr>
                        <m:t>𝑦𝑒𝑎𝑟</m:t>
                      </m:r>
                      <m:r>
                        <a:rPr lang="zh-CN" altLang="en-US" sz="2400" i="1">
                          <a:latin typeface="Cambria Math" panose="02040503050406030204" pitchFamily="18" charset="0"/>
                        </a:rPr>
                        <m:t> </m:t>
                      </m:r>
                      <m:r>
                        <a:rPr lang="en-US" altLang="zh-CN" sz="2400" i="1">
                          <a:latin typeface="Cambria Math" panose="02040503050406030204" pitchFamily="18" charset="0"/>
                        </a:rPr>
                        <m:t>𝑇</m:t>
                      </m:r>
                    </m:oMath>
                  </m:oMathPara>
                </a14:m>
                <a:endParaRPr lang="en-US" sz="2400" dirty="0">
                  <a:latin typeface="Baskerville" panose="02020502070401020303" pitchFamily="18" charset="0"/>
                  <a:ea typeface="Baskerville" panose="02020502070401020303" pitchFamily="18" charset="0"/>
                </a:endParaRPr>
              </a:p>
            </p:txBody>
          </p:sp>
        </mc:Choice>
        <mc:Fallback xmlns="">
          <p:sp>
            <p:nvSpPr>
              <p:cNvPr id="113" name="Rectangle 112">
                <a:extLst>
                  <a:ext uri="{FF2B5EF4-FFF2-40B4-BE49-F238E27FC236}">
                    <a16:creationId xmlns:a16="http://schemas.microsoft.com/office/drawing/2014/main" id="{D9428CCF-7E51-4749-BB45-04BFA29E1924}"/>
                  </a:ext>
                </a:extLst>
              </p:cNvPr>
              <p:cNvSpPr>
                <a:spLocks noRot="1" noChangeAspect="1" noMove="1" noResize="1" noEditPoints="1" noAdjustHandles="1" noChangeArrowheads="1" noChangeShapeType="1" noTextEdit="1"/>
              </p:cNvSpPr>
              <p:nvPr/>
            </p:nvSpPr>
            <p:spPr>
              <a:xfrm>
                <a:off x="9797592" y="3354385"/>
                <a:ext cx="1166345" cy="461665"/>
              </a:xfrm>
              <a:prstGeom prst="rect">
                <a:avLst/>
              </a:prstGeom>
              <a:blipFill>
                <a:blip r:embed="rId8"/>
                <a:stretch>
                  <a:fillRect b="-21622"/>
                </a:stretch>
              </a:blipFill>
            </p:spPr>
            <p:txBody>
              <a:bodyPr/>
              <a:lstStyle/>
              <a:p>
                <a:r>
                  <a:rPr lang="en-CN">
                    <a:noFill/>
                  </a:rPr>
                  <a:t> </a:t>
                </a:r>
              </a:p>
            </p:txBody>
          </p:sp>
        </mc:Fallback>
      </mc:AlternateContent>
      <p:sp>
        <p:nvSpPr>
          <p:cNvPr id="114" name="TextBox 113">
            <a:extLst>
              <a:ext uri="{FF2B5EF4-FFF2-40B4-BE49-F238E27FC236}">
                <a16:creationId xmlns:a16="http://schemas.microsoft.com/office/drawing/2014/main" id="{A5AD0B47-0D00-284D-9885-C1D19CF9B781}"/>
              </a:ext>
            </a:extLst>
          </p:cNvPr>
          <p:cNvSpPr txBox="1"/>
          <p:nvPr/>
        </p:nvSpPr>
        <p:spPr>
          <a:xfrm>
            <a:off x="6319355" y="5934848"/>
            <a:ext cx="3740126" cy="584775"/>
          </a:xfrm>
          <a:prstGeom prst="rect">
            <a:avLst/>
          </a:prstGeom>
          <a:noFill/>
        </p:spPr>
        <p:txBody>
          <a:bodyPr wrap="none" rtlCol="0">
            <a:spAutoFit/>
          </a:bodyPr>
          <a:lstStyle/>
          <a:p>
            <a:r>
              <a:rPr lang="en-US" altLang="zh-CN" sz="3200" dirty="0">
                <a:solidFill>
                  <a:srgbClr val="993333"/>
                </a:solidFill>
                <a:latin typeface="Baskerville" panose="02020502070401020303" pitchFamily="18" charset="0"/>
                <a:ea typeface="Baskerville" panose="02020502070401020303" pitchFamily="18" charset="0"/>
              </a:rPr>
              <a:t>What</a:t>
            </a:r>
            <a:r>
              <a:rPr lang="zh-CN" altLang="en-US" sz="3200" dirty="0">
                <a:solidFill>
                  <a:srgbClr val="993333"/>
                </a:solidFill>
                <a:latin typeface="Baskerville" panose="02020502070401020303" pitchFamily="18" charset="0"/>
              </a:rPr>
              <a:t> </a:t>
            </a:r>
            <a:r>
              <a:rPr lang="en-US" altLang="zh-CN" sz="3200" dirty="0">
                <a:solidFill>
                  <a:srgbClr val="993333"/>
                </a:solidFill>
                <a:latin typeface="Baskerville" panose="02020502070401020303" pitchFamily="18" charset="0"/>
                <a:ea typeface="Baskerville" panose="02020502070401020303" pitchFamily="18" charset="0"/>
              </a:rPr>
              <a:t>about</a:t>
            </a:r>
            <a:r>
              <a:rPr lang="zh-CN" altLang="en-US" sz="3200" dirty="0">
                <a:solidFill>
                  <a:srgbClr val="993333"/>
                </a:solidFill>
                <a:latin typeface="Baskerville" panose="02020502070401020303" pitchFamily="18" charset="0"/>
              </a:rPr>
              <a:t> </a:t>
            </a:r>
            <a:r>
              <a:rPr lang="en-US" altLang="zh-CN" sz="3200" dirty="0">
                <a:solidFill>
                  <a:srgbClr val="993333"/>
                </a:solidFill>
                <a:latin typeface="Baskerville" panose="02020502070401020303" pitchFamily="18" charset="0"/>
              </a:rPr>
              <a:t>the</a:t>
            </a:r>
            <a:r>
              <a:rPr lang="zh-CN" altLang="en-US" sz="3200" dirty="0">
                <a:solidFill>
                  <a:srgbClr val="993333"/>
                </a:solidFill>
                <a:latin typeface="Baskerville" panose="02020502070401020303" pitchFamily="18" charset="0"/>
              </a:rPr>
              <a:t> </a:t>
            </a:r>
            <a:r>
              <a:rPr lang="en-US" altLang="zh-CN" sz="3200" dirty="0">
                <a:solidFill>
                  <a:srgbClr val="993333"/>
                </a:solidFill>
                <a:latin typeface="Baskerville" panose="02020502070401020303" pitchFamily="18" charset="0"/>
              </a:rPr>
              <a:t>r</a:t>
            </a:r>
            <a:r>
              <a:rPr lang="en-US" altLang="zh-CN" sz="3200" dirty="0">
                <a:solidFill>
                  <a:srgbClr val="993333"/>
                </a:solidFill>
                <a:latin typeface="Baskerville" panose="02020502070401020303" pitchFamily="18" charset="0"/>
                <a:ea typeface="Baskerville" panose="02020502070401020303" pitchFamily="18" charset="0"/>
              </a:rPr>
              <a:t>isk?</a:t>
            </a:r>
            <a:endParaRPr lang="en-US" sz="3200" dirty="0">
              <a:solidFill>
                <a:srgbClr val="993333"/>
              </a:solidFill>
              <a:latin typeface="Baskerville" panose="02020502070401020303" pitchFamily="18" charset="0"/>
              <a:ea typeface="Baskerville" panose="02020502070401020303" pitchFamily="18" charset="0"/>
            </a:endParaRPr>
          </a:p>
        </p:txBody>
      </p:sp>
      <p:sp>
        <p:nvSpPr>
          <p:cNvPr id="115" name="Google Shape;143;p21">
            <a:extLst>
              <a:ext uri="{FF2B5EF4-FFF2-40B4-BE49-F238E27FC236}">
                <a16:creationId xmlns:a16="http://schemas.microsoft.com/office/drawing/2014/main" id="{D8DECE51-8ACA-BA44-BE9A-01C41EB6D270}"/>
              </a:ext>
            </a:extLst>
          </p:cNvPr>
          <p:cNvSpPr txBox="1"/>
          <p:nvPr/>
        </p:nvSpPr>
        <p:spPr>
          <a:xfrm>
            <a:off x="1029713" y="2978871"/>
            <a:ext cx="2948833" cy="452749"/>
          </a:xfrm>
          <a:prstGeom prst="rect">
            <a:avLst/>
          </a:prstGeom>
          <a:noFill/>
          <a:ln>
            <a:noFill/>
          </a:ln>
        </p:spPr>
        <p:txBody>
          <a:bodyPr spcFirstLastPara="1" wrap="square" lIns="121900" tIns="121900" rIns="121900" bIns="121900" anchor="t" anchorCtr="0">
            <a:noAutofit/>
          </a:bodyPr>
          <a:lstStyle/>
          <a:p>
            <a:pPr algn="ctr"/>
            <a:r>
              <a:rPr lang="en" sz="2000" dirty="0">
                <a:solidFill>
                  <a:schemeClr val="bg1">
                    <a:lumMod val="65000"/>
                  </a:schemeClr>
                </a:solidFill>
                <a:latin typeface="Baskerville" panose="02020502070401020303" pitchFamily="18" charset="0"/>
                <a:ea typeface="Baskerville" panose="02020502070401020303" pitchFamily="18" charset="0"/>
              </a:rPr>
              <a:t>Design/Construction</a:t>
            </a:r>
            <a:endParaRPr sz="2000" dirty="0">
              <a:solidFill>
                <a:schemeClr val="bg1">
                  <a:lumMod val="65000"/>
                </a:schemeClr>
              </a:solidFill>
              <a:latin typeface="Baskerville" panose="02020502070401020303" pitchFamily="18" charset="0"/>
              <a:ea typeface="Baskerville" panose="02020502070401020303" pitchFamily="18" charset="0"/>
            </a:endParaRPr>
          </a:p>
        </p:txBody>
      </p:sp>
      <p:cxnSp>
        <p:nvCxnSpPr>
          <p:cNvPr id="116" name="Google Shape;159;p21">
            <a:extLst>
              <a:ext uri="{FF2B5EF4-FFF2-40B4-BE49-F238E27FC236}">
                <a16:creationId xmlns:a16="http://schemas.microsoft.com/office/drawing/2014/main" id="{4DF5A9ED-400B-6F48-BFDE-8A7ECE5FEB8F}"/>
              </a:ext>
            </a:extLst>
          </p:cNvPr>
          <p:cNvCxnSpPr>
            <a:cxnSpLocks/>
          </p:cNvCxnSpPr>
          <p:nvPr/>
        </p:nvCxnSpPr>
        <p:spPr>
          <a:xfrm flipV="1">
            <a:off x="4229817" y="2569605"/>
            <a:ext cx="0" cy="524241"/>
          </a:xfrm>
          <a:prstGeom prst="straightConnector1">
            <a:avLst/>
          </a:prstGeom>
          <a:noFill/>
          <a:ln w="19050" cap="flat" cmpd="sng">
            <a:solidFill>
              <a:srgbClr val="0097A7"/>
            </a:solidFill>
            <a:prstDash val="sysDash"/>
            <a:round/>
            <a:headEnd type="none" w="med" len="med"/>
            <a:tailEnd type="triangle" w="med" len="med"/>
          </a:ln>
        </p:spPr>
      </p:cxnSp>
      <mc:AlternateContent xmlns:mc="http://schemas.openxmlformats.org/markup-compatibility/2006" xmlns:a14="http://schemas.microsoft.com/office/drawing/2010/main">
        <mc:Choice Requires="a14">
          <p:sp>
            <p:nvSpPr>
              <p:cNvPr id="117" name="Rectangle 116">
                <a:extLst>
                  <a:ext uri="{FF2B5EF4-FFF2-40B4-BE49-F238E27FC236}">
                    <a16:creationId xmlns:a16="http://schemas.microsoft.com/office/drawing/2014/main" id="{3EE2E268-62B2-A249-A4EE-06D3E6808DDF}"/>
                  </a:ext>
                </a:extLst>
              </p:cNvPr>
              <p:cNvSpPr/>
              <p:nvPr/>
            </p:nvSpPr>
            <p:spPr>
              <a:xfrm>
                <a:off x="1748667" y="2493867"/>
                <a:ext cx="2060500" cy="646331"/>
              </a:xfrm>
              <a:prstGeom prst="rect">
                <a:avLst/>
              </a:prstGeom>
            </p:spPr>
            <p:txBody>
              <a:bodyPr wrap="none">
                <a:spAutoFit/>
              </a:bodyPr>
              <a:lstStyle/>
              <a:p>
                <a:pPr marL="211661">
                  <a:buSzPts val="1100"/>
                </a:pPr>
                <a:r>
                  <a:rPr lang="en-US" dirty="0">
                    <a:latin typeface="Baskerville" panose="02020502070401020303" pitchFamily="18" charset="0"/>
                    <a:ea typeface="Baskerville" panose="02020502070401020303" pitchFamily="18" charset="0"/>
                  </a:rPr>
                  <a:t>Higher </a:t>
                </a:r>
                <a:r>
                  <a:rPr lang="en-US" altLang="zh-CN" dirty="0">
                    <a:latin typeface="Baskerville" panose="02020502070401020303" pitchFamily="18" charset="0"/>
                    <a:ea typeface="Baskerville" panose="02020502070401020303" pitchFamily="18" charset="0"/>
                  </a:rPr>
                  <a:t>Sale</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Price</a:t>
                </a:r>
                <a:r>
                  <a:rPr lang="zh-CN" altLang="en-US" dirty="0">
                    <a:latin typeface="Baskerville" panose="02020502070401020303" pitchFamily="18" charset="0"/>
                  </a:rPr>
                  <a:t> </a:t>
                </a:r>
                <a:endParaRPr lang="en-US" altLang="zh-CN" dirty="0">
                  <a:latin typeface="Baskerville" panose="02020502070401020303" pitchFamily="18" charset="0"/>
                </a:endParaRPr>
              </a:p>
              <a:p>
                <a:pPr marL="211661">
                  <a:buSzPts val="1100"/>
                </a:pPr>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rPr>
                        <m:t>∆</m:t>
                      </m:r>
                      <m:r>
                        <a:rPr lang="en-US" altLang="zh-CN" i="1">
                          <a:latin typeface="Cambria Math" panose="02040503050406030204" pitchFamily="18" charset="0"/>
                        </a:rPr>
                        <m:t>𝑉</m:t>
                      </m:r>
                    </m:oMath>
                  </m:oMathPara>
                </a14:m>
                <a:endParaRPr lang="en-US" dirty="0">
                  <a:latin typeface="Baskerville" panose="02020502070401020303" pitchFamily="18" charset="0"/>
                  <a:ea typeface="Baskerville" panose="02020502070401020303" pitchFamily="18" charset="0"/>
                </a:endParaRPr>
              </a:p>
            </p:txBody>
          </p:sp>
        </mc:Choice>
        <mc:Fallback xmlns="">
          <p:sp>
            <p:nvSpPr>
              <p:cNvPr id="117" name="Rectangle 116">
                <a:extLst>
                  <a:ext uri="{FF2B5EF4-FFF2-40B4-BE49-F238E27FC236}">
                    <a16:creationId xmlns:a16="http://schemas.microsoft.com/office/drawing/2014/main" id="{3EE2E268-62B2-A249-A4EE-06D3E6808DDF}"/>
                  </a:ext>
                </a:extLst>
              </p:cNvPr>
              <p:cNvSpPr>
                <a:spLocks noRot="1" noChangeAspect="1" noMove="1" noResize="1" noEditPoints="1" noAdjustHandles="1" noChangeArrowheads="1" noChangeShapeType="1" noTextEdit="1"/>
              </p:cNvSpPr>
              <p:nvPr/>
            </p:nvSpPr>
            <p:spPr>
              <a:xfrm>
                <a:off x="1748667" y="2493867"/>
                <a:ext cx="2060500" cy="646331"/>
              </a:xfrm>
              <a:prstGeom prst="rect">
                <a:avLst/>
              </a:prstGeom>
              <a:blipFill>
                <a:blip r:embed="rId9"/>
                <a:stretch>
                  <a:fillRect t="-3774"/>
                </a:stretch>
              </a:blipFill>
            </p:spPr>
            <p:txBody>
              <a:bodyPr/>
              <a:lstStyle/>
              <a:p>
                <a:r>
                  <a:rPr lang="zh-CN" altLang="en-US">
                    <a:noFill/>
                  </a:rPr>
                  <a:t> </a:t>
                </a:r>
              </a:p>
            </p:txBody>
          </p:sp>
        </mc:Fallback>
      </mc:AlternateContent>
      <p:sp>
        <p:nvSpPr>
          <p:cNvPr id="118" name="TextBox 117">
            <a:extLst>
              <a:ext uri="{FF2B5EF4-FFF2-40B4-BE49-F238E27FC236}">
                <a16:creationId xmlns:a16="http://schemas.microsoft.com/office/drawing/2014/main" id="{29DDC8BF-73A5-5941-88B3-C277D16639F1}"/>
              </a:ext>
            </a:extLst>
          </p:cNvPr>
          <p:cNvSpPr txBox="1"/>
          <p:nvPr/>
        </p:nvSpPr>
        <p:spPr>
          <a:xfrm rot="1464233">
            <a:off x="4083037" y="3238570"/>
            <a:ext cx="507507" cy="584775"/>
          </a:xfrm>
          <a:prstGeom prst="rect">
            <a:avLst/>
          </a:prstGeom>
          <a:noFill/>
        </p:spPr>
        <p:txBody>
          <a:bodyPr wrap="square" rtlCol="0">
            <a:spAutoFit/>
          </a:bodyPr>
          <a:lstStyle/>
          <a:p>
            <a:r>
              <a:rPr lang="en-US" altLang="zh-CN" sz="3200" dirty="0">
                <a:solidFill>
                  <a:srgbClr val="0069A2"/>
                </a:solidFill>
                <a:latin typeface="Baskerville" panose="02020502070401020303" pitchFamily="18" charset="0"/>
                <a:ea typeface="Baskerville" panose="02020502070401020303" pitchFamily="18" charset="0"/>
              </a:rPr>
              <a:t>=</a:t>
            </a:r>
            <a:endParaRPr lang="en-US" sz="3200" dirty="0">
              <a:solidFill>
                <a:srgbClr val="0069A2"/>
              </a:solidFill>
              <a:latin typeface="Baskerville" panose="02020502070401020303" pitchFamily="18" charset="0"/>
              <a:ea typeface="Baskerville" panose="02020502070401020303" pitchFamily="18" charset="0"/>
            </a:endParaRPr>
          </a:p>
        </p:txBody>
      </p:sp>
      <p:cxnSp>
        <p:nvCxnSpPr>
          <p:cNvPr id="5" name="Straight Arrow Connector 4">
            <a:extLst>
              <a:ext uri="{FF2B5EF4-FFF2-40B4-BE49-F238E27FC236}">
                <a16:creationId xmlns:a16="http://schemas.microsoft.com/office/drawing/2014/main" id="{1E21EDD6-B46D-4BCA-8AEF-0A640749F348}"/>
              </a:ext>
            </a:extLst>
          </p:cNvPr>
          <p:cNvCxnSpPr>
            <a:cxnSpLocks/>
          </p:cNvCxnSpPr>
          <p:nvPr/>
        </p:nvCxnSpPr>
        <p:spPr>
          <a:xfrm flipH="1">
            <a:off x="4688678" y="4223122"/>
            <a:ext cx="6003380" cy="19147"/>
          </a:xfrm>
          <a:prstGeom prst="straightConnector1">
            <a:avLst/>
          </a:prstGeom>
          <a:ln>
            <a:solidFill>
              <a:schemeClr val="bg1">
                <a:lumMod val="65000"/>
              </a:schemeClr>
            </a:solidFill>
            <a:prstDash val="lgDash"/>
            <a:tailEnd type="triangle"/>
          </a:ln>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78A2FF09-E31E-44BB-9421-3D35546B15E9}"/>
              </a:ext>
            </a:extLst>
          </p:cNvPr>
          <p:cNvSpPr txBox="1"/>
          <p:nvPr/>
        </p:nvSpPr>
        <p:spPr>
          <a:xfrm>
            <a:off x="5558251" y="4262719"/>
            <a:ext cx="3126753" cy="369332"/>
          </a:xfrm>
          <a:prstGeom prst="rect">
            <a:avLst/>
          </a:prstGeom>
          <a:noFill/>
        </p:spPr>
        <p:txBody>
          <a:bodyPr wrap="none" rtlCol="0">
            <a:spAutoFit/>
          </a:bodyPr>
          <a:lstStyle/>
          <a:p>
            <a:r>
              <a:rPr lang="en-US" altLang="zh-CN" dirty="0">
                <a:latin typeface="Baskerville" panose="02020502070401020303"/>
              </a:rPr>
              <a:t>Discount rate </a:t>
            </a:r>
            <a:r>
              <a:rPr lang="en-US" altLang="zh-CN" dirty="0" err="1">
                <a:latin typeface="Baskerville" panose="02020502070401020303"/>
              </a:rPr>
              <a:t>i</a:t>
            </a:r>
            <a:r>
              <a:rPr lang="en-US" altLang="zh-CN" dirty="0">
                <a:latin typeface="Baskerville" panose="02020502070401020303"/>
              </a:rPr>
              <a:t> = cost</a:t>
            </a:r>
            <a:r>
              <a:rPr lang="zh-CN" altLang="en-US" dirty="0">
                <a:latin typeface="Baskerville" panose="02020502070401020303"/>
              </a:rPr>
              <a:t> </a:t>
            </a:r>
            <a:r>
              <a:rPr lang="en-US" altLang="zh-CN" dirty="0">
                <a:latin typeface="Baskerville" panose="02020502070401020303"/>
              </a:rPr>
              <a:t>of</a:t>
            </a:r>
            <a:r>
              <a:rPr lang="zh-CN" altLang="en-US" dirty="0">
                <a:latin typeface="Baskerville" panose="02020502070401020303"/>
              </a:rPr>
              <a:t> </a:t>
            </a:r>
            <a:r>
              <a:rPr lang="en-US" altLang="zh-CN" dirty="0">
                <a:latin typeface="Baskerville" panose="02020502070401020303"/>
              </a:rPr>
              <a:t>capital</a:t>
            </a:r>
            <a:endParaRPr lang="zh-CN" altLang="en-US" dirty="0">
              <a:latin typeface="Baskerville" panose="02020502070401020303"/>
            </a:endParaRPr>
          </a:p>
        </p:txBody>
      </p:sp>
      <p:cxnSp>
        <p:nvCxnSpPr>
          <p:cNvPr id="31" name="Google Shape;159;p21">
            <a:extLst>
              <a:ext uri="{FF2B5EF4-FFF2-40B4-BE49-F238E27FC236}">
                <a16:creationId xmlns:a16="http://schemas.microsoft.com/office/drawing/2014/main" id="{A2ACEB1E-E5C4-0844-A59C-6C30271018A3}"/>
              </a:ext>
            </a:extLst>
          </p:cNvPr>
          <p:cNvCxnSpPr>
            <a:cxnSpLocks/>
          </p:cNvCxnSpPr>
          <p:nvPr/>
        </p:nvCxnSpPr>
        <p:spPr>
          <a:xfrm flipV="1">
            <a:off x="8774405" y="4289904"/>
            <a:ext cx="0" cy="342147"/>
          </a:xfrm>
          <a:prstGeom prst="straightConnector1">
            <a:avLst/>
          </a:prstGeom>
          <a:noFill/>
          <a:ln w="19050" cap="flat" cmpd="sng">
            <a:solidFill>
              <a:srgbClr val="47ABD0"/>
            </a:solidFill>
            <a:prstDash val="solid"/>
            <a:round/>
            <a:headEnd type="triangle" w="med" len="med"/>
            <a:tailEnd type="none" w="med" len="med"/>
          </a:ln>
        </p:spPr>
      </p:cxnSp>
      <p:sp>
        <p:nvSpPr>
          <p:cNvPr id="33" name="Rectangle 32">
            <a:extLst>
              <a:ext uri="{FF2B5EF4-FFF2-40B4-BE49-F238E27FC236}">
                <a16:creationId xmlns:a16="http://schemas.microsoft.com/office/drawing/2014/main" id="{26FA3AB4-4F0A-455C-92BA-1FB0F25E7FA6}"/>
              </a:ext>
            </a:extLst>
          </p:cNvPr>
          <p:cNvSpPr/>
          <p:nvPr/>
        </p:nvSpPr>
        <p:spPr>
          <a:xfrm>
            <a:off x="9513797" y="2920519"/>
            <a:ext cx="1671642" cy="425921"/>
          </a:xfrm>
          <a:prstGeom prst="rect">
            <a:avLst/>
          </a:prstGeom>
          <a:noFill/>
          <a:ln>
            <a:noFill/>
          </a:ln>
        </p:spPr>
        <p:txBody>
          <a:bodyPr spcFirstLastPara="1" wrap="square" lIns="121900" tIns="121900" rIns="121900" bIns="121900" anchor="t" anchorCtr="0">
            <a:noAutofit/>
          </a:bodyPr>
          <a:lstStyle/>
          <a:p>
            <a:r>
              <a:rPr lang="en-US" sz="2000" dirty="0">
                <a:solidFill>
                  <a:schemeClr val="dk1"/>
                </a:solidFill>
                <a:latin typeface="Baskerville" panose="02020502070401020303" pitchFamily="18" charset="0"/>
                <a:ea typeface="Baskerville" panose="02020502070401020303" pitchFamily="18" charset="0"/>
              </a:rPr>
              <a:t>Reversion</a:t>
            </a:r>
          </a:p>
        </p:txBody>
      </p:sp>
      <p:sp>
        <p:nvSpPr>
          <p:cNvPr id="2" name="Oval 1">
            <a:extLst>
              <a:ext uri="{FF2B5EF4-FFF2-40B4-BE49-F238E27FC236}">
                <a16:creationId xmlns:a16="http://schemas.microsoft.com/office/drawing/2014/main" id="{2454E46C-7577-0444-AD58-2CF0687141FB}"/>
              </a:ext>
            </a:extLst>
          </p:cNvPr>
          <p:cNvSpPr/>
          <p:nvPr/>
        </p:nvSpPr>
        <p:spPr>
          <a:xfrm>
            <a:off x="7283942" y="5390148"/>
            <a:ext cx="258141" cy="381463"/>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D9B7917-A234-7A43-BDF2-86B7097FBE42}"/>
              </a:ext>
            </a:extLst>
          </p:cNvPr>
          <p:cNvSpPr/>
          <p:nvPr/>
        </p:nvSpPr>
        <p:spPr>
          <a:xfrm>
            <a:off x="8786521" y="5390147"/>
            <a:ext cx="258141" cy="381463"/>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629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2"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 name="Title 1">
            <a:extLst>
              <a:ext uri="{FF2B5EF4-FFF2-40B4-BE49-F238E27FC236}">
                <a16:creationId xmlns:a16="http://schemas.microsoft.com/office/drawing/2014/main" id="{27A27051-2AF4-C24E-850F-7DD5F12EC36A}"/>
              </a:ext>
            </a:extLst>
          </p:cNvPr>
          <p:cNvSpPr txBox="1">
            <a:spLocks/>
          </p:cNvSpPr>
          <p:nvPr/>
        </p:nvSpPr>
        <p:spPr>
          <a:xfrm>
            <a:off x="415600" y="195927"/>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1100"/>
            </a:pPr>
            <a:r>
              <a:rPr lang="en-US" altLang="zh-CN" sz="4267" dirty="0">
                <a:solidFill>
                  <a:srgbClr val="1B4453"/>
                </a:solidFill>
                <a:latin typeface="Eurostile" panose="020B0504020202050204" pitchFamily="34" charset="77"/>
              </a:rPr>
              <a:t>Risk</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Mitigation</a:t>
            </a:r>
            <a:endParaRPr lang="en-US" sz="4267" dirty="0">
              <a:solidFill>
                <a:srgbClr val="1B4453"/>
              </a:solidFill>
              <a:latin typeface="Eurostile" panose="020B0504020202050204" pitchFamily="34" charset="77"/>
            </a:endParaRPr>
          </a:p>
        </p:txBody>
      </p:sp>
      <p:sp>
        <p:nvSpPr>
          <p:cNvPr id="3" name="Text Placeholder 2">
            <a:extLst>
              <a:ext uri="{FF2B5EF4-FFF2-40B4-BE49-F238E27FC236}">
                <a16:creationId xmlns:a16="http://schemas.microsoft.com/office/drawing/2014/main" id="{9D1BB583-20C7-804D-8584-D3190C79A28E}"/>
              </a:ext>
            </a:extLst>
          </p:cNvPr>
          <p:cNvSpPr txBox="1">
            <a:spLocks/>
          </p:cNvSpPr>
          <p:nvPr/>
        </p:nvSpPr>
        <p:spPr>
          <a:xfrm>
            <a:off x="415600" y="1616216"/>
            <a:ext cx="11360800" cy="4555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200" dirty="0">
                <a:latin typeface="Baskerville" panose="02020502070401020303" pitchFamily="18" charset="0"/>
                <a:ea typeface="Baskerville" panose="02020502070401020303" pitchFamily="18" charset="0"/>
              </a:rPr>
              <a:t>Regulatory</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Risks:</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“Brown</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discount”</a:t>
            </a:r>
          </a:p>
          <a:p>
            <a:pPr lvl="1">
              <a:spcBef>
                <a:spcPts val="0"/>
              </a:spcBef>
            </a:pPr>
            <a:r>
              <a:rPr lang="en-US" altLang="zh-CN" sz="3200" dirty="0">
                <a:solidFill>
                  <a:srgbClr val="0069A2"/>
                </a:solidFill>
                <a:latin typeface="Baskerville" panose="02020502070401020303" pitchFamily="18" charset="0"/>
                <a:ea typeface="Baskerville" panose="02020502070401020303" pitchFamily="18" charset="0"/>
              </a:rPr>
              <a:t>Case:</a:t>
            </a:r>
            <a:r>
              <a:rPr lang="zh-CN" altLang="en-US" sz="3200" dirty="0">
                <a:solidFill>
                  <a:srgbClr val="0069A2"/>
                </a:solidFill>
                <a:latin typeface="Baskerville" panose="02020502070401020303" pitchFamily="18" charset="0"/>
              </a:rPr>
              <a:t> </a:t>
            </a:r>
            <a:r>
              <a:rPr lang="en-US" altLang="zh-CN" sz="3200" dirty="0">
                <a:solidFill>
                  <a:srgbClr val="0069A2"/>
                </a:solidFill>
                <a:latin typeface="Baskerville" panose="02020502070401020303" pitchFamily="18" charset="0"/>
                <a:ea typeface="Baskerville" panose="02020502070401020303" pitchFamily="18" charset="0"/>
              </a:rPr>
              <a:t>NYC</a:t>
            </a:r>
            <a:r>
              <a:rPr lang="zh-CN" altLang="en-US" sz="3200" dirty="0">
                <a:solidFill>
                  <a:srgbClr val="0069A2"/>
                </a:solidFill>
                <a:latin typeface="Baskerville" panose="02020502070401020303" pitchFamily="18" charset="0"/>
              </a:rPr>
              <a:t> </a:t>
            </a:r>
            <a:r>
              <a:rPr lang="en-US" altLang="zh-CN" sz="3200" dirty="0">
                <a:solidFill>
                  <a:srgbClr val="0069A2"/>
                </a:solidFill>
                <a:latin typeface="Baskerville" panose="02020502070401020303" pitchFamily="18" charset="0"/>
                <a:ea typeface="Baskerville" panose="02020502070401020303" pitchFamily="18" charset="0"/>
              </a:rPr>
              <a:t>Local</a:t>
            </a:r>
            <a:r>
              <a:rPr lang="zh-CN" altLang="en-US" sz="3200" dirty="0">
                <a:solidFill>
                  <a:srgbClr val="0069A2"/>
                </a:solidFill>
                <a:latin typeface="Baskerville" panose="02020502070401020303" pitchFamily="18" charset="0"/>
              </a:rPr>
              <a:t> </a:t>
            </a:r>
            <a:r>
              <a:rPr lang="en-US" altLang="zh-CN" sz="3200" dirty="0">
                <a:solidFill>
                  <a:srgbClr val="0069A2"/>
                </a:solidFill>
                <a:latin typeface="Baskerville" panose="02020502070401020303" pitchFamily="18" charset="0"/>
                <a:ea typeface="Baskerville" panose="02020502070401020303" pitchFamily="18" charset="0"/>
              </a:rPr>
              <a:t>Law</a:t>
            </a:r>
            <a:r>
              <a:rPr lang="zh-CN" altLang="en-US" sz="3200" dirty="0">
                <a:solidFill>
                  <a:srgbClr val="0069A2"/>
                </a:solidFill>
                <a:latin typeface="Baskerville" panose="02020502070401020303" pitchFamily="18" charset="0"/>
              </a:rPr>
              <a:t> </a:t>
            </a:r>
            <a:r>
              <a:rPr lang="en-US" altLang="zh-CN" sz="3200" dirty="0">
                <a:solidFill>
                  <a:srgbClr val="0069A2"/>
                </a:solidFill>
                <a:latin typeface="Baskerville" panose="02020502070401020303" pitchFamily="18" charset="0"/>
                <a:ea typeface="Baskerville" panose="02020502070401020303" pitchFamily="18" charset="0"/>
              </a:rPr>
              <a:t>97</a:t>
            </a:r>
          </a:p>
          <a:p>
            <a:pPr marL="457200" lvl="1" indent="0">
              <a:spcBef>
                <a:spcPts val="0"/>
              </a:spcBef>
              <a:buNone/>
            </a:pPr>
            <a:endParaRPr lang="en-US" altLang="zh-CN" sz="3600" dirty="0">
              <a:latin typeface="Baskerville" panose="02020502070401020303" pitchFamily="18" charset="0"/>
              <a:ea typeface="Baskerville" panose="02020502070401020303" pitchFamily="18" charset="0"/>
            </a:endParaRPr>
          </a:p>
          <a:p>
            <a:r>
              <a:rPr lang="en-US" altLang="zh-CN" sz="3200" dirty="0">
                <a:latin typeface="Baskerville" panose="02020502070401020303" pitchFamily="18" charset="0"/>
                <a:ea typeface="Baskerville" panose="02020502070401020303" pitchFamily="18" charset="0"/>
              </a:rPr>
              <a:t>Market</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Risks:</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Green</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buildings</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have:</a:t>
            </a:r>
          </a:p>
          <a:p>
            <a:pPr lvl="1">
              <a:spcBef>
                <a:spcPts val="0"/>
              </a:spcBef>
            </a:pPr>
            <a:r>
              <a:rPr lang="en-US" altLang="zh-CN" sz="3200" dirty="0">
                <a:solidFill>
                  <a:srgbClr val="0069A2"/>
                </a:solidFill>
                <a:latin typeface="Baskerville" panose="02020502070401020303" pitchFamily="18" charset="0"/>
                <a:ea typeface="Baskerville" panose="02020502070401020303" pitchFamily="18" charset="0"/>
              </a:rPr>
              <a:t>Lower</a:t>
            </a:r>
            <a:r>
              <a:rPr lang="zh-CN" altLang="en-US" sz="3200" dirty="0">
                <a:solidFill>
                  <a:srgbClr val="0069A2"/>
                </a:solidFill>
                <a:latin typeface="Baskerville" panose="02020502070401020303" pitchFamily="18" charset="0"/>
              </a:rPr>
              <a:t> </a:t>
            </a:r>
            <a:r>
              <a:rPr lang="en-US" altLang="zh-CN" sz="3200" dirty="0">
                <a:solidFill>
                  <a:srgbClr val="0069A2"/>
                </a:solidFill>
                <a:latin typeface="Baskerville" panose="02020502070401020303" pitchFamily="18" charset="0"/>
                <a:ea typeface="Baskerville" panose="02020502070401020303" pitchFamily="18" charset="0"/>
              </a:rPr>
              <a:t>cap</a:t>
            </a:r>
            <a:r>
              <a:rPr lang="zh-CN" altLang="en-US" sz="3200" dirty="0">
                <a:solidFill>
                  <a:srgbClr val="0069A2"/>
                </a:solidFill>
                <a:latin typeface="Baskerville" panose="02020502070401020303" pitchFamily="18" charset="0"/>
              </a:rPr>
              <a:t> </a:t>
            </a:r>
            <a:r>
              <a:rPr lang="en-US" altLang="zh-CN" sz="3200" dirty="0">
                <a:solidFill>
                  <a:srgbClr val="0069A2"/>
                </a:solidFill>
                <a:latin typeface="Baskerville" panose="02020502070401020303" pitchFamily="18" charset="0"/>
                <a:ea typeface="Baskerville" panose="02020502070401020303" pitchFamily="18" charset="0"/>
              </a:rPr>
              <a:t>rate</a:t>
            </a:r>
          </a:p>
          <a:p>
            <a:pPr lvl="1">
              <a:spcBef>
                <a:spcPts val="0"/>
              </a:spcBef>
            </a:pPr>
            <a:r>
              <a:rPr lang="en-US" altLang="zh-CN" sz="3200" dirty="0">
                <a:solidFill>
                  <a:srgbClr val="0069A2"/>
                </a:solidFill>
                <a:latin typeface="Baskerville" panose="02020502070401020303" pitchFamily="18" charset="0"/>
                <a:ea typeface="Baskerville" panose="02020502070401020303" pitchFamily="18" charset="0"/>
              </a:rPr>
              <a:t>Higher</a:t>
            </a:r>
            <a:r>
              <a:rPr lang="zh-CN" altLang="en-US" sz="3200" dirty="0">
                <a:solidFill>
                  <a:srgbClr val="0069A2"/>
                </a:solidFill>
                <a:latin typeface="Baskerville" panose="02020502070401020303" pitchFamily="18" charset="0"/>
              </a:rPr>
              <a:t> </a:t>
            </a:r>
            <a:r>
              <a:rPr lang="en-US" altLang="zh-CN" sz="3200" dirty="0">
                <a:solidFill>
                  <a:srgbClr val="0069A2"/>
                </a:solidFill>
                <a:latin typeface="Baskerville" panose="02020502070401020303" pitchFamily="18" charset="0"/>
                <a:ea typeface="Baskerville" panose="02020502070401020303" pitchFamily="18" charset="0"/>
              </a:rPr>
              <a:t>resilience</a:t>
            </a:r>
            <a:r>
              <a:rPr lang="zh-CN" altLang="en-US" sz="3200" dirty="0">
                <a:solidFill>
                  <a:srgbClr val="0069A2"/>
                </a:solidFill>
                <a:latin typeface="Baskerville" panose="02020502070401020303" pitchFamily="18" charset="0"/>
              </a:rPr>
              <a:t> </a:t>
            </a:r>
            <a:r>
              <a:rPr lang="en-US" altLang="zh-CN" sz="3200" dirty="0">
                <a:solidFill>
                  <a:srgbClr val="0069A2"/>
                </a:solidFill>
                <a:latin typeface="Baskerville" panose="02020502070401020303" pitchFamily="18" charset="0"/>
                <a:ea typeface="Baskerville" panose="02020502070401020303" pitchFamily="18" charset="0"/>
              </a:rPr>
              <a:t>during</a:t>
            </a:r>
            <a:r>
              <a:rPr lang="zh-CN" altLang="en-US" sz="3200" dirty="0">
                <a:solidFill>
                  <a:srgbClr val="0069A2"/>
                </a:solidFill>
                <a:latin typeface="Baskerville" panose="02020502070401020303" pitchFamily="18" charset="0"/>
              </a:rPr>
              <a:t> </a:t>
            </a:r>
            <a:r>
              <a:rPr lang="en-US" altLang="zh-CN" sz="3200" dirty="0">
                <a:solidFill>
                  <a:srgbClr val="0069A2"/>
                </a:solidFill>
                <a:latin typeface="Baskerville" panose="02020502070401020303" pitchFamily="18" charset="0"/>
                <a:ea typeface="Baskerville" panose="02020502070401020303" pitchFamily="18" charset="0"/>
              </a:rPr>
              <a:t>down</a:t>
            </a:r>
            <a:r>
              <a:rPr lang="zh-CN" altLang="en-US" sz="3200" dirty="0">
                <a:solidFill>
                  <a:srgbClr val="0069A2"/>
                </a:solidFill>
                <a:latin typeface="Baskerville" panose="02020502070401020303" pitchFamily="18" charset="0"/>
              </a:rPr>
              <a:t> </a:t>
            </a:r>
            <a:r>
              <a:rPr lang="en-US" altLang="zh-CN" sz="3200" dirty="0">
                <a:solidFill>
                  <a:srgbClr val="0069A2"/>
                </a:solidFill>
                <a:latin typeface="Baskerville" panose="02020502070401020303" pitchFamily="18" charset="0"/>
                <a:ea typeface="Baskerville" panose="02020502070401020303" pitchFamily="18" charset="0"/>
              </a:rPr>
              <a:t>times</a:t>
            </a:r>
          </a:p>
          <a:p>
            <a:pPr lvl="1">
              <a:spcBef>
                <a:spcPts val="0"/>
              </a:spcBef>
            </a:pPr>
            <a:endParaRPr lang="en-US" altLang="zh-CN" sz="3600" dirty="0">
              <a:latin typeface="Baskerville" panose="02020502070401020303" pitchFamily="18" charset="0"/>
              <a:ea typeface="Baskerville" panose="02020502070401020303" pitchFamily="18" charset="0"/>
            </a:endParaRPr>
          </a:p>
          <a:p>
            <a:r>
              <a:rPr lang="en-US" altLang="zh-CN" sz="3200" dirty="0">
                <a:latin typeface="Baskerville" panose="02020502070401020303" pitchFamily="18" charset="0"/>
                <a:ea typeface="Baskerville" panose="02020502070401020303" pitchFamily="18" charset="0"/>
              </a:rPr>
              <a:t>Physical</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Risks</a:t>
            </a:r>
            <a:r>
              <a:rPr lang="zh-CN" altLang="en-US" sz="3200" dirty="0">
                <a:latin typeface="Baskerville" panose="02020502070401020303" pitchFamily="18" charset="0"/>
              </a:rPr>
              <a:t> </a:t>
            </a:r>
            <a:endParaRPr lang="en-US" altLang="zh-CN" sz="3200" dirty="0">
              <a:latin typeface="Baskerville" panose="02020502070401020303" pitchFamily="18" charset="0"/>
              <a:ea typeface="Baskerville" panose="02020502070401020303" pitchFamily="18" charset="0"/>
            </a:endParaRPr>
          </a:p>
          <a:p>
            <a:pPr lvl="1">
              <a:spcBef>
                <a:spcPts val="0"/>
              </a:spcBef>
            </a:pPr>
            <a:r>
              <a:rPr lang="en-US" altLang="zh-CN" sz="3200" dirty="0">
                <a:solidFill>
                  <a:srgbClr val="0069A2"/>
                </a:solidFill>
                <a:latin typeface="Baskerville" panose="02020502070401020303" pitchFamily="18" charset="0"/>
                <a:ea typeface="Baskerville" panose="02020502070401020303" pitchFamily="18" charset="0"/>
              </a:rPr>
              <a:t>Higher</a:t>
            </a:r>
            <a:r>
              <a:rPr lang="zh-CN" altLang="en-US" sz="3200" dirty="0">
                <a:solidFill>
                  <a:srgbClr val="0069A2"/>
                </a:solidFill>
                <a:latin typeface="Baskerville" panose="02020502070401020303" pitchFamily="18" charset="0"/>
              </a:rPr>
              <a:t> </a:t>
            </a:r>
            <a:r>
              <a:rPr lang="en-US" altLang="zh-CN" sz="3200" dirty="0">
                <a:solidFill>
                  <a:srgbClr val="0069A2"/>
                </a:solidFill>
                <a:latin typeface="Baskerville" panose="02020502070401020303" pitchFamily="18" charset="0"/>
                <a:ea typeface="Baskerville" panose="02020502070401020303" pitchFamily="18" charset="0"/>
              </a:rPr>
              <a:t>resilience</a:t>
            </a:r>
            <a:r>
              <a:rPr lang="zh-CN" altLang="en-US" sz="3200" dirty="0">
                <a:solidFill>
                  <a:srgbClr val="0069A2"/>
                </a:solidFill>
                <a:latin typeface="Baskerville" panose="02020502070401020303" pitchFamily="18" charset="0"/>
              </a:rPr>
              <a:t> </a:t>
            </a:r>
            <a:r>
              <a:rPr lang="en-US" altLang="zh-CN" sz="3200" dirty="0">
                <a:solidFill>
                  <a:srgbClr val="0069A2"/>
                </a:solidFill>
                <a:latin typeface="Baskerville" panose="02020502070401020303" pitchFamily="18" charset="0"/>
                <a:ea typeface="Baskerville" panose="02020502070401020303" pitchFamily="18" charset="0"/>
              </a:rPr>
              <a:t>against</a:t>
            </a:r>
            <a:r>
              <a:rPr lang="zh-CN" altLang="en-US" sz="3200" dirty="0">
                <a:solidFill>
                  <a:srgbClr val="0069A2"/>
                </a:solidFill>
                <a:latin typeface="Baskerville" panose="02020502070401020303" pitchFamily="18" charset="0"/>
              </a:rPr>
              <a:t> </a:t>
            </a:r>
            <a:r>
              <a:rPr lang="en-US" altLang="zh-CN" sz="3200" dirty="0">
                <a:solidFill>
                  <a:srgbClr val="0069A2"/>
                </a:solidFill>
                <a:latin typeface="Baskerville" panose="02020502070401020303" pitchFamily="18" charset="0"/>
                <a:ea typeface="Baskerville" panose="02020502070401020303" pitchFamily="18" charset="0"/>
              </a:rPr>
              <a:t>climate</a:t>
            </a:r>
            <a:r>
              <a:rPr lang="zh-CN" altLang="en-US" sz="3200" dirty="0">
                <a:solidFill>
                  <a:srgbClr val="0069A2"/>
                </a:solidFill>
                <a:latin typeface="Baskerville" panose="02020502070401020303" pitchFamily="18" charset="0"/>
              </a:rPr>
              <a:t> </a:t>
            </a:r>
            <a:r>
              <a:rPr lang="en-US" altLang="zh-CN" sz="3200" dirty="0">
                <a:solidFill>
                  <a:srgbClr val="0069A2"/>
                </a:solidFill>
                <a:latin typeface="Baskerville" panose="02020502070401020303" pitchFamily="18" charset="0"/>
                <a:ea typeface="Baskerville" panose="02020502070401020303" pitchFamily="18" charset="0"/>
              </a:rPr>
              <a:t>and</a:t>
            </a:r>
            <a:r>
              <a:rPr lang="zh-CN" altLang="en-US" sz="3200" dirty="0">
                <a:solidFill>
                  <a:srgbClr val="0069A2"/>
                </a:solidFill>
                <a:latin typeface="Baskerville" panose="02020502070401020303" pitchFamily="18" charset="0"/>
              </a:rPr>
              <a:t> </a:t>
            </a:r>
            <a:r>
              <a:rPr lang="en-US" altLang="zh-CN" sz="3200" dirty="0">
                <a:solidFill>
                  <a:srgbClr val="0069A2"/>
                </a:solidFill>
                <a:latin typeface="Baskerville" panose="02020502070401020303" pitchFamily="18" charset="0"/>
                <a:ea typeface="Baskerville" panose="02020502070401020303" pitchFamily="18" charset="0"/>
              </a:rPr>
              <a:t>other</a:t>
            </a:r>
            <a:r>
              <a:rPr lang="zh-CN" altLang="en-US" sz="3200" dirty="0">
                <a:solidFill>
                  <a:srgbClr val="0069A2"/>
                </a:solidFill>
                <a:latin typeface="Baskerville" panose="02020502070401020303" pitchFamily="18" charset="0"/>
              </a:rPr>
              <a:t> </a:t>
            </a:r>
            <a:r>
              <a:rPr lang="en-US" altLang="zh-CN" sz="3200" dirty="0">
                <a:solidFill>
                  <a:srgbClr val="0069A2"/>
                </a:solidFill>
                <a:latin typeface="Baskerville" panose="02020502070401020303" pitchFamily="18" charset="0"/>
                <a:ea typeface="Baskerville" panose="02020502070401020303" pitchFamily="18" charset="0"/>
              </a:rPr>
              <a:t>environmental</a:t>
            </a:r>
            <a:r>
              <a:rPr lang="zh-CN" altLang="en-US" sz="3200" dirty="0">
                <a:solidFill>
                  <a:srgbClr val="0069A2"/>
                </a:solidFill>
                <a:latin typeface="Baskerville" panose="02020502070401020303" pitchFamily="18" charset="0"/>
              </a:rPr>
              <a:t> </a:t>
            </a:r>
            <a:r>
              <a:rPr lang="en-US" altLang="zh-CN" sz="3200" dirty="0">
                <a:solidFill>
                  <a:srgbClr val="0069A2"/>
                </a:solidFill>
                <a:latin typeface="Baskerville" panose="02020502070401020303" pitchFamily="18" charset="0"/>
                <a:ea typeface="Baskerville" panose="02020502070401020303" pitchFamily="18" charset="0"/>
              </a:rPr>
              <a:t>risks</a:t>
            </a:r>
            <a:endParaRPr lang="en-US" sz="3200" dirty="0">
              <a:solidFill>
                <a:srgbClr val="0069A2"/>
              </a:solidFill>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3332485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 name="Title 4">
            <a:extLst>
              <a:ext uri="{FF2B5EF4-FFF2-40B4-BE49-F238E27FC236}">
                <a16:creationId xmlns:a16="http://schemas.microsoft.com/office/drawing/2014/main" id="{9CC04EC4-A627-1D49-B92E-586E707D36BB}"/>
              </a:ext>
            </a:extLst>
          </p:cNvPr>
          <p:cNvSpPr txBox="1">
            <a:spLocks/>
          </p:cNvSpPr>
          <p:nvPr/>
        </p:nvSpPr>
        <p:spPr>
          <a:xfrm>
            <a:off x="415600" y="364767"/>
            <a:ext cx="11360800" cy="763600"/>
          </a:xfrm>
          <a:prstGeom prst="rect">
            <a:avLst/>
          </a:prstGeom>
          <a:noFill/>
          <a:ln>
            <a:noFill/>
          </a:ln>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267" dirty="0">
                <a:solidFill>
                  <a:srgbClr val="1B4453"/>
                </a:solidFill>
                <a:latin typeface="Eurostile" panose="020B0504020202050204" pitchFamily="34" charset="77"/>
              </a:rPr>
              <a:t>Why</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do</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green</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buildings</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have</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higher</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asset</a:t>
            </a:r>
            <a:r>
              <a:rPr lang="zh-CN" altLang="en-US" sz="4267" dirty="0">
                <a:solidFill>
                  <a:srgbClr val="1B4453"/>
                </a:solidFill>
                <a:latin typeface="Eurostile" panose="020B0504020202050204" pitchFamily="34" charset="77"/>
              </a:rPr>
              <a:t> </a:t>
            </a:r>
            <a:r>
              <a:rPr lang="en-US" altLang="zh-CN" sz="4267" dirty="0">
                <a:solidFill>
                  <a:srgbClr val="1B4453"/>
                </a:solidFill>
                <a:latin typeface="Eurostile" panose="020B0504020202050204" pitchFamily="34" charset="77"/>
              </a:rPr>
              <a:t>value?</a:t>
            </a:r>
            <a:r>
              <a:rPr lang="zh-CN" altLang="en-US" sz="4267" dirty="0">
                <a:solidFill>
                  <a:srgbClr val="1B4453"/>
                </a:solidFill>
                <a:latin typeface="Eurostile" panose="020B0504020202050204" pitchFamily="34" charset="77"/>
              </a:rPr>
              <a:t> </a:t>
            </a:r>
            <a:endParaRPr lang="en-US" sz="4267" dirty="0">
              <a:solidFill>
                <a:srgbClr val="1B4453"/>
              </a:solidFill>
              <a:latin typeface="Eurostile" panose="020B0504020202050204" pitchFamily="34" charset="77"/>
            </a:endParaRPr>
          </a:p>
        </p:txBody>
      </p:sp>
      <mc:AlternateContent xmlns:mc="http://schemas.openxmlformats.org/markup-compatibility/2006" xmlns:a14="http://schemas.microsoft.com/office/drawing/2010/main">
        <mc:Choice Requires="a14">
          <p:sp>
            <p:nvSpPr>
              <p:cNvPr id="3" name="Text Placeholder 5">
                <a:extLst>
                  <a:ext uri="{FF2B5EF4-FFF2-40B4-BE49-F238E27FC236}">
                    <a16:creationId xmlns:a16="http://schemas.microsoft.com/office/drawing/2014/main" id="{0A3985C0-C3FA-3244-9519-B2E8FB6292F3}"/>
                  </a:ext>
                </a:extLst>
              </p:cNvPr>
              <p:cNvSpPr txBox="1">
                <a:spLocks/>
              </p:cNvSpPr>
              <p:nvPr/>
            </p:nvSpPr>
            <p:spPr>
              <a:xfrm>
                <a:off x="415600" y="1519933"/>
                <a:ext cx="11360800" cy="4555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Baskerville" panose="02020502070401020303" pitchFamily="18" charset="0"/>
                    <a:ea typeface="Baskerville" panose="02020502070401020303" pitchFamily="18" charset="0"/>
                  </a:rPr>
                  <a:t>Higher</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rents,</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higher</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occupancy,</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lower</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turnover</a:t>
                </a:r>
                <a:r>
                  <a:rPr lang="zh-CN" altLang="en-US" dirty="0">
                    <a:latin typeface="Baskerville" panose="02020502070401020303" pitchFamily="18" charset="0"/>
                  </a:rPr>
                  <a:t>   </a:t>
                </a:r>
                <a14:m>
                  <m:oMath xmlns:m="http://schemas.openxmlformats.org/officeDocument/2006/math">
                    <m:r>
                      <a:rPr lang="zh-CN" altLang="en-US" i="1">
                        <a:latin typeface="Cambria Math" panose="02040503050406030204" pitchFamily="18" charset="0"/>
                      </a:rPr>
                      <m:t>∆</m:t>
                    </m:r>
                    <m:r>
                      <a:rPr lang="en-US" altLang="zh-CN" i="1" smtClean="0">
                        <a:latin typeface="Cambria Math" panose="02040503050406030204" pitchFamily="18" charset="0"/>
                      </a:rPr>
                      <m:t>𝑅</m:t>
                    </m:r>
                  </m:oMath>
                </a14:m>
                <a:endParaRPr lang="en-US" altLang="zh-CN" dirty="0">
                  <a:latin typeface="Baskerville" panose="02020502070401020303" pitchFamily="18" charset="0"/>
                  <a:ea typeface="Baskerville" panose="02020502070401020303" pitchFamily="18" charset="0"/>
                </a:endParaRPr>
              </a:p>
              <a:p>
                <a:r>
                  <a:rPr lang="en-US" altLang="zh-CN" dirty="0">
                    <a:latin typeface="Baskerville" panose="02020502070401020303" pitchFamily="18" charset="0"/>
                    <a:ea typeface="Baskerville" panose="02020502070401020303" pitchFamily="18" charset="0"/>
                  </a:rPr>
                  <a:t>Lower</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operating</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cost</a:t>
                </a:r>
                <a14:m>
                  <m:oMath xmlns:m="http://schemas.openxmlformats.org/officeDocument/2006/math">
                    <m:r>
                      <a:rPr lang="zh-CN" altLang="en-US" smtClean="0">
                        <a:latin typeface="Cambria Math" panose="02040503050406030204" pitchFamily="18" charset="0"/>
                      </a:rPr>
                      <m:t>                               </m:t>
                    </m:r>
                    <m:r>
                      <a:rPr lang="zh-CN" altLang="en-US" i="1" smtClean="0">
                        <a:latin typeface="Cambria Math" panose="02040503050406030204" pitchFamily="18" charset="0"/>
                      </a:rPr>
                      <m:t>                     </m:t>
                    </m:r>
                    <m:r>
                      <a:rPr lang="zh-CN" altLang="en-US"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smtClean="0">
                            <a:latin typeface="Cambria Math" panose="02040503050406030204" pitchFamily="18" charset="0"/>
                          </a:rPr>
                          <m:t>𝑂</m:t>
                        </m:r>
                      </m:e>
                      <m:sub>
                        <m:r>
                          <a:rPr lang="en-US" altLang="zh-CN" i="1" smtClean="0">
                            <a:latin typeface="Cambria Math" panose="02040503050406030204" pitchFamily="18" charset="0"/>
                          </a:rPr>
                          <m:t>1</m:t>
                        </m:r>
                      </m:sub>
                    </m:sSub>
                  </m:oMath>
                </a14:m>
                <a:endParaRPr lang="en-US" altLang="zh-CN" dirty="0">
                  <a:latin typeface="Baskerville" panose="02020502070401020303" pitchFamily="18" charset="0"/>
                  <a:ea typeface="Baskerville" panose="02020502070401020303" pitchFamily="18" charset="0"/>
                </a:endParaRPr>
              </a:p>
              <a:p>
                <a:r>
                  <a:rPr lang="en-US" altLang="zh-CN" dirty="0">
                    <a:latin typeface="Baskerville" panose="02020502070401020303" pitchFamily="18" charset="0"/>
                    <a:ea typeface="Baskerville" panose="02020502070401020303" pitchFamily="18" charset="0"/>
                  </a:rPr>
                  <a:t>Lower</a:t>
                </a:r>
                <a:r>
                  <a:rPr lang="zh-CN" altLang="en-US" dirty="0">
                    <a:latin typeface="Baskerville" panose="02020502070401020303" pitchFamily="18" charset="0"/>
                  </a:rPr>
                  <a:t> </a:t>
                </a:r>
                <a:r>
                  <a:rPr lang="en-US" altLang="zh-CN" dirty="0">
                    <a:latin typeface="Baskerville" panose="02020502070401020303" pitchFamily="18" charset="0"/>
                  </a:rPr>
                  <a:t>expected rate of return</a:t>
                </a:r>
                <a:r>
                  <a:rPr lang="zh-CN" altLang="en-US" dirty="0">
                    <a:latin typeface="Baskerville" panose="02020502070401020303" pitchFamily="18" charset="0"/>
                  </a:rPr>
                  <a:t>                                 </a:t>
                </a:r>
                <a:r>
                  <a:rPr lang="en-US" altLang="zh-CN" i="1" dirty="0" err="1">
                    <a:latin typeface="Baskerville" panose="02020502070401020303" pitchFamily="18" charset="0"/>
                    <a:ea typeface="Baskerville" panose="02020502070401020303" pitchFamily="18" charset="0"/>
                  </a:rPr>
                  <a:t>i</a:t>
                </a:r>
                <a:endParaRPr lang="en-US" i="1" dirty="0">
                  <a:latin typeface="Baskerville" panose="02020502070401020303" pitchFamily="18" charset="0"/>
                  <a:ea typeface="Baskerville" panose="02020502070401020303" pitchFamily="18" charset="0"/>
                </a:endParaRPr>
              </a:p>
            </p:txBody>
          </p:sp>
        </mc:Choice>
        <mc:Fallback xmlns="">
          <p:sp>
            <p:nvSpPr>
              <p:cNvPr id="3" name="Text Placeholder 5">
                <a:extLst>
                  <a:ext uri="{FF2B5EF4-FFF2-40B4-BE49-F238E27FC236}">
                    <a16:creationId xmlns:a16="http://schemas.microsoft.com/office/drawing/2014/main" id="{0A3985C0-C3FA-3244-9519-B2E8FB6292F3}"/>
                  </a:ext>
                </a:extLst>
              </p:cNvPr>
              <p:cNvSpPr txBox="1">
                <a:spLocks noRot="1" noChangeAspect="1" noMove="1" noResize="1" noEditPoints="1" noAdjustHandles="1" noChangeArrowheads="1" noChangeShapeType="1" noTextEdit="1"/>
              </p:cNvSpPr>
              <p:nvPr/>
            </p:nvSpPr>
            <p:spPr>
              <a:xfrm>
                <a:off x="415600" y="1519933"/>
                <a:ext cx="11360800" cy="4555200"/>
              </a:xfrm>
              <a:prstGeom prst="rect">
                <a:avLst/>
              </a:prstGeom>
              <a:blipFill>
                <a:blip r:embed="rId6"/>
                <a:stretch>
                  <a:fillRect l="-966" t="-2139"/>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30C2C603-B483-0D4B-8132-3B4271DD0CBE}"/>
              </a:ext>
            </a:extLst>
          </p:cNvPr>
          <p:cNvSpPr/>
          <p:nvPr/>
        </p:nvSpPr>
        <p:spPr>
          <a:xfrm>
            <a:off x="3647007" y="6037885"/>
            <a:ext cx="7302643" cy="769634"/>
          </a:xfrm>
          <a:prstGeom prst="rect">
            <a:avLst/>
          </a:prstGeom>
        </p:spPr>
        <p:txBody>
          <a:bodyPr wrap="square">
            <a:spAutoFit/>
          </a:bodyPr>
          <a:lstStyle/>
          <a:p>
            <a:r>
              <a:rPr lang="en" sz="1467" dirty="0"/>
              <a:t>Sample: 71 reviewed publications 2008-2019, mainly in US, UK, AUS, CAN markets. </a:t>
            </a:r>
            <a:r>
              <a:rPr lang="en" sz="1467" dirty="0">
                <a:solidFill>
                  <a:schemeClr val="dk1"/>
                </a:solidFill>
              </a:rPr>
              <a:t>(Leskinen, Vimpari and Junnil, 2020</a:t>
            </a:r>
            <a:r>
              <a:rPr lang="en" sz="1467" dirty="0" smtClean="0">
                <a:solidFill>
                  <a:schemeClr val="dk1"/>
                </a:solidFill>
              </a:rPr>
              <a:t>). </a:t>
            </a:r>
            <a:r>
              <a:rPr lang="en-US" sz="1467" dirty="0">
                <a:solidFill>
                  <a:schemeClr val="dk1"/>
                </a:solidFill>
              </a:rPr>
              <a:t>© MDPI. All rights reserved. This content is excluded from our Creative Commons license. For more information, see </a:t>
            </a:r>
            <a:r>
              <a:rPr lang="en-US" sz="1467" dirty="0">
                <a:solidFill>
                  <a:schemeClr val="dk1"/>
                </a:solidFill>
                <a:hlinkClick r:id="rId7"/>
              </a:rPr>
              <a:t>https://ocw.mit.edu/help/faq-fair-use</a:t>
            </a:r>
            <a:r>
              <a:rPr lang="en-US" sz="1467" dirty="0" smtClean="0">
                <a:solidFill>
                  <a:schemeClr val="dk1"/>
                </a:solidFill>
                <a:hlinkClick r:id="rId7"/>
              </a:rPr>
              <a:t>/</a:t>
            </a:r>
            <a:r>
              <a:rPr lang="en-US" sz="1467" dirty="0" smtClean="0">
                <a:solidFill>
                  <a:schemeClr val="dk1"/>
                </a:solidFill>
              </a:rPr>
              <a:t>.</a:t>
            </a:r>
            <a:endParaRPr lang="en-US" sz="1467" dirty="0"/>
          </a:p>
        </p:txBody>
      </p:sp>
      <p:sp>
        <p:nvSpPr>
          <p:cNvPr id="6" name="Right Brace 5">
            <a:extLst>
              <a:ext uri="{FF2B5EF4-FFF2-40B4-BE49-F238E27FC236}">
                <a16:creationId xmlns:a16="http://schemas.microsoft.com/office/drawing/2014/main" id="{1C34155C-5E64-3B4E-A01E-CD1BD3710802}"/>
              </a:ext>
            </a:extLst>
          </p:cNvPr>
          <p:cNvSpPr/>
          <p:nvPr/>
        </p:nvSpPr>
        <p:spPr>
          <a:xfrm>
            <a:off x="8631374" y="1489330"/>
            <a:ext cx="280416" cy="117043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2400"/>
          </a:p>
        </p:txBody>
      </p:sp>
      <p:sp>
        <p:nvSpPr>
          <p:cNvPr id="7" name="TextBox 6">
            <a:extLst>
              <a:ext uri="{FF2B5EF4-FFF2-40B4-BE49-F238E27FC236}">
                <a16:creationId xmlns:a16="http://schemas.microsoft.com/office/drawing/2014/main" id="{3F20AB94-79C4-CA4F-B18A-ABA2634A69C4}"/>
              </a:ext>
            </a:extLst>
          </p:cNvPr>
          <p:cNvSpPr txBox="1"/>
          <p:nvPr/>
        </p:nvSpPr>
        <p:spPr>
          <a:xfrm>
            <a:off x="9264126" y="1422185"/>
            <a:ext cx="2159938" cy="1200329"/>
          </a:xfrm>
          <a:prstGeom prst="rect">
            <a:avLst/>
          </a:prstGeom>
          <a:noFill/>
        </p:spPr>
        <p:txBody>
          <a:bodyPr wrap="square" rtlCol="0">
            <a:spAutoFit/>
          </a:bodyPr>
          <a:lstStyle/>
          <a:p>
            <a:r>
              <a:rPr lang="en-US" altLang="zh-CN" sz="2400" b="1" dirty="0">
                <a:solidFill>
                  <a:srgbClr val="0069A2"/>
                </a:solidFill>
                <a:latin typeface="Baskerville" panose="02020502070401020303" pitchFamily="18" charset="0"/>
                <a:ea typeface="Baskerville" panose="02020502070401020303" pitchFamily="18" charset="0"/>
              </a:rPr>
              <a:t>Higher</a:t>
            </a:r>
            <a:r>
              <a:rPr lang="zh-CN" altLang="en-US" sz="2400" b="1" dirty="0">
                <a:solidFill>
                  <a:srgbClr val="0069A2"/>
                </a:solidFill>
                <a:latin typeface="Baskerville" panose="02020502070401020303" pitchFamily="18" charset="0"/>
              </a:rPr>
              <a:t> </a:t>
            </a:r>
            <a:r>
              <a:rPr lang="en-US" altLang="zh-CN" sz="2400" b="1" dirty="0">
                <a:solidFill>
                  <a:srgbClr val="0069A2"/>
                </a:solidFill>
                <a:latin typeface="Baskerville" panose="02020502070401020303" pitchFamily="18" charset="0"/>
                <a:ea typeface="Baskerville" panose="02020502070401020303" pitchFamily="18" charset="0"/>
              </a:rPr>
              <a:t>WTP;</a:t>
            </a:r>
            <a:r>
              <a:rPr lang="zh-CN" altLang="en-US" sz="2400" b="1" dirty="0">
                <a:solidFill>
                  <a:srgbClr val="0069A2"/>
                </a:solidFill>
                <a:latin typeface="Baskerville" panose="02020502070401020303" pitchFamily="18" charset="0"/>
              </a:rPr>
              <a:t> </a:t>
            </a:r>
            <a:endParaRPr lang="en-US" altLang="zh-CN" sz="2400" b="1" dirty="0">
              <a:solidFill>
                <a:srgbClr val="0069A2"/>
              </a:solidFill>
              <a:latin typeface="Baskerville" panose="02020502070401020303" pitchFamily="18" charset="0"/>
              <a:ea typeface="Baskerville" panose="02020502070401020303" pitchFamily="18" charset="0"/>
            </a:endParaRPr>
          </a:p>
          <a:p>
            <a:r>
              <a:rPr lang="en-US" altLang="zh-CN" sz="2400" b="1" dirty="0">
                <a:solidFill>
                  <a:srgbClr val="0069A2"/>
                </a:solidFill>
                <a:latin typeface="Baskerville" panose="02020502070401020303" pitchFamily="18" charset="0"/>
                <a:ea typeface="Baskerville" panose="02020502070401020303" pitchFamily="18" charset="0"/>
              </a:rPr>
              <a:t>Higher</a:t>
            </a:r>
            <a:r>
              <a:rPr lang="zh-CN" altLang="en-US" sz="2400" b="1" dirty="0">
                <a:solidFill>
                  <a:srgbClr val="0069A2"/>
                </a:solidFill>
                <a:latin typeface="Baskerville" panose="02020502070401020303" pitchFamily="18" charset="0"/>
              </a:rPr>
              <a:t> </a:t>
            </a:r>
            <a:r>
              <a:rPr lang="en-US" altLang="zh-CN" sz="2400" b="1" dirty="0">
                <a:solidFill>
                  <a:srgbClr val="0069A2"/>
                </a:solidFill>
                <a:latin typeface="Baskerville" panose="02020502070401020303" pitchFamily="18" charset="0"/>
                <a:ea typeface="Baskerville" panose="02020502070401020303" pitchFamily="18" charset="0"/>
              </a:rPr>
              <a:t>Sales</a:t>
            </a:r>
            <a:r>
              <a:rPr lang="zh-CN" altLang="en-US" sz="2400" b="1" dirty="0">
                <a:solidFill>
                  <a:srgbClr val="0069A2"/>
                </a:solidFill>
                <a:latin typeface="Baskerville" panose="02020502070401020303" pitchFamily="18" charset="0"/>
              </a:rPr>
              <a:t> </a:t>
            </a:r>
            <a:r>
              <a:rPr lang="en-US" altLang="zh-CN" sz="2400" b="1" dirty="0">
                <a:solidFill>
                  <a:srgbClr val="0069A2"/>
                </a:solidFill>
                <a:latin typeface="Baskerville" panose="02020502070401020303" pitchFamily="18" charset="0"/>
                <a:ea typeface="Baskerville" panose="02020502070401020303" pitchFamily="18" charset="0"/>
              </a:rPr>
              <a:t>Price</a:t>
            </a:r>
            <a:endParaRPr lang="en-US" sz="2400" b="1" dirty="0">
              <a:solidFill>
                <a:srgbClr val="0069A2"/>
              </a:solidFill>
              <a:latin typeface="Baskerville" panose="02020502070401020303" pitchFamily="18" charset="0"/>
              <a:ea typeface="Baskerville" panose="02020502070401020303" pitchFamily="18" charset="0"/>
            </a:endParaRPr>
          </a:p>
        </p:txBody>
      </p:sp>
      <p:pic>
        <p:nvPicPr>
          <p:cNvPr id="8" name="Google Shape;194;p25">
            <a:extLst>
              <a:ext uri="{FF2B5EF4-FFF2-40B4-BE49-F238E27FC236}">
                <a16:creationId xmlns:a16="http://schemas.microsoft.com/office/drawing/2014/main" id="{A72BD126-8AF4-AE48-AEBF-4DBC91AA93DB}"/>
              </a:ext>
            </a:extLst>
          </p:cNvPr>
          <p:cNvPicPr preferRelativeResize="0"/>
          <p:nvPr/>
        </p:nvPicPr>
        <p:blipFill rotWithShape="1">
          <a:blip r:embed="rId8">
            <a:alphaModFix/>
          </a:blip>
          <a:srcRect t="22773" r="18227"/>
          <a:stretch/>
        </p:blipFill>
        <p:spPr>
          <a:xfrm>
            <a:off x="1752409" y="3067831"/>
            <a:ext cx="8384585" cy="2909554"/>
          </a:xfrm>
          <a:prstGeom prst="rect">
            <a:avLst/>
          </a:prstGeom>
          <a:noFill/>
          <a:ln>
            <a:noFill/>
          </a:ln>
        </p:spPr>
      </p:pic>
      <p:sp>
        <p:nvSpPr>
          <p:cNvPr id="5" name="Rectangle 4">
            <a:extLst>
              <a:ext uri="{FF2B5EF4-FFF2-40B4-BE49-F238E27FC236}">
                <a16:creationId xmlns:a16="http://schemas.microsoft.com/office/drawing/2014/main" id="{8ED5E19B-8D87-C045-9A09-40C577FDB84B}"/>
              </a:ext>
            </a:extLst>
          </p:cNvPr>
          <p:cNvSpPr/>
          <p:nvPr/>
        </p:nvSpPr>
        <p:spPr>
          <a:xfrm>
            <a:off x="5207431" y="5230678"/>
            <a:ext cx="4874216" cy="5114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663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4A1D7-0A50-524E-889C-F9CC635FAD45}"/>
              </a:ext>
            </a:extLst>
          </p:cNvPr>
          <p:cNvSpPr>
            <a:spLocks noGrp="1"/>
          </p:cNvSpPr>
          <p:nvPr>
            <p:ph type="title"/>
          </p:nvPr>
        </p:nvSpPr>
        <p:spPr>
          <a:xfrm>
            <a:off x="418344" y="128432"/>
            <a:ext cx="11284915" cy="758451"/>
          </a:xfrm>
        </p:spPr>
        <p:txBody>
          <a:bodyPr>
            <a:normAutofit/>
          </a:bodyPr>
          <a:lstStyle/>
          <a:p>
            <a:r>
              <a:rPr lang="en-US" altLang="zh-CN" sz="4800" dirty="0">
                <a:solidFill>
                  <a:srgbClr val="1B4453"/>
                </a:solidFill>
                <a:latin typeface="Baskerville" panose="02020502070401020303"/>
                <a:ea typeface="Monda"/>
                <a:cs typeface="Monda"/>
                <a:sym typeface="Monda"/>
              </a:rPr>
              <a:t>Market</a:t>
            </a:r>
            <a:r>
              <a:rPr lang="zh-CN" altLang="en-US" sz="4800" dirty="0">
                <a:solidFill>
                  <a:srgbClr val="1B4453"/>
                </a:solidFill>
                <a:latin typeface="Baskerville" panose="02020502070401020303"/>
                <a:ea typeface="Monda"/>
                <a:cs typeface="Monda"/>
                <a:sym typeface="Monda"/>
              </a:rPr>
              <a:t> </a:t>
            </a:r>
            <a:r>
              <a:rPr lang="en-US" altLang="zh-CN" sz="4800" dirty="0">
                <a:solidFill>
                  <a:srgbClr val="1B4453"/>
                </a:solidFill>
                <a:latin typeface="Baskerville" panose="02020502070401020303"/>
                <a:ea typeface="Monda"/>
                <a:cs typeface="Monda"/>
                <a:sym typeface="Monda"/>
              </a:rPr>
              <a:t>average</a:t>
            </a:r>
            <a:r>
              <a:rPr lang="zh-CN" altLang="en-US" sz="4800" dirty="0">
                <a:solidFill>
                  <a:srgbClr val="1B4453"/>
                </a:solidFill>
                <a:latin typeface="Baskerville" panose="02020502070401020303"/>
                <a:ea typeface="Monda"/>
                <a:cs typeface="Monda"/>
                <a:sym typeface="Monda"/>
              </a:rPr>
              <a:t> </a:t>
            </a:r>
            <a:r>
              <a:rPr lang="en-US" altLang="zh-CN" sz="4800" dirty="0">
                <a:solidFill>
                  <a:srgbClr val="1B4453"/>
                </a:solidFill>
                <a:latin typeface="Baskerville" panose="02020502070401020303"/>
                <a:ea typeface="Monda"/>
                <a:cs typeface="Monda"/>
                <a:sym typeface="Monda"/>
              </a:rPr>
              <a:t>vs.</a:t>
            </a:r>
            <a:r>
              <a:rPr lang="zh-CN" altLang="en-US" sz="4800" dirty="0">
                <a:solidFill>
                  <a:srgbClr val="1B4453"/>
                </a:solidFill>
                <a:latin typeface="Baskerville" panose="02020502070401020303"/>
                <a:ea typeface="Monda"/>
                <a:cs typeface="Monda"/>
                <a:sym typeface="Monda"/>
              </a:rPr>
              <a:t> </a:t>
            </a:r>
            <a:r>
              <a:rPr lang="en-US" altLang="zh-CN" sz="4800" dirty="0">
                <a:solidFill>
                  <a:srgbClr val="1B4453"/>
                </a:solidFill>
                <a:latin typeface="Baskerville" panose="02020502070401020303"/>
                <a:ea typeface="Monda"/>
                <a:cs typeface="Monda"/>
                <a:sym typeface="Monda"/>
              </a:rPr>
              <a:t>individual</a:t>
            </a:r>
            <a:r>
              <a:rPr lang="zh-CN" altLang="en-US" sz="4800" dirty="0">
                <a:solidFill>
                  <a:srgbClr val="1B4453"/>
                </a:solidFill>
                <a:latin typeface="Baskerville" panose="02020502070401020303"/>
                <a:ea typeface="Monda"/>
                <a:cs typeface="Monda"/>
                <a:sym typeface="Monda"/>
              </a:rPr>
              <a:t> </a:t>
            </a:r>
            <a:r>
              <a:rPr lang="en-US" altLang="zh-CN" sz="4800" dirty="0">
                <a:solidFill>
                  <a:srgbClr val="1B4453"/>
                </a:solidFill>
                <a:latin typeface="Baskerville" panose="02020502070401020303"/>
                <a:ea typeface="Monda"/>
                <a:cs typeface="Monda"/>
                <a:sym typeface="Monda"/>
              </a:rPr>
              <a:t>decision-maker</a:t>
            </a:r>
            <a:endParaRPr lang="en-US" dirty="0"/>
          </a:p>
        </p:txBody>
      </p:sp>
      <p:pic>
        <p:nvPicPr>
          <p:cNvPr id="4" name="Graphic 3" descr="Scales of justice">
            <a:extLst>
              <a:ext uri="{FF2B5EF4-FFF2-40B4-BE49-F238E27FC236}">
                <a16:creationId xmlns:a16="http://schemas.microsoft.com/office/drawing/2014/main" id="{0B00D009-8872-4CCA-9179-86501DE70EE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624801" y="3370286"/>
            <a:ext cx="1182095" cy="1182095"/>
          </a:xfrm>
          <a:prstGeom prst="rect">
            <a:avLst/>
          </a:prstGeom>
        </p:spPr>
      </p:pic>
      <p:sp>
        <p:nvSpPr>
          <p:cNvPr id="5" name="Rectangle 4">
            <a:extLst>
              <a:ext uri="{FF2B5EF4-FFF2-40B4-BE49-F238E27FC236}">
                <a16:creationId xmlns:a16="http://schemas.microsoft.com/office/drawing/2014/main" id="{2FC9EC11-38DF-4BD2-9E80-BAC797846B3E}"/>
              </a:ext>
            </a:extLst>
          </p:cNvPr>
          <p:cNvSpPr/>
          <p:nvPr/>
        </p:nvSpPr>
        <p:spPr>
          <a:xfrm>
            <a:off x="9800499" y="4104461"/>
            <a:ext cx="875623" cy="336116"/>
          </a:xfrm>
          <a:prstGeom prst="rect">
            <a:avLst/>
          </a:prstGeom>
          <a:solidFill>
            <a:schemeClr val="tx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zh-CN" altLang="en-US" sz="1867" kern="0" dirty="0">
              <a:solidFill>
                <a:srgbClr val="FFFFFF"/>
              </a:solidFill>
              <a:latin typeface="Arial"/>
              <a:ea typeface="宋体" panose="02010600030101010101" pitchFamily="2" charset="-122"/>
              <a:sym typeface="Arial"/>
            </a:endParaRPr>
          </a:p>
        </p:txBody>
      </p:sp>
      <p:sp>
        <p:nvSpPr>
          <p:cNvPr id="6" name="Rectangle 5">
            <a:extLst>
              <a:ext uri="{FF2B5EF4-FFF2-40B4-BE49-F238E27FC236}">
                <a16:creationId xmlns:a16="http://schemas.microsoft.com/office/drawing/2014/main" id="{F4D58D33-883D-4F98-A170-6FF3EF1AF5AC}"/>
              </a:ext>
            </a:extLst>
          </p:cNvPr>
          <p:cNvSpPr/>
          <p:nvPr/>
        </p:nvSpPr>
        <p:spPr>
          <a:xfrm>
            <a:off x="9799599" y="3684123"/>
            <a:ext cx="883819" cy="352629"/>
          </a:xfrm>
          <a:prstGeom prst="rect">
            <a:avLst/>
          </a:prstGeom>
          <a:solidFill>
            <a:schemeClr val="tx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zh-CN" altLang="en-US" sz="1867" kern="0">
              <a:solidFill>
                <a:srgbClr val="FFFFFF"/>
              </a:solidFill>
              <a:latin typeface="Arial"/>
              <a:ea typeface="宋体" panose="02010600030101010101" pitchFamily="2" charset="-122"/>
              <a:sym typeface="Arial"/>
            </a:endParaRPr>
          </a:p>
        </p:txBody>
      </p:sp>
      <p:sp>
        <p:nvSpPr>
          <p:cNvPr id="7" name="Rectangle 6">
            <a:extLst>
              <a:ext uri="{FF2B5EF4-FFF2-40B4-BE49-F238E27FC236}">
                <a16:creationId xmlns:a16="http://schemas.microsoft.com/office/drawing/2014/main" id="{26233ADE-4A86-4FF7-9C07-FCD876F71543}"/>
              </a:ext>
            </a:extLst>
          </p:cNvPr>
          <p:cNvSpPr/>
          <p:nvPr/>
        </p:nvSpPr>
        <p:spPr>
          <a:xfrm>
            <a:off x="7776519" y="4104460"/>
            <a:ext cx="729824" cy="325307"/>
          </a:xfrm>
          <a:prstGeom prst="rect">
            <a:avLst/>
          </a:prstGeom>
          <a:solidFill>
            <a:schemeClr val="tx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zh-CN" altLang="en-US" sz="1867" kern="0">
              <a:solidFill>
                <a:srgbClr val="FFFFFF"/>
              </a:solidFill>
              <a:latin typeface="Arial"/>
              <a:ea typeface="宋体" panose="02010600030101010101" pitchFamily="2" charset="-122"/>
              <a:sym typeface="Aria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CBA56DE-368E-4AC2-A9F8-8EBA5BC33184}"/>
                  </a:ext>
                </a:extLst>
              </p:cNvPr>
              <p:cNvSpPr txBox="1"/>
              <p:nvPr/>
            </p:nvSpPr>
            <p:spPr>
              <a:xfrm>
                <a:off x="7591684" y="4020892"/>
                <a:ext cx="1099493" cy="420564"/>
              </a:xfrm>
              <a:prstGeom prst="rect">
                <a:avLst/>
              </a:prstGeom>
              <a:noFill/>
            </p:spPr>
            <p:txBody>
              <a:bodyPr wrap="square" rtlCol="0">
                <a:spAutoFit/>
              </a:bodyPr>
              <a:lstStyle/>
              <a:p>
                <a:pPr defTabSz="1219170">
                  <a:buClr>
                    <a:srgbClr val="000000"/>
                  </a:buClr>
                  <a:defRPr/>
                </a:pPr>
                <a14:m>
                  <m:oMathPara xmlns:m="http://schemas.openxmlformats.org/officeDocument/2006/math">
                    <m:oMathParaPr>
                      <m:jc m:val="centerGroup"/>
                    </m:oMathParaPr>
                    <m:oMath xmlns:m="http://schemas.openxmlformats.org/officeDocument/2006/math">
                      <m:r>
                        <a:rPr lang="en-US" altLang="zh-CN" sz="2133" i="1" kern="0" dirty="0">
                          <a:solidFill>
                            <a:srgbClr val="70AD47">
                              <a:lumMod val="75000"/>
                            </a:srgbClr>
                          </a:solidFill>
                          <a:latin typeface="Cambria Math" panose="02040503050406030204" pitchFamily="18" charset="0"/>
                          <a:ea typeface="Cambria Math" panose="02040503050406030204" pitchFamily="18" charset="0"/>
                          <a:sym typeface="Arial"/>
                        </a:rPr>
                        <m:t>∆</m:t>
                      </m:r>
                      <m:r>
                        <a:rPr lang="en-US" altLang="zh-CN" sz="2133" i="1" kern="0" dirty="0">
                          <a:solidFill>
                            <a:srgbClr val="70AD47">
                              <a:lumMod val="75000"/>
                            </a:srgbClr>
                          </a:solidFill>
                          <a:latin typeface="Cambria Math" panose="02040503050406030204" pitchFamily="18" charset="0"/>
                          <a:ea typeface="Cambria Math" panose="02040503050406030204" pitchFamily="18" charset="0"/>
                          <a:sym typeface="Arial"/>
                        </a:rPr>
                        <m:t>𝑉</m:t>
                      </m:r>
                      <m:r>
                        <a:rPr lang="en-US" altLang="zh-CN" sz="2133" i="1" kern="0" dirty="0">
                          <a:solidFill>
                            <a:srgbClr val="70AD47">
                              <a:lumMod val="75000"/>
                            </a:srgbClr>
                          </a:solidFill>
                          <a:latin typeface="Cambria Math" panose="02040503050406030204" pitchFamily="18" charset="0"/>
                          <a:ea typeface="Cambria Math" panose="02040503050406030204" pitchFamily="18" charset="0"/>
                          <a:sym typeface="Arial"/>
                        </a:rPr>
                        <m:t>1</m:t>
                      </m:r>
                    </m:oMath>
                  </m:oMathPara>
                </a14:m>
                <a:endParaRPr lang="zh-CN" altLang="en-US" sz="2133" kern="0" dirty="0">
                  <a:solidFill>
                    <a:srgbClr val="70AD47">
                      <a:lumMod val="75000"/>
                    </a:srgbClr>
                  </a:solidFill>
                  <a:latin typeface="Arial"/>
                  <a:cs typeface="Arial"/>
                  <a:sym typeface="Arial"/>
                </a:endParaRPr>
              </a:p>
            </p:txBody>
          </p:sp>
        </mc:Choice>
        <mc:Fallback xmlns="">
          <p:sp>
            <p:nvSpPr>
              <p:cNvPr id="8" name="TextBox 7">
                <a:extLst>
                  <a:ext uri="{FF2B5EF4-FFF2-40B4-BE49-F238E27FC236}">
                    <a16:creationId xmlns:a16="http://schemas.microsoft.com/office/drawing/2014/main" id="{ACBA56DE-368E-4AC2-A9F8-8EBA5BC33184}"/>
                  </a:ext>
                </a:extLst>
              </p:cNvPr>
              <p:cNvSpPr txBox="1">
                <a:spLocks noRot="1" noChangeAspect="1" noMove="1" noResize="1" noEditPoints="1" noAdjustHandles="1" noChangeArrowheads="1" noChangeShapeType="1" noTextEdit="1"/>
              </p:cNvSpPr>
              <p:nvPr/>
            </p:nvSpPr>
            <p:spPr>
              <a:xfrm>
                <a:off x="7591684" y="4020892"/>
                <a:ext cx="1099493" cy="42056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0B622DD-D867-4761-A86B-C14145151F01}"/>
                  </a:ext>
                </a:extLst>
              </p:cNvPr>
              <p:cNvSpPr txBox="1"/>
              <p:nvPr/>
            </p:nvSpPr>
            <p:spPr>
              <a:xfrm>
                <a:off x="9614288" y="3634735"/>
                <a:ext cx="1254441" cy="420564"/>
              </a:xfrm>
              <a:prstGeom prst="rect">
                <a:avLst/>
              </a:prstGeom>
              <a:noFill/>
            </p:spPr>
            <p:txBody>
              <a:bodyPr wrap="square" rtlCol="0">
                <a:spAutoFit/>
              </a:bodyPr>
              <a:lstStyle/>
              <a:p>
                <a:pPr defTabSz="1219170">
                  <a:buClr>
                    <a:srgbClr val="000000"/>
                  </a:buClr>
                  <a:defRPr/>
                </a:pPr>
                <a14:m>
                  <m:oMathPara xmlns:m="http://schemas.openxmlformats.org/officeDocument/2006/math">
                    <m:oMathParaPr>
                      <m:jc m:val="centerGroup"/>
                    </m:oMathParaPr>
                    <m:oMath xmlns:m="http://schemas.openxmlformats.org/officeDocument/2006/math">
                      <m:r>
                        <a:rPr lang="en-US" altLang="zh-CN" sz="2133" i="1" kern="0" dirty="0">
                          <a:solidFill>
                            <a:srgbClr val="70AD47">
                              <a:lumMod val="75000"/>
                            </a:srgbClr>
                          </a:solidFill>
                          <a:latin typeface="Cambria Math" panose="02040503050406030204" pitchFamily="18" charset="0"/>
                          <a:ea typeface="Cambria Math" panose="02040503050406030204" pitchFamily="18" charset="0"/>
                          <a:sym typeface="Arial"/>
                        </a:rPr>
                        <m:t>∆</m:t>
                      </m:r>
                      <m:r>
                        <a:rPr lang="en-US" altLang="zh-CN" sz="2133" i="1" kern="0" dirty="0">
                          <a:solidFill>
                            <a:srgbClr val="70AD47">
                              <a:lumMod val="75000"/>
                            </a:srgbClr>
                          </a:solidFill>
                          <a:latin typeface="Cambria Math" panose="02040503050406030204" pitchFamily="18" charset="0"/>
                          <a:ea typeface="Cambria Math" panose="02040503050406030204" pitchFamily="18" charset="0"/>
                          <a:sym typeface="Arial"/>
                        </a:rPr>
                        <m:t>𝑅</m:t>
                      </m:r>
                      <m:r>
                        <a:rPr lang="en-US" altLang="zh-CN" sz="2133" i="1" kern="0" dirty="0">
                          <a:solidFill>
                            <a:srgbClr val="70AD47">
                              <a:lumMod val="75000"/>
                            </a:srgbClr>
                          </a:solidFill>
                          <a:latin typeface="Cambria Math" panose="02040503050406030204" pitchFamily="18" charset="0"/>
                          <a:ea typeface="Cambria Math" panose="02040503050406030204" pitchFamily="18" charset="0"/>
                          <a:sym typeface="Arial"/>
                        </a:rPr>
                        <m:t>1</m:t>
                      </m:r>
                    </m:oMath>
                  </m:oMathPara>
                </a14:m>
                <a:endParaRPr lang="zh-CN" altLang="en-US" sz="2133" kern="0" dirty="0">
                  <a:solidFill>
                    <a:srgbClr val="70AD47">
                      <a:lumMod val="75000"/>
                    </a:srgbClr>
                  </a:solidFill>
                  <a:latin typeface="Arial"/>
                  <a:cs typeface="Arial"/>
                  <a:sym typeface="Arial"/>
                </a:endParaRPr>
              </a:p>
            </p:txBody>
          </p:sp>
        </mc:Choice>
        <mc:Fallback xmlns="">
          <p:sp>
            <p:nvSpPr>
              <p:cNvPr id="9" name="TextBox 8">
                <a:extLst>
                  <a:ext uri="{FF2B5EF4-FFF2-40B4-BE49-F238E27FC236}">
                    <a16:creationId xmlns:a16="http://schemas.microsoft.com/office/drawing/2014/main" id="{30B622DD-D867-4761-A86B-C14145151F01}"/>
                  </a:ext>
                </a:extLst>
              </p:cNvPr>
              <p:cNvSpPr txBox="1">
                <a:spLocks noRot="1" noChangeAspect="1" noMove="1" noResize="1" noEditPoints="1" noAdjustHandles="1" noChangeArrowheads="1" noChangeShapeType="1" noTextEdit="1"/>
              </p:cNvSpPr>
              <p:nvPr/>
            </p:nvSpPr>
            <p:spPr>
              <a:xfrm>
                <a:off x="9614288" y="3634735"/>
                <a:ext cx="1254441" cy="42056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5871BC1-2BAE-4E7D-9057-366260B6C627}"/>
                  </a:ext>
                </a:extLst>
              </p:cNvPr>
              <p:cNvSpPr txBox="1"/>
              <p:nvPr/>
            </p:nvSpPr>
            <p:spPr>
              <a:xfrm>
                <a:off x="9600592" y="4020891"/>
                <a:ext cx="1254441" cy="420564"/>
              </a:xfrm>
              <a:prstGeom prst="rect">
                <a:avLst/>
              </a:prstGeom>
              <a:noFill/>
            </p:spPr>
            <p:txBody>
              <a:bodyPr wrap="square" rtlCol="0">
                <a:spAutoFit/>
              </a:bodyPr>
              <a:lstStyle/>
              <a:p>
                <a:pPr defTabSz="1219170">
                  <a:buClr>
                    <a:srgbClr val="000000"/>
                  </a:buClr>
                  <a:defRPr/>
                </a:pPr>
                <a14:m>
                  <m:oMathPara xmlns:m="http://schemas.openxmlformats.org/officeDocument/2006/math">
                    <m:oMathParaPr>
                      <m:jc m:val="centerGroup"/>
                    </m:oMathParaPr>
                    <m:oMath xmlns:m="http://schemas.openxmlformats.org/officeDocument/2006/math">
                      <m:r>
                        <a:rPr lang="en-US" altLang="zh-CN" sz="2133" i="1" kern="0" dirty="0">
                          <a:solidFill>
                            <a:srgbClr val="70AD47">
                              <a:lumMod val="75000"/>
                            </a:srgbClr>
                          </a:solidFill>
                          <a:latin typeface="Cambria Math" panose="02040503050406030204" pitchFamily="18" charset="0"/>
                          <a:ea typeface="Cambria Math" panose="02040503050406030204" pitchFamily="18" charset="0"/>
                          <a:sym typeface="Arial"/>
                        </a:rPr>
                        <m:t>∆</m:t>
                      </m:r>
                      <m:r>
                        <a:rPr lang="en-US" altLang="zh-CN" sz="2133" i="1" kern="0" dirty="0">
                          <a:solidFill>
                            <a:srgbClr val="70AD47">
                              <a:lumMod val="75000"/>
                            </a:srgbClr>
                          </a:solidFill>
                          <a:latin typeface="Cambria Math" panose="02040503050406030204" pitchFamily="18" charset="0"/>
                          <a:ea typeface="Cambria Math" panose="02040503050406030204" pitchFamily="18" charset="0"/>
                          <a:sym typeface="Arial"/>
                        </a:rPr>
                        <m:t>𝑂</m:t>
                      </m:r>
                    </m:oMath>
                  </m:oMathPara>
                </a14:m>
                <a:endParaRPr lang="zh-CN" altLang="en-US" sz="2133" kern="0" dirty="0">
                  <a:solidFill>
                    <a:srgbClr val="70AD47">
                      <a:lumMod val="75000"/>
                    </a:srgbClr>
                  </a:solidFill>
                  <a:latin typeface="Arial"/>
                  <a:cs typeface="Arial"/>
                  <a:sym typeface="Arial"/>
                </a:endParaRPr>
              </a:p>
            </p:txBody>
          </p:sp>
        </mc:Choice>
        <mc:Fallback xmlns="">
          <p:sp>
            <p:nvSpPr>
              <p:cNvPr id="10" name="TextBox 9">
                <a:extLst>
                  <a:ext uri="{FF2B5EF4-FFF2-40B4-BE49-F238E27FC236}">
                    <a16:creationId xmlns:a16="http://schemas.microsoft.com/office/drawing/2014/main" id="{65871BC1-2BAE-4E7D-9057-366260B6C627}"/>
                  </a:ext>
                </a:extLst>
              </p:cNvPr>
              <p:cNvSpPr txBox="1">
                <a:spLocks noRot="1" noChangeAspect="1" noMove="1" noResize="1" noEditPoints="1" noAdjustHandles="1" noChangeArrowheads="1" noChangeShapeType="1" noTextEdit="1"/>
              </p:cNvSpPr>
              <p:nvPr/>
            </p:nvSpPr>
            <p:spPr>
              <a:xfrm>
                <a:off x="9600592" y="4020891"/>
                <a:ext cx="1254441" cy="420564"/>
              </a:xfrm>
              <a:prstGeom prst="rect">
                <a:avLst/>
              </a:prstGeom>
              <a:blipFill>
                <a:blip r:embed="rId7"/>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1040639F-5650-4158-AC46-D6765F8EA3D4}"/>
              </a:ext>
            </a:extLst>
          </p:cNvPr>
          <p:cNvSpPr txBox="1"/>
          <p:nvPr/>
        </p:nvSpPr>
        <p:spPr>
          <a:xfrm>
            <a:off x="8463146" y="4642928"/>
            <a:ext cx="1470274" cy="461665"/>
          </a:xfrm>
          <a:prstGeom prst="rect">
            <a:avLst/>
          </a:prstGeom>
          <a:noFill/>
        </p:spPr>
        <p:txBody>
          <a:bodyPr wrap="none" rtlCol="0">
            <a:spAutoFit/>
          </a:bodyPr>
          <a:lstStyle/>
          <a:p>
            <a:pPr defTabSz="1219170">
              <a:buClr>
                <a:srgbClr val="000000"/>
              </a:buClr>
              <a:defRPr/>
            </a:pPr>
            <a:r>
              <a:rPr lang="en-US" altLang="zh-CN" sz="2400" kern="0" dirty="0">
                <a:solidFill>
                  <a:srgbClr val="000000"/>
                </a:solidFill>
                <a:latin typeface="Baskerville" panose="02020502070401020303"/>
                <a:cs typeface="Arial"/>
                <a:sym typeface="Arial"/>
              </a:rPr>
              <a:t>Trade-offs</a:t>
            </a:r>
            <a:endParaRPr lang="zh-CN" altLang="en-US" sz="2400" kern="0" dirty="0">
              <a:solidFill>
                <a:srgbClr val="000000"/>
              </a:solidFill>
              <a:latin typeface="Baskerville" panose="02020502070401020303"/>
              <a:cs typeface="Arial"/>
              <a:sym typeface="Arial"/>
            </a:endParaRPr>
          </a:p>
        </p:txBody>
      </p:sp>
      <p:cxnSp>
        <p:nvCxnSpPr>
          <p:cNvPr id="22" name="Straight Arrow Connector 21">
            <a:extLst>
              <a:ext uri="{FF2B5EF4-FFF2-40B4-BE49-F238E27FC236}">
                <a16:creationId xmlns:a16="http://schemas.microsoft.com/office/drawing/2014/main" id="{5B276E1A-C6FE-448F-85F2-673EA1294732}"/>
              </a:ext>
            </a:extLst>
          </p:cNvPr>
          <p:cNvCxnSpPr>
            <a:cxnSpLocks/>
          </p:cNvCxnSpPr>
          <p:nvPr/>
        </p:nvCxnSpPr>
        <p:spPr>
          <a:xfrm flipV="1">
            <a:off x="1520068" y="1701220"/>
            <a:ext cx="0" cy="349321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4" name="Straight Arrow Connector 23">
            <a:extLst>
              <a:ext uri="{FF2B5EF4-FFF2-40B4-BE49-F238E27FC236}">
                <a16:creationId xmlns:a16="http://schemas.microsoft.com/office/drawing/2014/main" id="{F97F45AF-E223-45C2-BFDB-39E86A9B90F8}"/>
              </a:ext>
            </a:extLst>
          </p:cNvPr>
          <p:cNvCxnSpPr>
            <a:cxnSpLocks/>
          </p:cNvCxnSpPr>
          <p:nvPr/>
        </p:nvCxnSpPr>
        <p:spPr>
          <a:xfrm>
            <a:off x="1520069" y="5194436"/>
            <a:ext cx="3619500" cy="0"/>
          </a:xfrm>
          <a:prstGeom prst="straightConnector1">
            <a:avLst/>
          </a:prstGeom>
          <a:ln>
            <a:solidFill>
              <a:srgbClr val="980000"/>
            </a:solidFill>
            <a:tailEnd type="triangle"/>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324604AB-35C5-4BB9-B3E6-A3AC6E29E5F2}"/>
              </a:ext>
            </a:extLst>
          </p:cNvPr>
          <p:cNvSpPr/>
          <p:nvPr/>
        </p:nvSpPr>
        <p:spPr>
          <a:xfrm flipV="1">
            <a:off x="1520068" y="5231439"/>
            <a:ext cx="3429000" cy="686895"/>
          </a:xfrm>
          <a:custGeom>
            <a:avLst/>
            <a:gdLst>
              <a:gd name="connsiteX0" fmla="*/ 0 w 3498184"/>
              <a:gd name="connsiteY0" fmla="*/ 1552575 h 1588320"/>
              <a:gd name="connsiteX1" fmla="*/ 1114425 w 3498184"/>
              <a:gd name="connsiteY1" fmla="*/ 1181100 h 1588320"/>
              <a:gd name="connsiteX2" fmla="*/ 1714500 w 3498184"/>
              <a:gd name="connsiteY2" fmla="*/ 0 h 1588320"/>
              <a:gd name="connsiteX3" fmla="*/ 2352675 w 3498184"/>
              <a:gd name="connsiteY3" fmla="*/ 1181100 h 1588320"/>
              <a:gd name="connsiteX4" fmla="*/ 3400425 w 3498184"/>
              <a:gd name="connsiteY4" fmla="*/ 1552575 h 1588320"/>
              <a:gd name="connsiteX5" fmla="*/ 3390900 w 3498184"/>
              <a:gd name="connsiteY5" fmla="*/ 1552575 h 158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8184" h="1588320">
                <a:moveTo>
                  <a:pt x="0" y="1552575"/>
                </a:moveTo>
                <a:cubicBezTo>
                  <a:pt x="414337" y="1496218"/>
                  <a:pt x="828675" y="1439862"/>
                  <a:pt x="1114425" y="1181100"/>
                </a:cubicBezTo>
                <a:cubicBezTo>
                  <a:pt x="1400175" y="922337"/>
                  <a:pt x="1508125" y="0"/>
                  <a:pt x="1714500" y="0"/>
                </a:cubicBezTo>
                <a:cubicBezTo>
                  <a:pt x="1920875" y="0"/>
                  <a:pt x="2071687" y="922337"/>
                  <a:pt x="2352675" y="1181100"/>
                </a:cubicBezTo>
                <a:cubicBezTo>
                  <a:pt x="2633663" y="1439863"/>
                  <a:pt x="3227388" y="1490662"/>
                  <a:pt x="3400425" y="1552575"/>
                </a:cubicBezTo>
                <a:cubicBezTo>
                  <a:pt x="3573463" y="1614488"/>
                  <a:pt x="3482181" y="1583531"/>
                  <a:pt x="3390900" y="1552575"/>
                </a:cubicBezTo>
              </a:path>
            </a:pathLst>
          </a:custGeom>
          <a:solidFill>
            <a:schemeClr val="accent2">
              <a:lumMod val="20000"/>
              <a:lumOff val="80000"/>
            </a:schemeClr>
          </a:solidFill>
          <a:ln>
            <a:solidFill>
              <a:srgbClr val="9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zh-CN" altLang="en-US" sz="1867" kern="0">
              <a:solidFill>
                <a:srgbClr val="FFFFFF"/>
              </a:solidFill>
              <a:latin typeface="Arial"/>
              <a:ea typeface="宋体" panose="02010600030101010101" pitchFamily="2" charset="-122"/>
              <a:sym typeface="Arial"/>
            </a:endParaRPr>
          </a:p>
        </p:txBody>
      </p:sp>
      <p:sp>
        <p:nvSpPr>
          <p:cNvPr id="36" name="Freeform: Shape 35">
            <a:extLst>
              <a:ext uri="{FF2B5EF4-FFF2-40B4-BE49-F238E27FC236}">
                <a16:creationId xmlns:a16="http://schemas.microsoft.com/office/drawing/2014/main" id="{2C8EFF94-B482-4B9B-94C2-3EAF03DF10C6}"/>
              </a:ext>
            </a:extLst>
          </p:cNvPr>
          <p:cNvSpPr/>
          <p:nvPr/>
        </p:nvSpPr>
        <p:spPr>
          <a:xfrm rot="5400000" flipV="1">
            <a:off x="-607816" y="3205459"/>
            <a:ext cx="3429000" cy="686895"/>
          </a:xfrm>
          <a:custGeom>
            <a:avLst/>
            <a:gdLst>
              <a:gd name="connsiteX0" fmla="*/ 0 w 3498184"/>
              <a:gd name="connsiteY0" fmla="*/ 1552575 h 1588320"/>
              <a:gd name="connsiteX1" fmla="*/ 1114425 w 3498184"/>
              <a:gd name="connsiteY1" fmla="*/ 1181100 h 1588320"/>
              <a:gd name="connsiteX2" fmla="*/ 1714500 w 3498184"/>
              <a:gd name="connsiteY2" fmla="*/ 0 h 1588320"/>
              <a:gd name="connsiteX3" fmla="*/ 2352675 w 3498184"/>
              <a:gd name="connsiteY3" fmla="*/ 1181100 h 1588320"/>
              <a:gd name="connsiteX4" fmla="*/ 3400425 w 3498184"/>
              <a:gd name="connsiteY4" fmla="*/ 1552575 h 1588320"/>
              <a:gd name="connsiteX5" fmla="*/ 3390900 w 3498184"/>
              <a:gd name="connsiteY5" fmla="*/ 1552575 h 158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8184" h="1588320">
                <a:moveTo>
                  <a:pt x="0" y="1552575"/>
                </a:moveTo>
                <a:cubicBezTo>
                  <a:pt x="414337" y="1496218"/>
                  <a:pt x="828675" y="1439862"/>
                  <a:pt x="1114425" y="1181100"/>
                </a:cubicBezTo>
                <a:cubicBezTo>
                  <a:pt x="1400175" y="922337"/>
                  <a:pt x="1508125" y="0"/>
                  <a:pt x="1714500" y="0"/>
                </a:cubicBezTo>
                <a:cubicBezTo>
                  <a:pt x="1920875" y="0"/>
                  <a:pt x="2071687" y="922337"/>
                  <a:pt x="2352675" y="1181100"/>
                </a:cubicBezTo>
                <a:cubicBezTo>
                  <a:pt x="2633663" y="1439863"/>
                  <a:pt x="3227388" y="1490662"/>
                  <a:pt x="3400425" y="1552575"/>
                </a:cubicBezTo>
                <a:cubicBezTo>
                  <a:pt x="3573463" y="1614488"/>
                  <a:pt x="3482181" y="1583531"/>
                  <a:pt x="3390900" y="1552575"/>
                </a:cubicBezTo>
              </a:path>
            </a:pathLst>
          </a:cu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zh-CN" altLang="en-US" sz="1867" kern="0">
              <a:solidFill>
                <a:srgbClr val="FFFFFF"/>
              </a:solidFill>
              <a:latin typeface="Arial"/>
              <a:ea typeface="宋体" panose="02010600030101010101" pitchFamily="2" charset="-122"/>
              <a:sym typeface="Arial"/>
            </a:endParaRPr>
          </a:p>
        </p:txBody>
      </p:sp>
      <p:cxnSp>
        <p:nvCxnSpPr>
          <p:cNvPr id="40" name="Straight Connector 39">
            <a:extLst>
              <a:ext uri="{FF2B5EF4-FFF2-40B4-BE49-F238E27FC236}">
                <a16:creationId xmlns:a16="http://schemas.microsoft.com/office/drawing/2014/main" id="{382F186A-30AC-4625-86D0-E35967E8D3A7}"/>
              </a:ext>
            </a:extLst>
          </p:cNvPr>
          <p:cNvCxnSpPr>
            <a:cxnSpLocks/>
          </p:cNvCxnSpPr>
          <p:nvPr/>
        </p:nvCxnSpPr>
        <p:spPr>
          <a:xfrm flipV="1">
            <a:off x="1520069" y="2174587"/>
            <a:ext cx="3275297" cy="30198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Graphic 41" descr="Man">
            <a:extLst>
              <a:ext uri="{FF2B5EF4-FFF2-40B4-BE49-F238E27FC236}">
                <a16:creationId xmlns:a16="http://schemas.microsoft.com/office/drawing/2014/main" id="{19275F4C-C3AC-4638-856F-B74441DFF71C}"/>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2113956" y="4708126"/>
            <a:ext cx="451405" cy="451405"/>
          </a:xfrm>
          <a:prstGeom prst="rect">
            <a:avLst/>
          </a:prstGeom>
        </p:spPr>
      </p:pic>
      <p:pic>
        <p:nvPicPr>
          <p:cNvPr id="43" name="Graphic 42" descr="Man">
            <a:extLst>
              <a:ext uri="{FF2B5EF4-FFF2-40B4-BE49-F238E27FC236}">
                <a16:creationId xmlns:a16="http://schemas.microsoft.com/office/drawing/2014/main" id="{0398EF90-DFF8-4625-8741-BA445F108271}"/>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2495955" y="4217018"/>
            <a:ext cx="451405" cy="451405"/>
          </a:xfrm>
          <a:prstGeom prst="rect">
            <a:avLst/>
          </a:prstGeom>
        </p:spPr>
      </p:pic>
      <p:pic>
        <p:nvPicPr>
          <p:cNvPr id="44" name="Graphic 43" descr="Man">
            <a:extLst>
              <a:ext uri="{FF2B5EF4-FFF2-40B4-BE49-F238E27FC236}">
                <a16:creationId xmlns:a16="http://schemas.microsoft.com/office/drawing/2014/main" id="{CA2ECB74-90CE-4A87-94A5-70AE44DD7608}"/>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2495955" y="4691826"/>
            <a:ext cx="451405" cy="451405"/>
          </a:xfrm>
          <a:prstGeom prst="rect">
            <a:avLst/>
          </a:prstGeom>
        </p:spPr>
      </p:pic>
      <p:pic>
        <p:nvPicPr>
          <p:cNvPr id="45" name="Graphic 44" descr="Man">
            <a:extLst>
              <a:ext uri="{FF2B5EF4-FFF2-40B4-BE49-F238E27FC236}">
                <a16:creationId xmlns:a16="http://schemas.microsoft.com/office/drawing/2014/main" id="{69A57391-ED17-4537-9404-0259FF6127F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2988530" y="3724736"/>
            <a:ext cx="451405" cy="451405"/>
          </a:xfrm>
          <a:prstGeom prst="rect">
            <a:avLst/>
          </a:prstGeom>
        </p:spPr>
      </p:pic>
      <p:pic>
        <p:nvPicPr>
          <p:cNvPr id="46" name="Graphic 45" descr="Man">
            <a:extLst>
              <a:ext uri="{FF2B5EF4-FFF2-40B4-BE49-F238E27FC236}">
                <a16:creationId xmlns:a16="http://schemas.microsoft.com/office/drawing/2014/main" id="{9B11DFB5-94EC-44D2-998B-8243E5B07272}"/>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3381840" y="4233883"/>
            <a:ext cx="451405" cy="451405"/>
          </a:xfrm>
          <a:prstGeom prst="rect">
            <a:avLst/>
          </a:prstGeom>
        </p:spPr>
      </p:pic>
      <p:pic>
        <p:nvPicPr>
          <p:cNvPr id="47" name="Graphic 46" descr="Man">
            <a:extLst>
              <a:ext uri="{FF2B5EF4-FFF2-40B4-BE49-F238E27FC236}">
                <a16:creationId xmlns:a16="http://schemas.microsoft.com/office/drawing/2014/main" id="{09A4D71F-6702-416A-A422-707C3684764C}"/>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2977679" y="4224876"/>
            <a:ext cx="451405" cy="451405"/>
          </a:xfrm>
          <a:prstGeom prst="rect">
            <a:avLst/>
          </a:prstGeom>
        </p:spPr>
      </p:pic>
      <p:pic>
        <p:nvPicPr>
          <p:cNvPr id="48" name="Graphic 47" descr="Man">
            <a:extLst>
              <a:ext uri="{FF2B5EF4-FFF2-40B4-BE49-F238E27FC236}">
                <a16:creationId xmlns:a16="http://schemas.microsoft.com/office/drawing/2014/main" id="{D5259DC6-4A33-48C3-AAF2-07C06730D55E}"/>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2965442" y="4725016"/>
            <a:ext cx="451405" cy="451405"/>
          </a:xfrm>
          <a:prstGeom prst="rect">
            <a:avLst/>
          </a:prstGeom>
        </p:spPr>
      </p:pic>
      <p:pic>
        <p:nvPicPr>
          <p:cNvPr id="49" name="Graphic 48" descr="Man">
            <a:extLst>
              <a:ext uri="{FF2B5EF4-FFF2-40B4-BE49-F238E27FC236}">
                <a16:creationId xmlns:a16="http://schemas.microsoft.com/office/drawing/2014/main" id="{78F9E41A-6E0B-427D-8B72-5B353312FD3D}"/>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3414138" y="4717428"/>
            <a:ext cx="451405" cy="451405"/>
          </a:xfrm>
          <a:prstGeom prst="rect">
            <a:avLst/>
          </a:prstGeom>
        </p:spPr>
      </p:pic>
      <p:pic>
        <p:nvPicPr>
          <p:cNvPr id="50" name="Graphic 49" descr="Man">
            <a:extLst>
              <a:ext uri="{FF2B5EF4-FFF2-40B4-BE49-F238E27FC236}">
                <a16:creationId xmlns:a16="http://schemas.microsoft.com/office/drawing/2014/main" id="{941F046B-792B-417C-8ACD-A6933714EF8E}"/>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3865543" y="4717427"/>
            <a:ext cx="451405" cy="451405"/>
          </a:xfrm>
          <a:prstGeom prst="rect">
            <a:avLst/>
          </a:prstGeom>
        </p:spPr>
      </p:pic>
      <p:sp>
        <p:nvSpPr>
          <p:cNvPr id="51" name="TextBox 50">
            <a:extLst>
              <a:ext uri="{FF2B5EF4-FFF2-40B4-BE49-F238E27FC236}">
                <a16:creationId xmlns:a16="http://schemas.microsoft.com/office/drawing/2014/main" id="{5BBC1312-6CF9-4685-9A8A-C8399FDDF06C}"/>
              </a:ext>
            </a:extLst>
          </p:cNvPr>
          <p:cNvSpPr txBox="1"/>
          <p:nvPr/>
        </p:nvSpPr>
        <p:spPr>
          <a:xfrm>
            <a:off x="4301775" y="4307056"/>
            <a:ext cx="1510350" cy="379656"/>
          </a:xfrm>
          <a:prstGeom prst="rect">
            <a:avLst/>
          </a:prstGeom>
          <a:noFill/>
        </p:spPr>
        <p:txBody>
          <a:bodyPr wrap="none" rtlCol="0">
            <a:spAutoFit/>
          </a:bodyPr>
          <a:lstStyle/>
          <a:p>
            <a:pPr defTabSz="1219170">
              <a:buClr>
                <a:srgbClr val="000000"/>
              </a:buClr>
              <a:defRPr/>
            </a:pPr>
            <a:r>
              <a:rPr lang="en-US" altLang="zh-CN" sz="1867" kern="0" dirty="0">
                <a:solidFill>
                  <a:srgbClr val="000000"/>
                </a:solidFill>
                <a:latin typeface="Baskerville" panose="02020502070401020303"/>
                <a:cs typeface="Arial"/>
                <a:sym typeface="Arial"/>
              </a:rPr>
              <a:t>Non-adopters</a:t>
            </a:r>
            <a:endParaRPr lang="zh-CN" altLang="en-US" sz="1867" kern="0" dirty="0">
              <a:solidFill>
                <a:srgbClr val="000000"/>
              </a:solidFill>
              <a:latin typeface="Baskerville" panose="02020502070401020303"/>
              <a:cs typeface="Arial"/>
              <a:sym typeface="Arial"/>
            </a:endParaRPr>
          </a:p>
        </p:txBody>
      </p:sp>
      <p:sp>
        <p:nvSpPr>
          <p:cNvPr id="52" name="TextBox 51">
            <a:extLst>
              <a:ext uri="{FF2B5EF4-FFF2-40B4-BE49-F238E27FC236}">
                <a16:creationId xmlns:a16="http://schemas.microsoft.com/office/drawing/2014/main" id="{31CD9A96-18C8-43C5-938A-5A0CF7FE3F1D}"/>
              </a:ext>
            </a:extLst>
          </p:cNvPr>
          <p:cNvSpPr txBox="1"/>
          <p:nvPr/>
        </p:nvSpPr>
        <p:spPr>
          <a:xfrm>
            <a:off x="1708425" y="1357029"/>
            <a:ext cx="1058303" cy="379656"/>
          </a:xfrm>
          <a:prstGeom prst="rect">
            <a:avLst/>
          </a:prstGeom>
          <a:noFill/>
        </p:spPr>
        <p:txBody>
          <a:bodyPr wrap="none" rtlCol="0">
            <a:spAutoFit/>
          </a:bodyPr>
          <a:lstStyle/>
          <a:p>
            <a:pPr defTabSz="1219170">
              <a:buClr>
                <a:srgbClr val="000000"/>
              </a:buClr>
              <a:defRPr/>
            </a:pPr>
            <a:r>
              <a:rPr lang="en-US" altLang="zh-CN" sz="1867" kern="0" dirty="0">
                <a:solidFill>
                  <a:srgbClr val="000000"/>
                </a:solidFill>
                <a:latin typeface="Baskerville" panose="02020502070401020303"/>
                <a:cs typeface="Arial"/>
                <a:sym typeface="Arial"/>
              </a:rPr>
              <a:t>Adopters</a:t>
            </a:r>
            <a:endParaRPr lang="zh-CN" altLang="en-US" sz="1867" kern="0" dirty="0">
              <a:solidFill>
                <a:srgbClr val="000000"/>
              </a:solidFill>
              <a:latin typeface="Baskerville" panose="02020502070401020303"/>
              <a:cs typeface="Arial"/>
              <a:sym typeface="Arial"/>
            </a:endParaRPr>
          </a:p>
        </p:txBody>
      </p:sp>
      <p:pic>
        <p:nvPicPr>
          <p:cNvPr id="63" name="Graphic 62" descr="Man">
            <a:extLst>
              <a:ext uri="{FF2B5EF4-FFF2-40B4-BE49-F238E27FC236}">
                <a16:creationId xmlns:a16="http://schemas.microsoft.com/office/drawing/2014/main" id="{23F2AAE7-F9DC-41C2-8736-E73BE38C7B22}"/>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585936" y="3097500"/>
            <a:ext cx="451405" cy="451405"/>
          </a:xfrm>
          <a:prstGeom prst="rect">
            <a:avLst/>
          </a:prstGeom>
        </p:spPr>
      </p:pic>
      <p:pic>
        <p:nvPicPr>
          <p:cNvPr id="64" name="Graphic 63" descr="Man">
            <a:extLst>
              <a:ext uri="{FF2B5EF4-FFF2-40B4-BE49-F238E27FC236}">
                <a16:creationId xmlns:a16="http://schemas.microsoft.com/office/drawing/2014/main" id="{A3C46612-DB8E-46FD-B66A-1C20235B10CD}"/>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556607" y="3704046"/>
            <a:ext cx="451405" cy="451405"/>
          </a:xfrm>
          <a:prstGeom prst="rect">
            <a:avLst/>
          </a:prstGeom>
        </p:spPr>
      </p:pic>
      <p:pic>
        <p:nvPicPr>
          <p:cNvPr id="65" name="Graphic 64" descr="Man">
            <a:extLst>
              <a:ext uri="{FF2B5EF4-FFF2-40B4-BE49-F238E27FC236}">
                <a16:creationId xmlns:a16="http://schemas.microsoft.com/office/drawing/2014/main" id="{A3BC70AB-F158-400A-A810-64BDBF01C398}"/>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2056411" y="3081200"/>
            <a:ext cx="451405" cy="451405"/>
          </a:xfrm>
          <a:prstGeom prst="rect">
            <a:avLst/>
          </a:prstGeom>
        </p:spPr>
      </p:pic>
      <p:pic>
        <p:nvPicPr>
          <p:cNvPr id="66" name="Graphic 65" descr="Man">
            <a:extLst>
              <a:ext uri="{FF2B5EF4-FFF2-40B4-BE49-F238E27FC236}">
                <a16:creationId xmlns:a16="http://schemas.microsoft.com/office/drawing/2014/main" id="{5A458585-BF8B-4A10-A1FF-A72D2B9EF32C}"/>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585936" y="1874322"/>
            <a:ext cx="451405" cy="451405"/>
          </a:xfrm>
          <a:prstGeom prst="rect">
            <a:avLst/>
          </a:prstGeom>
        </p:spPr>
      </p:pic>
      <p:pic>
        <p:nvPicPr>
          <p:cNvPr id="67" name="Graphic 66" descr="Man">
            <a:extLst>
              <a:ext uri="{FF2B5EF4-FFF2-40B4-BE49-F238E27FC236}">
                <a16:creationId xmlns:a16="http://schemas.microsoft.com/office/drawing/2014/main" id="{B31F6C45-CC3C-4A03-9D73-77773CAA4BC7}"/>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2085718" y="2467478"/>
            <a:ext cx="451405" cy="451405"/>
          </a:xfrm>
          <a:prstGeom prst="rect">
            <a:avLst/>
          </a:prstGeom>
        </p:spPr>
      </p:pic>
      <p:pic>
        <p:nvPicPr>
          <p:cNvPr id="68" name="Graphic 67" descr="Man">
            <a:extLst>
              <a:ext uri="{FF2B5EF4-FFF2-40B4-BE49-F238E27FC236}">
                <a16:creationId xmlns:a16="http://schemas.microsoft.com/office/drawing/2014/main" id="{6EC7EEF3-D65E-49F8-A4DB-A14F79BE79C4}"/>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577191" y="2490955"/>
            <a:ext cx="451405" cy="451405"/>
          </a:xfrm>
          <a:prstGeom prst="rect">
            <a:avLst/>
          </a:prstGeom>
        </p:spPr>
      </p:pic>
      <p:pic>
        <p:nvPicPr>
          <p:cNvPr id="69" name="Graphic 68" descr="Man">
            <a:extLst>
              <a:ext uri="{FF2B5EF4-FFF2-40B4-BE49-F238E27FC236}">
                <a16:creationId xmlns:a16="http://schemas.microsoft.com/office/drawing/2014/main" id="{79737D5D-68DE-47F7-A089-21AF2CCE81DE}"/>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2591408" y="3059822"/>
            <a:ext cx="451405" cy="451405"/>
          </a:xfrm>
          <a:prstGeom prst="rect">
            <a:avLst/>
          </a:prstGeom>
        </p:spPr>
      </p:pic>
      <p:pic>
        <p:nvPicPr>
          <p:cNvPr id="70" name="Graphic 69" descr="Man">
            <a:extLst>
              <a:ext uri="{FF2B5EF4-FFF2-40B4-BE49-F238E27FC236}">
                <a16:creationId xmlns:a16="http://schemas.microsoft.com/office/drawing/2014/main" id="{3750DBD9-51F3-4AD2-AA3B-BFCA389D3174}"/>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2036275" y="3677400"/>
            <a:ext cx="451405" cy="451405"/>
          </a:xfrm>
          <a:prstGeom prst="rect">
            <a:avLst/>
          </a:prstGeom>
        </p:spPr>
      </p:pic>
      <p:pic>
        <p:nvPicPr>
          <p:cNvPr id="71" name="Graphic 70" descr="Man">
            <a:extLst>
              <a:ext uri="{FF2B5EF4-FFF2-40B4-BE49-F238E27FC236}">
                <a16:creationId xmlns:a16="http://schemas.microsoft.com/office/drawing/2014/main" id="{77E0FE19-C5FA-477A-8129-903F01A91762}"/>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533016" y="4301792"/>
            <a:ext cx="451405" cy="451405"/>
          </a:xfrm>
          <a:prstGeom prst="rect">
            <a:avLst/>
          </a:prstGeom>
        </p:spPr>
      </p:pic>
      <p:sp>
        <p:nvSpPr>
          <p:cNvPr id="76" name="Freeform: Shape 75">
            <a:extLst>
              <a:ext uri="{FF2B5EF4-FFF2-40B4-BE49-F238E27FC236}">
                <a16:creationId xmlns:a16="http://schemas.microsoft.com/office/drawing/2014/main" id="{E7CF6899-5251-491C-9CAC-5AD8A07615C7}"/>
              </a:ext>
            </a:extLst>
          </p:cNvPr>
          <p:cNvSpPr/>
          <p:nvPr/>
        </p:nvSpPr>
        <p:spPr>
          <a:xfrm rot="10800000" flipH="1">
            <a:off x="1473199" y="5283199"/>
            <a:ext cx="3322167" cy="796459"/>
          </a:xfrm>
          <a:custGeom>
            <a:avLst/>
            <a:gdLst>
              <a:gd name="connsiteX0" fmla="*/ 0 w 3381375"/>
              <a:gd name="connsiteY0" fmla="*/ 1489599 h 1533379"/>
              <a:gd name="connsiteX1" fmla="*/ 504825 w 3381375"/>
              <a:gd name="connsiteY1" fmla="*/ 1346724 h 1533379"/>
              <a:gd name="connsiteX2" fmla="*/ 1209675 w 3381375"/>
              <a:gd name="connsiteY2" fmla="*/ 3699 h 1533379"/>
              <a:gd name="connsiteX3" fmla="*/ 1743075 w 3381375"/>
              <a:gd name="connsiteY3" fmla="*/ 965724 h 1533379"/>
              <a:gd name="connsiteX4" fmla="*/ 3381375 w 3381375"/>
              <a:gd name="connsiteY4" fmla="*/ 1527699 h 1533379"/>
              <a:gd name="connsiteX5" fmla="*/ 3381375 w 3381375"/>
              <a:gd name="connsiteY5" fmla="*/ 1527699 h 153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1375" h="1533379">
                <a:moveTo>
                  <a:pt x="0" y="1489599"/>
                </a:moveTo>
                <a:cubicBezTo>
                  <a:pt x="151606" y="1541986"/>
                  <a:pt x="303213" y="1594374"/>
                  <a:pt x="504825" y="1346724"/>
                </a:cubicBezTo>
                <a:cubicBezTo>
                  <a:pt x="706438" y="1099074"/>
                  <a:pt x="1003300" y="67199"/>
                  <a:pt x="1209675" y="3699"/>
                </a:cubicBezTo>
                <a:cubicBezTo>
                  <a:pt x="1416050" y="-59801"/>
                  <a:pt x="1381125" y="711724"/>
                  <a:pt x="1743075" y="965724"/>
                </a:cubicBezTo>
                <a:cubicBezTo>
                  <a:pt x="2105025" y="1219724"/>
                  <a:pt x="3381375" y="1527699"/>
                  <a:pt x="3381375" y="1527699"/>
                </a:cubicBezTo>
                <a:lnTo>
                  <a:pt x="3381375" y="1527699"/>
                </a:lnTo>
              </a:path>
            </a:pathLst>
          </a:custGeom>
          <a:noFill/>
          <a:ln w="19050">
            <a:solidFill>
              <a:srgbClr val="98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zh-CN" altLang="en-US" sz="1867" kern="0">
              <a:solidFill>
                <a:srgbClr val="FFFFFF"/>
              </a:solidFill>
              <a:latin typeface="Arial"/>
              <a:ea typeface="宋体" panose="02010600030101010101" pitchFamily="2" charset="-122"/>
              <a:sym typeface="Arial"/>
            </a:endParaRPr>
          </a:p>
        </p:txBody>
      </p:sp>
      <p:cxnSp>
        <p:nvCxnSpPr>
          <p:cNvPr id="78" name="Straight Arrow Connector 77">
            <a:extLst>
              <a:ext uri="{FF2B5EF4-FFF2-40B4-BE49-F238E27FC236}">
                <a16:creationId xmlns:a16="http://schemas.microsoft.com/office/drawing/2014/main" id="{61F84203-178B-4264-AC99-0E2659EC771E}"/>
              </a:ext>
            </a:extLst>
          </p:cNvPr>
          <p:cNvCxnSpPr/>
          <p:nvPr/>
        </p:nvCxnSpPr>
        <p:spPr>
          <a:xfrm flipH="1">
            <a:off x="2750866" y="5728872"/>
            <a:ext cx="483703" cy="9008"/>
          </a:xfrm>
          <a:prstGeom prst="straightConnector1">
            <a:avLst/>
          </a:prstGeom>
          <a:ln>
            <a:solidFill>
              <a:srgbClr val="980000"/>
            </a:solidFill>
            <a:tailEnd type="triangle"/>
          </a:ln>
        </p:spPr>
        <p:style>
          <a:lnRef idx="1">
            <a:schemeClr val="accent1"/>
          </a:lnRef>
          <a:fillRef idx="0">
            <a:schemeClr val="accent1"/>
          </a:fillRef>
          <a:effectRef idx="0">
            <a:schemeClr val="accent1"/>
          </a:effectRef>
          <a:fontRef idx="minor">
            <a:schemeClr val="tx1"/>
          </a:fontRef>
        </p:style>
      </p:cxnSp>
      <p:sp>
        <p:nvSpPr>
          <p:cNvPr id="79" name="Freeform: Shape 78">
            <a:extLst>
              <a:ext uri="{FF2B5EF4-FFF2-40B4-BE49-F238E27FC236}">
                <a16:creationId xmlns:a16="http://schemas.microsoft.com/office/drawing/2014/main" id="{CA53240A-804C-41A5-B4C4-BC7292788D55}"/>
              </a:ext>
            </a:extLst>
          </p:cNvPr>
          <p:cNvSpPr/>
          <p:nvPr/>
        </p:nvSpPr>
        <p:spPr>
          <a:xfrm rot="16200000" flipH="1">
            <a:off x="-570542" y="3189979"/>
            <a:ext cx="3322167" cy="796459"/>
          </a:xfrm>
          <a:custGeom>
            <a:avLst/>
            <a:gdLst>
              <a:gd name="connsiteX0" fmla="*/ 0 w 3381375"/>
              <a:gd name="connsiteY0" fmla="*/ 1489599 h 1533379"/>
              <a:gd name="connsiteX1" fmla="*/ 504825 w 3381375"/>
              <a:gd name="connsiteY1" fmla="*/ 1346724 h 1533379"/>
              <a:gd name="connsiteX2" fmla="*/ 1209675 w 3381375"/>
              <a:gd name="connsiteY2" fmla="*/ 3699 h 1533379"/>
              <a:gd name="connsiteX3" fmla="*/ 1743075 w 3381375"/>
              <a:gd name="connsiteY3" fmla="*/ 965724 h 1533379"/>
              <a:gd name="connsiteX4" fmla="*/ 3381375 w 3381375"/>
              <a:gd name="connsiteY4" fmla="*/ 1527699 h 1533379"/>
              <a:gd name="connsiteX5" fmla="*/ 3381375 w 3381375"/>
              <a:gd name="connsiteY5" fmla="*/ 1527699 h 153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1375" h="1533379">
                <a:moveTo>
                  <a:pt x="0" y="1489599"/>
                </a:moveTo>
                <a:cubicBezTo>
                  <a:pt x="151606" y="1541986"/>
                  <a:pt x="303213" y="1594374"/>
                  <a:pt x="504825" y="1346724"/>
                </a:cubicBezTo>
                <a:cubicBezTo>
                  <a:pt x="706438" y="1099074"/>
                  <a:pt x="1003300" y="67199"/>
                  <a:pt x="1209675" y="3699"/>
                </a:cubicBezTo>
                <a:cubicBezTo>
                  <a:pt x="1416050" y="-59801"/>
                  <a:pt x="1381125" y="711724"/>
                  <a:pt x="1743075" y="965724"/>
                </a:cubicBezTo>
                <a:cubicBezTo>
                  <a:pt x="2105025" y="1219724"/>
                  <a:pt x="3381375" y="1527699"/>
                  <a:pt x="3381375" y="1527699"/>
                </a:cubicBezTo>
                <a:lnTo>
                  <a:pt x="3381375" y="1527699"/>
                </a:lnTo>
              </a:path>
            </a:pathLst>
          </a:custGeom>
          <a:noFill/>
          <a:ln w="19050">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zh-CN" altLang="en-US" sz="1867" kern="0">
              <a:solidFill>
                <a:srgbClr val="FFFFFF"/>
              </a:solidFill>
              <a:latin typeface="Arial"/>
              <a:ea typeface="宋体" panose="02010600030101010101" pitchFamily="2" charset="-122"/>
              <a:sym typeface="Arial"/>
            </a:endParaRPr>
          </a:p>
        </p:txBody>
      </p:sp>
      <p:cxnSp>
        <p:nvCxnSpPr>
          <p:cNvPr id="80" name="Straight Arrow Connector 79">
            <a:extLst>
              <a:ext uri="{FF2B5EF4-FFF2-40B4-BE49-F238E27FC236}">
                <a16:creationId xmlns:a16="http://schemas.microsoft.com/office/drawing/2014/main" id="{74FBBC53-A3A0-4CCA-9091-4132EEB50000}"/>
              </a:ext>
            </a:extLst>
          </p:cNvPr>
          <p:cNvCxnSpPr>
            <a:cxnSpLocks/>
          </p:cNvCxnSpPr>
          <p:nvPr/>
        </p:nvCxnSpPr>
        <p:spPr>
          <a:xfrm flipV="1">
            <a:off x="1053956" y="3012149"/>
            <a:ext cx="11523" cy="600297"/>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BD00AE8F-A3C9-4BC0-86C1-3605AF98AFD6}"/>
              </a:ext>
            </a:extLst>
          </p:cNvPr>
          <p:cNvSpPr txBox="1"/>
          <p:nvPr/>
        </p:nvSpPr>
        <p:spPr>
          <a:xfrm>
            <a:off x="4546574" y="5261079"/>
            <a:ext cx="627095" cy="379656"/>
          </a:xfrm>
          <a:prstGeom prst="rect">
            <a:avLst/>
          </a:prstGeom>
          <a:noFill/>
        </p:spPr>
        <p:txBody>
          <a:bodyPr wrap="none" rtlCol="0">
            <a:spAutoFit/>
          </a:bodyPr>
          <a:lstStyle/>
          <a:p>
            <a:pPr defTabSz="1219170">
              <a:buClr>
                <a:srgbClr val="000000"/>
              </a:buClr>
              <a:defRPr/>
            </a:pPr>
            <a:r>
              <a:rPr lang="en-US" altLang="zh-CN" sz="1867" kern="0" dirty="0">
                <a:solidFill>
                  <a:srgbClr val="980000"/>
                </a:solidFill>
                <a:latin typeface="Baskerville" panose="02020502070401020303"/>
                <a:cs typeface="Arial"/>
                <a:sym typeface="Arial"/>
              </a:rPr>
              <a:t>Cost</a:t>
            </a:r>
            <a:endParaRPr lang="zh-CN" altLang="en-US" sz="1867" kern="0" dirty="0">
              <a:solidFill>
                <a:srgbClr val="980000"/>
              </a:solidFill>
              <a:latin typeface="Baskerville" panose="02020502070401020303"/>
              <a:cs typeface="Arial"/>
              <a:sym typeface="Arial"/>
            </a:endParaRPr>
          </a:p>
        </p:txBody>
      </p:sp>
      <p:sp>
        <p:nvSpPr>
          <p:cNvPr id="84" name="TextBox 83">
            <a:extLst>
              <a:ext uri="{FF2B5EF4-FFF2-40B4-BE49-F238E27FC236}">
                <a16:creationId xmlns:a16="http://schemas.microsoft.com/office/drawing/2014/main" id="{346C1C55-CF86-43DF-826A-DC2236408982}"/>
              </a:ext>
            </a:extLst>
          </p:cNvPr>
          <p:cNvSpPr txBox="1"/>
          <p:nvPr/>
        </p:nvSpPr>
        <p:spPr>
          <a:xfrm>
            <a:off x="499173" y="1588987"/>
            <a:ext cx="861133" cy="379656"/>
          </a:xfrm>
          <a:prstGeom prst="rect">
            <a:avLst/>
          </a:prstGeom>
          <a:noFill/>
        </p:spPr>
        <p:txBody>
          <a:bodyPr wrap="none" rtlCol="0">
            <a:spAutoFit/>
          </a:bodyPr>
          <a:lstStyle/>
          <a:p>
            <a:pPr defTabSz="1219170">
              <a:buClr>
                <a:srgbClr val="000000"/>
              </a:buClr>
              <a:defRPr/>
            </a:pPr>
            <a:r>
              <a:rPr lang="en-US" altLang="zh-CN" sz="1867" kern="0" dirty="0">
                <a:solidFill>
                  <a:srgbClr val="70AD47">
                    <a:lumMod val="75000"/>
                  </a:srgbClr>
                </a:solidFill>
                <a:latin typeface="Baskerville" panose="02020502070401020303"/>
                <a:cs typeface="Arial"/>
                <a:sym typeface="Arial"/>
              </a:rPr>
              <a:t>Benefit</a:t>
            </a:r>
            <a:endParaRPr lang="zh-CN" altLang="en-US" sz="1867" kern="0" dirty="0">
              <a:solidFill>
                <a:srgbClr val="70AD47">
                  <a:lumMod val="75000"/>
                </a:srgbClr>
              </a:solidFill>
              <a:latin typeface="Baskerville" panose="02020502070401020303"/>
              <a:cs typeface="Arial"/>
              <a:sym typeface="Arial"/>
            </a:endParaRPr>
          </a:p>
        </p:txBody>
      </p:sp>
      <p:sp>
        <p:nvSpPr>
          <p:cNvPr id="21" name="Isosceles Triangle 20">
            <a:extLst>
              <a:ext uri="{FF2B5EF4-FFF2-40B4-BE49-F238E27FC236}">
                <a16:creationId xmlns:a16="http://schemas.microsoft.com/office/drawing/2014/main" id="{B602EEA3-9B38-402F-AEEB-E07C2789FA02}"/>
              </a:ext>
            </a:extLst>
          </p:cNvPr>
          <p:cNvSpPr/>
          <p:nvPr/>
        </p:nvSpPr>
        <p:spPr>
          <a:xfrm rot="5400000">
            <a:off x="873596" y="2468907"/>
            <a:ext cx="3166221" cy="1713676"/>
          </a:xfrm>
          <a:prstGeom prst="triangle">
            <a:avLst>
              <a:gd name="adj" fmla="val 5046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zh-CN" altLang="en-US" sz="1867" kern="0">
              <a:solidFill>
                <a:srgbClr val="FFFFFF"/>
              </a:solidFill>
              <a:latin typeface="Arial"/>
              <a:ea typeface="宋体" panose="02010600030101010101" pitchFamily="2" charset="-122"/>
              <a:sym typeface="Arial"/>
            </a:endParaRPr>
          </a:p>
        </p:txBody>
      </p:sp>
      <p:sp>
        <p:nvSpPr>
          <p:cNvPr id="53" name="Isosceles Triangle 52">
            <a:extLst>
              <a:ext uri="{FF2B5EF4-FFF2-40B4-BE49-F238E27FC236}">
                <a16:creationId xmlns:a16="http://schemas.microsoft.com/office/drawing/2014/main" id="{7CF8DD7C-33BC-4EFD-9425-8B1CEE4F7D25}"/>
              </a:ext>
            </a:extLst>
          </p:cNvPr>
          <p:cNvSpPr/>
          <p:nvPr/>
        </p:nvSpPr>
        <p:spPr>
          <a:xfrm>
            <a:off x="1832925" y="3438116"/>
            <a:ext cx="2661651" cy="1705760"/>
          </a:xfrm>
          <a:prstGeom prst="triangle">
            <a:avLst>
              <a:gd name="adj" fmla="val 6208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zh-CN" altLang="en-US" sz="1867" kern="0">
              <a:solidFill>
                <a:srgbClr val="FFFFFF"/>
              </a:solidFill>
              <a:latin typeface="Arial"/>
              <a:ea typeface="宋体" panose="02010600030101010101" pitchFamily="2" charset="-122"/>
              <a:sym typeface="Arial"/>
            </a:endParaRPr>
          </a:p>
        </p:txBody>
      </p:sp>
      <p:pic>
        <p:nvPicPr>
          <p:cNvPr id="55" name="Graphic 54" descr="Man">
            <a:extLst>
              <a:ext uri="{FF2B5EF4-FFF2-40B4-BE49-F238E27FC236}">
                <a16:creationId xmlns:a16="http://schemas.microsoft.com/office/drawing/2014/main" id="{52864CC1-57A9-4FFD-AA2D-34CA931E25DE}"/>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591766" y="2501635"/>
            <a:ext cx="451405" cy="451405"/>
          </a:xfrm>
          <a:prstGeom prst="rect">
            <a:avLst/>
          </a:prstGeom>
        </p:spPr>
      </p:pic>
      <p:pic>
        <p:nvPicPr>
          <p:cNvPr id="56" name="Graphic 55" descr="Man">
            <a:extLst>
              <a:ext uri="{FF2B5EF4-FFF2-40B4-BE49-F238E27FC236}">
                <a16:creationId xmlns:a16="http://schemas.microsoft.com/office/drawing/2014/main" id="{6182A5FF-C8D5-49DE-9102-1C6BBD639C77}"/>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2079538" y="2469986"/>
            <a:ext cx="451405" cy="451405"/>
          </a:xfrm>
          <a:prstGeom prst="rect">
            <a:avLst/>
          </a:prstGeom>
        </p:spPr>
      </p:pic>
      <p:pic>
        <p:nvPicPr>
          <p:cNvPr id="57" name="Graphic 56" descr="Man">
            <a:extLst>
              <a:ext uri="{FF2B5EF4-FFF2-40B4-BE49-F238E27FC236}">
                <a16:creationId xmlns:a16="http://schemas.microsoft.com/office/drawing/2014/main" id="{DD18184B-E3F4-4C0F-AAA2-5A260C53F5E2}"/>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2543196" y="2493630"/>
            <a:ext cx="451405" cy="451405"/>
          </a:xfrm>
          <a:prstGeom prst="rect">
            <a:avLst/>
          </a:prstGeom>
        </p:spPr>
      </p:pic>
      <p:pic>
        <p:nvPicPr>
          <p:cNvPr id="58" name="Graphic 57" descr="Man">
            <a:extLst>
              <a:ext uri="{FF2B5EF4-FFF2-40B4-BE49-F238E27FC236}">
                <a16:creationId xmlns:a16="http://schemas.microsoft.com/office/drawing/2014/main" id="{B65FFACD-71AD-4439-ADC6-9A322196E11A}"/>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2985828" y="2509700"/>
            <a:ext cx="451405" cy="451405"/>
          </a:xfrm>
          <a:prstGeom prst="rect">
            <a:avLst/>
          </a:prstGeom>
        </p:spPr>
      </p:pic>
      <p:pic>
        <p:nvPicPr>
          <p:cNvPr id="59" name="Graphic 58" descr="Man">
            <a:extLst>
              <a:ext uri="{FF2B5EF4-FFF2-40B4-BE49-F238E27FC236}">
                <a16:creationId xmlns:a16="http://schemas.microsoft.com/office/drawing/2014/main" id="{9EC0C66F-6CE5-4CE0-9F8D-64B8CD01360D}"/>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592639" y="3101108"/>
            <a:ext cx="451405" cy="451405"/>
          </a:xfrm>
          <a:prstGeom prst="rect">
            <a:avLst/>
          </a:prstGeom>
        </p:spPr>
      </p:pic>
      <p:pic>
        <p:nvPicPr>
          <p:cNvPr id="60" name="Graphic 59" descr="Man">
            <a:extLst>
              <a:ext uri="{FF2B5EF4-FFF2-40B4-BE49-F238E27FC236}">
                <a16:creationId xmlns:a16="http://schemas.microsoft.com/office/drawing/2014/main" id="{B252975F-CA96-4870-A193-94C53D37688C}"/>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2053591" y="3077666"/>
            <a:ext cx="451405" cy="451405"/>
          </a:xfrm>
          <a:prstGeom prst="rect">
            <a:avLst/>
          </a:prstGeom>
        </p:spPr>
      </p:pic>
      <p:pic>
        <p:nvPicPr>
          <p:cNvPr id="61" name="Graphic 60" descr="Man">
            <a:extLst>
              <a:ext uri="{FF2B5EF4-FFF2-40B4-BE49-F238E27FC236}">
                <a16:creationId xmlns:a16="http://schemas.microsoft.com/office/drawing/2014/main" id="{BAAACCC9-6BFA-403A-80B8-B919E3B11134}"/>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590006" y="3655750"/>
            <a:ext cx="451405" cy="451405"/>
          </a:xfrm>
          <a:prstGeom prst="rect">
            <a:avLst/>
          </a:prstGeom>
        </p:spPr>
      </p:pic>
      <p:pic>
        <p:nvPicPr>
          <p:cNvPr id="62" name="Graphic 61" descr="Man">
            <a:extLst>
              <a:ext uri="{FF2B5EF4-FFF2-40B4-BE49-F238E27FC236}">
                <a16:creationId xmlns:a16="http://schemas.microsoft.com/office/drawing/2014/main" id="{B40CC5C1-1CA4-4582-B07D-29A48D87B04C}"/>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587670" y="1865019"/>
            <a:ext cx="451405" cy="451405"/>
          </a:xfrm>
          <a:prstGeom prst="rect">
            <a:avLst/>
          </a:prstGeom>
        </p:spPr>
      </p:pic>
      <p:pic>
        <p:nvPicPr>
          <p:cNvPr id="72" name="Graphic 71" descr="Man">
            <a:extLst>
              <a:ext uri="{FF2B5EF4-FFF2-40B4-BE49-F238E27FC236}">
                <a16:creationId xmlns:a16="http://schemas.microsoft.com/office/drawing/2014/main" id="{4F41150E-A695-4F61-81ED-2F39B5B3A0A1}"/>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2046442" y="1869672"/>
            <a:ext cx="451405" cy="451405"/>
          </a:xfrm>
          <a:prstGeom prst="rect">
            <a:avLst/>
          </a:prstGeom>
        </p:spPr>
      </p:pic>
      <p:pic>
        <p:nvPicPr>
          <p:cNvPr id="74" name="Graphic 73" descr="Man">
            <a:extLst>
              <a:ext uri="{FF2B5EF4-FFF2-40B4-BE49-F238E27FC236}">
                <a16:creationId xmlns:a16="http://schemas.microsoft.com/office/drawing/2014/main" id="{6D7B0FF3-B440-4768-B491-885788987E81}"/>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2532548" y="4657839"/>
            <a:ext cx="451405" cy="451405"/>
          </a:xfrm>
          <a:prstGeom prst="rect">
            <a:avLst/>
          </a:prstGeom>
        </p:spPr>
      </p:pic>
      <p:pic>
        <p:nvPicPr>
          <p:cNvPr id="75" name="Graphic 74" descr="Man">
            <a:extLst>
              <a:ext uri="{FF2B5EF4-FFF2-40B4-BE49-F238E27FC236}">
                <a16:creationId xmlns:a16="http://schemas.microsoft.com/office/drawing/2014/main" id="{50FA68EE-F31E-4ADA-9948-A63E91D48F30}"/>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2551711" y="4168802"/>
            <a:ext cx="451405" cy="451405"/>
          </a:xfrm>
          <a:prstGeom prst="rect">
            <a:avLst/>
          </a:prstGeom>
        </p:spPr>
      </p:pic>
      <p:pic>
        <p:nvPicPr>
          <p:cNvPr id="77" name="Graphic 76" descr="Man">
            <a:extLst>
              <a:ext uri="{FF2B5EF4-FFF2-40B4-BE49-F238E27FC236}">
                <a16:creationId xmlns:a16="http://schemas.microsoft.com/office/drawing/2014/main" id="{1AF597E6-0DBE-4158-BDAB-B8F1DD74A1F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2113824" y="4670943"/>
            <a:ext cx="451405" cy="451405"/>
          </a:xfrm>
          <a:prstGeom prst="rect">
            <a:avLst/>
          </a:prstGeom>
        </p:spPr>
      </p:pic>
      <p:pic>
        <p:nvPicPr>
          <p:cNvPr id="81" name="Graphic 80" descr="Man">
            <a:extLst>
              <a:ext uri="{FF2B5EF4-FFF2-40B4-BE49-F238E27FC236}">
                <a16:creationId xmlns:a16="http://schemas.microsoft.com/office/drawing/2014/main" id="{12DD3812-5867-458C-9E09-ED5F6242AAD5}"/>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2521302" y="3089395"/>
            <a:ext cx="451405" cy="451405"/>
          </a:xfrm>
          <a:prstGeom prst="rect">
            <a:avLst/>
          </a:prstGeom>
        </p:spPr>
      </p:pic>
      <p:pic>
        <p:nvPicPr>
          <p:cNvPr id="82" name="Graphic 81" descr="Man">
            <a:extLst>
              <a:ext uri="{FF2B5EF4-FFF2-40B4-BE49-F238E27FC236}">
                <a16:creationId xmlns:a16="http://schemas.microsoft.com/office/drawing/2014/main" id="{9B917682-09A4-47F8-99D4-0CF35C7D6324}"/>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2504148" y="1890520"/>
            <a:ext cx="451405" cy="451405"/>
          </a:xfrm>
          <a:prstGeom prst="rect">
            <a:avLst/>
          </a:prstGeom>
        </p:spPr>
      </p:pic>
      <p:pic>
        <p:nvPicPr>
          <p:cNvPr id="85" name="Graphic 84" descr="Man">
            <a:extLst>
              <a:ext uri="{FF2B5EF4-FFF2-40B4-BE49-F238E27FC236}">
                <a16:creationId xmlns:a16="http://schemas.microsoft.com/office/drawing/2014/main" id="{D16A13C1-62F0-4524-850F-C2AE8C0DF8C6}"/>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3425058" y="2513495"/>
            <a:ext cx="451405" cy="451405"/>
          </a:xfrm>
          <a:prstGeom prst="rect">
            <a:avLst/>
          </a:prstGeom>
        </p:spPr>
      </p:pic>
      <p:pic>
        <p:nvPicPr>
          <p:cNvPr id="86" name="Graphic 85" descr="Man">
            <a:extLst>
              <a:ext uri="{FF2B5EF4-FFF2-40B4-BE49-F238E27FC236}">
                <a16:creationId xmlns:a16="http://schemas.microsoft.com/office/drawing/2014/main" id="{E70F56A9-FDFA-4184-ABCD-28C13AB8F38C}"/>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2056411" y="3644855"/>
            <a:ext cx="451405" cy="451405"/>
          </a:xfrm>
          <a:prstGeom prst="rect">
            <a:avLst/>
          </a:prstGeom>
        </p:spPr>
      </p:pic>
      <p:pic>
        <p:nvPicPr>
          <p:cNvPr id="87" name="Graphic 86" descr="Man">
            <a:extLst>
              <a:ext uri="{FF2B5EF4-FFF2-40B4-BE49-F238E27FC236}">
                <a16:creationId xmlns:a16="http://schemas.microsoft.com/office/drawing/2014/main" id="{9CF84344-19B4-400B-87F8-A2864F8C4DD4}"/>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565647" y="4217018"/>
            <a:ext cx="451405" cy="451405"/>
          </a:xfrm>
          <a:prstGeom prst="rect">
            <a:avLst/>
          </a:prstGeom>
        </p:spPr>
      </p:pic>
      <p:pic>
        <p:nvPicPr>
          <p:cNvPr id="88" name="Graphic 87" descr="Man">
            <a:extLst>
              <a:ext uri="{FF2B5EF4-FFF2-40B4-BE49-F238E27FC236}">
                <a16:creationId xmlns:a16="http://schemas.microsoft.com/office/drawing/2014/main" id="{4228B5B8-3D6B-4E07-B214-39F3D966AECB}"/>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2965441" y="3089395"/>
            <a:ext cx="406368" cy="406368"/>
          </a:xfrm>
          <a:prstGeom prst="rect">
            <a:avLst/>
          </a:prstGeom>
        </p:spPr>
      </p:pic>
      <p:pic>
        <p:nvPicPr>
          <p:cNvPr id="90" name="Graphic 89" descr="Man">
            <a:extLst>
              <a:ext uri="{FF2B5EF4-FFF2-40B4-BE49-F238E27FC236}">
                <a16:creationId xmlns:a16="http://schemas.microsoft.com/office/drawing/2014/main" id="{A89DAFBB-14FB-4736-8E44-807FF100F88F}"/>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2954091" y="4679556"/>
            <a:ext cx="451405" cy="451405"/>
          </a:xfrm>
          <a:prstGeom prst="rect">
            <a:avLst/>
          </a:prstGeom>
        </p:spPr>
      </p:pic>
      <p:pic>
        <p:nvPicPr>
          <p:cNvPr id="92" name="Graphic 91" descr="Man">
            <a:extLst>
              <a:ext uri="{FF2B5EF4-FFF2-40B4-BE49-F238E27FC236}">
                <a16:creationId xmlns:a16="http://schemas.microsoft.com/office/drawing/2014/main" id="{F39A3829-36A8-4ADA-80D8-2B4AB7A663B3}"/>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2503699" y="3610455"/>
            <a:ext cx="451405" cy="451405"/>
          </a:xfrm>
          <a:prstGeom prst="rect">
            <a:avLst/>
          </a:prstGeom>
        </p:spPr>
      </p:pic>
    </p:spTree>
    <p:extLst>
      <p:ext uri="{BB962C8B-B14F-4D97-AF65-F5344CB8AC3E}">
        <p14:creationId xmlns:p14="http://schemas.microsoft.com/office/powerpoint/2010/main" val="337669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9" grpId="0" animBg="1"/>
      <p:bldP spid="21" grpId="0" animBg="1"/>
      <p:bldP spid="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0B7169-120B-8E48-AC81-A8326D1D0585}"/>
              </a:ext>
            </a:extLst>
          </p:cNvPr>
          <p:cNvSpPr txBox="1">
            <a:spLocks/>
          </p:cNvSpPr>
          <p:nvPr/>
        </p:nvSpPr>
        <p:spPr>
          <a:xfrm>
            <a:off x="415600" y="242900"/>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267" dirty="0">
                <a:solidFill>
                  <a:srgbClr val="1B4453"/>
                </a:solidFill>
                <a:latin typeface="Eurostile" panose="020B0504020202050204" pitchFamily="34" charset="77"/>
              </a:rPr>
              <a:t>Hypothetical Pro-forma</a:t>
            </a:r>
            <a:endParaRPr lang="en-US" sz="4267" dirty="0">
              <a:solidFill>
                <a:srgbClr val="1B4453"/>
              </a:solidFill>
              <a:latin typeface="Eurostile" panose="020B0504020202050204" pitchFamily="34" charset="77"/>
            </a:endParaRPr>
          </a:p>
        </p:txBody>
      </p:sp>
      <p:sp>
        <p:nvSpPr>
          <p:cNvPr id="7" name="TextBox 6">
            <a:extLst>
              <a:ext uri="{FF2B5EF4-FFF2-40B4-BE49-F238E27FC236}">
                <a16:creationId xmlns:a16="http://schemas.microsoft.com/office/drawing/2014/main" id="{139059A1-8D7D-4648-828F-18ACD17E3FF4}"/>
              </a:ext>
            </a:extLst>
          </p:cNvPr>
          <p:cNvSpPr txBox="1"/>
          <p:nvPr/>
        </p:nvSpPr>
        <p:spPr>
          <a:xfrm>
            <a:off x="181011" y="1523353"/>
            <a:ext cx="3023841" cy="4401205"/>
          </a:xfrm>
          <a:prstGeom prst="rect">
            <a:avLst/>
          </a:prstGeom>
          <a:noFill/>
        </p:spPr>
        <p:txBody>
          <a:bodyPr wrap="square" rtlCol="0">
            <a:spAutoFit/>
          </a:bodyPr>
          <a:lstStyle/>
          <a:p>
            <a:r>
              <a:rPr lang="en-CN" sz="2000" dirty="0">
                <a:latin typeface="Baskerville" panose="02020502070401020303" pitchFamily="18" charset="0"/>
                <a:ea typeface="Baskerville" panose="02020502070401020303" pitchFamily="18" charset="0"/>
              </a:rPr>
              <a:t>Green Building: </a:t>
            </a:r>
          </a:p>
          <a:p>
            <a:pPr marL="342900" indent="-342900">
              <a:buFont typeface="Arial" panose="020B0604020202020204" pitchFamily="34" charset="0"/>
              <a:buChar char="•"/>
            </a:pPr>
            <a:r>
              <a:rPr lang="en-CN" sz="2000" dirty="0">
                <a:latin typeface="Baskerville" panose="02020502070401020303" pitchFamily="18" charset="0"/>
                <a:ea typeface="Baskerville" panose="02020502070401020303" pitchFamily="18" charset="0"/>
              </a:rPr>
              <a:t>Higher purchasing price</a:t>
            </a:r>
          </a:p>
          <a:p>
            <a:pPr marL="342900" indent="-3429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Rental revenue ↑ 6.3%</a:t>
            </a:r>
          </a:p>
          <a:p>
            <a:pPr marL="342900" indent="-3429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Occupancy ↑ 6%</a:t>
            </a:r>
          </a:p>
          <a:p>
            <a:pPr marL="342900" indent="-3429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Operating cost ↓ 0.4%</a:t>
            </a:r>
          </a:p>
          <a:p>
            <a:pPr marL="342900" indent="-342900">
              <a:buFont typeface="Arial" panose="020B0604020202020204" pitchFamily="34" charset="0"/>
              <a:buChar char="•"/>
            </a:pPr>
            <a:r>
              <a:rPr lang="en-US" altLang="zh-CN" sz="2000" dirty="0">
                <a:latin typeface="Baskerville" panose="02020502070401020303" pitchFamily="18" charset="0"/>
                <a:ea typeface="Baskerville" panose="02020502070401020303" pitchFamily="18" charset="0"/>
              </a:rPr>
              <a:t>Cost of capital</a:t>
            </a:r>
            <a:r>
              <a:rPr lang="en-US" sz="2000" dirty="0">
                <a:latin typeface="Baskerville" panose="02020502070401020303" pitchFamily="18" charset="0"/>
                <a:ea typeface="Baskerville" panose="02020502070401020303" pitchFamily="18" charset="0"/>
              </a:rPr>
              <a:t>↓ 0.46%</a:t>
            </a:r>
          </a:p>
          <a:p>
            <a:endParaRPr lang="en-US" sz="2000" dirty="0">
              <a:latin typeface="Baskerville" panose="02020502070401020303" pitchFamily="18" charset="0"/>
              <a:ea typeface="Baskerville" panose="02020502070401020303" pitchFamily="18" charset="0"/>
            </a:endParaRPr>
          </a:p>
          <a:p>
            <a:r>
              <a:rPr lang="en-US" sz="2000" b="1" dirty="0">
                <a:solidFill>
                  <a:srgbClr val="C00000"/>
                </a:solidFill>
                <a:latin typeface="Baskerville" panose="02020502070401020303" pitchFamily="18" charset="0"/>
                <a:ea typeface="Baskerville" panose="02020502070401020303" pitchFamily="18" charset="0"/>
              </a:rPr>
              <a:t>Should the owner willing to purchase a green building for $50,000 extra? </a:t>
            </a:r>
          </a:p>
          <a:p>
            <a:pPr marL="342900" indent="-342900">
              <a:buFont typeface="Arial" panose="020B0604020202020204" pitchFamily="34" charset="0"/>
              <a:buChar char="•"/>
            </a:pPr>
            <a:endParaRPr lang="en-US" sz="2000" dirty="0">
              <a:latin typeface="Baskerville" panose="02020502070401020303" pitchFamily="18" charset="0"/>
              <a:ea typeface="Baskerville" panose="02020502070401020303" pitchFamily="18" charset="0"/>
            </a:endParaRPr>
          </a:p>
          <a:p>
            <a:pPr marL="342900" indent="-342900">
              <a:buFont typeface="Arial" panose="020B0604020202020204" pitchFamily="34" charset="0"/>
              <a:buChar char="•"/>
            </a:pPr>
            <a:endParaRPr lang="en-US" sz="2000" dirty="0">
              <a:latin typeface="Baskerville" panose="02020502070401020303" pitchFamily="18" charset="0"/>
              <a:ea typeface="Baskerville" panose="02020502070401020303" pitchFamily="18" charset="0"/>
            </a:endParaRPr>
          </a:p>
          <a:p>
            <a:pPr marL="342900" indent="-342900">
              <a:buFont typeface="Arial" panose="020B0604020202020204" pitchFamily="34" charset="0"/>
              <a:buChar char="•"/>
            </a:pPr>
            <a:endParaRPr lang="en-CN" sz="2000" dirty="0">
              <a:latin typeface="Baskerville" panose="02020502070401020303" pitchFamily="18" charset="0"/>
              <a:ea typeface="Baskerville" panose="02020502070401020303" pitchFamily="18" charset="0"/>
            </a:endParaRPr>
          </a:p>
          <a:p>
            <a:pPr marL="342900" indent="-342900">
              <a:buFont typeface="Arial" panose="020B0604020202020204" pitchFamily="34" charset="0"/>
              <a:buChar char="•"/>
            </a:pPr>
            <a:endParaRPr lang="en-CN" sz="2000" dirty="0">
              <a:latin typeface="Baskerville" panose="02020502070401020303" pitchFamily="18" charset="0"/>
              <a:ea typeface="Baskerville" panose="02020502070401020303" pitchFamily="18" charset="0"/>
            </a:endParaRPr>
          </a:p>
        </p:txBody>
      </p:sp>
      <p:graphicFrame>
        <p:nvGraphicFramePr>
          <p:cNvPr id="8" name="Table 7">
            <a:extLst>
              <a:ext uri="{FF2B5EF4-FFF2-40B4-BE49-F238E27FC236}">
                <a16:creationId xmlns:a16="http://schemas.microsoft.com/office/drawing/2014/main" id="{74FF0C09-B0AC-2E44-9EAE-2E8A2A9B04E1}"/>
              </a:ext>
            </a:extLst>
          </p:cNvPr>
          <p:cNvGraphicFramePr>
            <a:graphicFrameLocks noGrp="1"/>
          </p:cNvGraphicFramePr>
          <p:nvPr>
            <p:extLst>
              <p:ext uri="{D42A27DB-BD31-4B8C-83A1-F6EECF244321}">
                <p14:modId xmlns:p14="http://schemas.microsoft.com/office/powerpoint/2010/main" val="4139433327"/>
              </p:ext>
            </p:extLst>
          </p:nvPr>
        </p:nvGraphicFramePr>
        <p:xfrm>
          <a:off x="3263200" y="1981681"/>
          <a:ext cx="8571549" cy="3657600"/>
        </p:xfrm>
        <a:graphic>
          <a:graphicData uri="http://schemas.openxmlformats.org/drawingml/2006/table">
            <a:tbl>
              <a:tblPr>
                <a:tableStyleId>{9D7B26C5-4107-4FEC-AEDC-1716B250A1EF}</a:tableStyleId>
              </a:tblPr>
              <a:tblGrid>
                <a:gridCol w="3573857">
                  <a:extLst>
                    <a:ext uri="{9D8B030D-6E8A-4147-A177-3AD203B41FA5}">
                      <a16:colId xmlns:a16="http://schemas.microsoft.com/office/drawing/2014/main" val="36114626"/>
                    </a:ext>
                  </a:extLst>
                </a:gridCol>
                <a:gridCol w="1211684">
                  <a:extLst>
                    <a:ext uri="{9D8B030D-6E8A-4147-A177-3AD203B41FA5}">
                      <a16:colId xmlns:a16="http://schemas.microsoft.com/office/drawing/2014/main" val="2416859981"/>
                    </a:ext>
                  </a:extLst>
                </a:gridCol>
                <a:gridCol w="946502">
                  <a:extLst>
                    <a:ext uri="{9D8B030D-6E8A-4147-A177-3AD203B41FA5}">
                      <a16:colId xmlns:a16="http://schemas.microsoft.com/office/drawing/2014/main" val="3099048712"/>
                    </a:ext>
                  </a:extLst>
                </a:gridCol>
                <a:gridCol w="946502">
                  <a:extLst>
                    <a:ext uri="{9D8B030D-6E8A-4147-A177-3AD203B41FA5}">
                      <a16:colId xmlns:a16="http://schemas.microsoft.com/office/drawing/2014/main" val="4013566311"/>
                    </a:ext>
                  </a:extLst>
                </a:gridCol>
                <a:gridCol w="946502">
                  <a:extLst>
                    <a:ext uri="{9D8B030D-6E8A-4147-A177-3AD203B41FA5}">
                      <a16:colId xmlns:a16="http://schemas.microsoft.com/office/drawing/2014/main" val="4149613012"/>
                    </a:ext>
                  </a:extLst>
                </a:gridCol>
                <a:gridCol w="946502">
                  <a:extLst>
                    <a:ext uri="{9D8B030D-6E8A-4147-A177-3AD203B41FA5}">
                      <a16:colId xmlns:a16="http://schemas.microsoft.com/office/drawing/2014/main" val="1441921403"/>
                    </a:ext>
                  </a:extLst>
                </a:gridCol>
              </a:tblGrid>
              <a:tr h="190500">
                <a:tc>
                  <a:txBody>
                    <a:bodyPr/>
                    <a:lstStyle/>
                    <a:p>
                      <a:pPr algn="r" fontAlgn="b"/>
                      <a:r>
                        <a:rPr lang="en-US" sz="1600" u="none" strike="noStrike" dirty="0">
                          <a:effectLst/>
                          <a:latin typeface="Baskerville" panose="02020502070401020303" pitchFamily="18" charset="0"/>
                          <a:ea typeface="Baskerville" panose="02020502070401020303" pitchFamily="18" charset="0"/>
                        </a:rPr>
                        <a:t>Year:</a:t>
                      </a:r>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u="none" strike="noStrike" dirty="0">
                          <a:effectLst/>
                          <a:latin typeface="Baskerville" panose="02020502070401020303" pitchFamily="18" charset="0"/>
                          <a:ea typeface="Baskerville" panose="02020502070401020303" pitchFamily="18" charset="0"/>
                        </a:rPr>
                        <a:t>0</a:t>
                      </a:r>
                      <a:endParaRPr lang="en-CN"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u="none" strike="noStrike" dirty="0">
                          <a:effectLst/>
                          <a:latin typeface="Baskerville" panose="02020502070401020303" pitchFamily="18" charset="0"/>
                          <a:ea typeface="Baskerville" panose="02020502070401020303" pitchFamily="18" charset="0"/>
                        </a:rPr>
                        <a:t>1</a:t>
                      </a:r>
                      <a:endParaRPr lang="en-CN"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1" u="none" strike="noStrike" dirty="0">
                          <a:solidFill>
                            <a:srgbClr val="000000"/>
                          </a:solidFill>
                          <a:effectLst/>
                          <a:latin typeface="Baskerville" panose="02020502070401020303" pitchFamily="18" charset="0"/>
                          <a:ea typeface="Baskerville" panose="02020502070401020303" pitchFamily="18" charset="0"/>
                        </a:rPr>
                        <a:t>…</a:t>
                      </a:r>
                      <a:endParaRPr lang="en-CN"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10</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11</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4061793507"/>
                  </a:ext>
                </a:extLst>
              </a:tr>
              <a:tr h="190500">
                <a:tc>
                  <a:txBody>
                    <a:bodyPr/>
                    <a:lstStyle/>
                    <a:p>
                      <a:pPr algn="l" fontAlgn="b"/>
                      <a:r>
                        <a:rPr lang="en-US" sz="1600" u="none" strike="noStrike" dirty="0">
                          <a:effectLst/>
                          <a:latin typeface="Baskerville" panose="02020502070401020303" pitchFamily="18" charset="0"/>
                          <a:ea typeface="Baskerville" panose="02020502070401020303" pitchFamily="18" charset="0"/>
                        </a:rPr>
                        <a:t>Item:</a:t>
                      </a:r>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1"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1"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1"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1"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4151593019"/>
                  </a:ext>
                </a:extLst>
              </a:tr>
              <a:tr h="190500">
                <a:tc gridSpan="2">
                  <a:txBody>
                    <a:bodyPr/>
                    <a:lstStyle/>
                    <a:p>
                      <a:pPr algn="l" fontAlgn="b"/>
                      <a:r>
                        <a:rPr lang="en-US" sz="1600" u="none" strike="noStrike" dirty="0">
                          <a:effectLst/>
                          <a:latin typeface="Baskerville" panose="02020502070401020303" pitchFamily="18" charset="0"/>
                          <a:ea typeface="Baskerville" panose="02020502070401020303" pitchFamily="18" charset="0"/>
                        </a:rPr>
                        <a:t>Potential gross income  (</a:t>
                      </a:r>
                      <a:r>
                        <a:rPr lang="en-US" sz="1600" u="none" strike="noStrike" dirty="0">
                          <a:solidFill>
                            <a:srgbClr val="C00000"/>
                          </a:solidFill>
                          <a:effectLst/>
                          <a:latin typeface="Baskerville" panose="02020502070401020303" pitchFamily="18" charset="0"/>
                          <a:ea typeface="Baskerville" panose="02020502070401020303" pitchFamily="18" charset="0"/>
                        </a:rPr>
                        <a:t>Rent/SF </a:t>
                      </a:r>
                      <a:r>
                        <a:rPr lang="en-US" sz="1600" u="none" strike="noStrike" dirty="0">
                          <a:effectLst/>
                          <a:latin typeface="Baskerville" panose="02020502070401020303" pitchFamily="18" charset="0"/>
                          <a:ea typeface="Baskerville" panose="02020502070401020303" pitchFamily="18" charset="0"/>
                        </a:rPr>
                        <a:t>× Square feet)</a:t>
                      </a:r>
                      <a:endParaRPr lang="en-US" sz="1600" b="0" i="0" u="none" strike="noStrike" dirty="0">
                        <a:solidFill>
                          <a:srgbClr val="548235"/>
                        </a:solidFill>
                        <a:effectLst/>
                        <a:latin typeface="Baskerville" panose="02020502070401020303" pitchFamily="18" charset="0"/>
                        <a:ea typeface="Baskerville" panose="02020502070401020303" pitchFamily="18" charset="0"/>
                      </a:endParaRPr>
                    </a:p>
                  </a:txBody>
                  <a:tcPr marL="0" marR="0" marT="0" marB="0" anchor="b"/>
                </a:tc>
                <a:tc hMerge="1">
                  <a:txBody>
                    <a:bodyPr/>
                    <a:lstStyle/>
                    <a:p>
                      <a:endParaRPr lang="en-CN"/>
                    </a:p>
                  </a:txBody>
                  <a:tcPr/>
                </a:tc>
                <a:tc>
                  <a:txBody>
                    <a:bodyPr/>
                    <a:lstStyle/>
                    <a:p>
                      <a:pPr algn="r" fontAlgn="b"/>
                      <a:r>
                        <a:rPr lang="en-CN" sz="1600" b="0" i="0" u="none" strike="noStrike" dirty="0">
                          <a:solidFill>
                            <a:srgbClr val="000000"/>
                          </a:solidFill>
                          <a:effectLst/>
                          <a:latin typeface="Baskerville" panose="02020502070401020303" pitchFamily="18" charset="0"/>
                          <a:ea typeface="Baskerville" panose="02020502070401020303" pitchFamily="18" charset="0"/>
                        </a:rPr>
                        <a:t>53150.00</a:t>
                      </a: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i="0" u="none" strike="noStrike" dirty="0">
                          <a:solidFill>
                            <a:srgbClr val="000000"/>
                          </a:solidFill>
                          <a:effectLst/>
                          <a:latin typeface="Baskerville" panose="02020502070401020303" pitchFamily="18" charset="0"/>
                          <a:ea typeface="Baskerville" panose="02020502070401020303" pitchFamily="18" charset="0"/>
                        </a:rPr>
                        <a:t>63519.17</a:t>
                      </a:r>
                    </a:p>
                  </a:txBody>
                  <a:tcPr marL="0" marR="0" marT="0" marB="0" anchor="b"/>
                </a:tc>
                <a:tc>
                  <a:txBody>
                    <a:bodyPr/>
                    <a:lstStyle/>
                    <a:p>
                      <a:pPr algn="r" fontAlgn="b"/>
                      <a:r>
                        <a:rPr lang="en-CN" sz="1600" b="0" i="0" u="none" strike="noStrike">
                          <a:solidFill>
                            <a:srgbClr val="000000"/>
                          </a:solidFill>
                          <a:effectLst/>
                          <a:latin typeface="Baskerville" panose="02020502070401020303" pitchFamily="18" charset="0"/>
                          <a:ea typeface="Baskerville" panose="02020502070401020303" pitchFamily="18" charset="0"/>
                        </a:rPr>
                        <a:t>64789.55</a:t>
                      </a:r>
                    </a:p>
                  </a:txBody>
                  <a:tcPr marL="0" marR="0" marT="0" marB="0" anchor="b"/>
                </a:tc>
                <a:extLst>
                  <a:ext uri="{0D108BD9-81ED-4DB2-BD59-A6C34878D82A}">
                    <a16:rowId xmlns:a16="http://schemas.microsoft.com/office/drawing/2014/main" val="1202256337"/>
                  </a:ext>
                </a:extLst>
              </a:tr>
              <a:tr h="190500">
                <a:tc gridSpan="2">
                  <a:txBody>
                    <a:bodyPr/>
                    <a:lstStyle/>
                    <a:p>
                      <a:pPr algn="l" fontAlgn="b"/>
                      <a:r>
                        <a:rPr lang="en-US" sz="1600" u="none" strike="noStrike" dirty="0">
                          <a:solidFill>
                            <a:schemeClr val="tx1"/>
                          </a:solidFill>
                          <a:effectLst/>
                          <a:latin typeface="Baskerville" panose="02020502070401020303" pitchFamily="18" charset="0"/>
                          <a:ea typeface="Baskerville" panose="02020502070401020303" pitchFamily="18" charset="0"/>
                        </a:rPr>
                        <a:t>Vacancy</a:t>
                      </a:r>
                      <a:r>
                        <a:rPr lang="en-US" sz="1600" u="none" strike="noStrike" dirty="0">
                          <a:effectLst/>
                          <a:latin typeface="Baskerville" panose="02020502070401020303" pitchFamily="18" charset="0"/>
                          <a:ea typeface="Baskerville" panose="02020502070401020303" pitchFamily="18" charset="0"/>
                        </a:rPr>
                        <a:t> allowance (</a:t>
                      </a:r>
                      <a:r>
                        <a:rPr lang="en-US" sz="1600" u="none" strike="noStrike" dirty="0">
                          <a:solidFill>
                            <a:srgbClr val="C00000"/>
                          </a:solidFill>
                          <a:effectLst/>
                          <a:latin typeface="Baskerville" panose="02020502070401020303" pitchFamily="18" charset="0"/>
                          <a:ea typeface="Baskerville" panose="02020502070401020303" pitchFamily="18" charset="0"/>
                        </a:rPr>
                        <a:t>Vacancy rate </a:t>
                      </a:r>
                      <a:r>
                        <a:rPr lang="en-US" sz="1600" u="none" strike="noStrike" dirty="0">
                          <a:effectLst/>
                          <a:latin typeface="Baskerville" panose="02020502070401020303" pitchFamily="18" charset="0"/>
                          <a:ea typeface="Baskerville" panose="02020502070401020303" pitchFamily="18" charset="0"/>
                        </a:rPr>
                        <a:t>× PGI)</a:t>
                      </a:r>
                      <a:endParaRPr lang="en-US" sz="1600" b="0" i="0" u="none" strike="noStrike" dirty="0">
                        <a:solidFill>
                          <a:srgbClr val="C00000"/>
                        </a:solidFill>
                        <a:effectLst/>
                        <a:latin typeface="Baskerville" panose="02020502070401020303" pitchFamily="18" charset="0"/>
                        <a:ea typeface="Baskerville" panose="02020502070401020303" pitchFamily="18" charset="0"/>
                      </a:endParaRPr>
                    </a:p>
                  </a:txBody>
                  <a:tcPr marL="0" marR="0" marT="0" marB="0" anchor="b"/>
                </a:tc>
                <a:tc hMerge="1">
                  <a:txBody>
                    <a:bodyPr/>
                    <a:lstStyle/>
                    <a:p>
                      <a:endParaRPr lang="en-CN"/>
                    </a:p>
                  </a:txBody>
                  <a:tcPr/>
                </a:tc>
                <a:tc>
                  <a:txBody>
                    <a:bodyPr/>
                    <a:lstStyle/>
                    <a:p>
                      <a:pPr algn="r" fontAlgn="b"/>
                      <a:r>
                        <a:rPr lang="en-CN" sz="1600" b="0" i="0" u="none" strike="noStrike">
                          <a:solidFill>
                            <a:srgbClr val="000000"/>
                          </a:solidFill>
                          <a:effectLst/>
                          <a:latin typeface="Baskerville" panose="02020502070401020303" pitchFamily="18" charset="0"/>
                          <a:ea typeface="Baskerville" panose="02020502070401020303" pitchFamily="18" charset="0"/>
                        </a:rPr>
                        <a:t>1318.12</a:t>
                      </a: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i="0" u="none" strike="noStrike">
                          <a:solidFill>
                            <a:srgbClr val="000000"/>
                          </a:solidFill>
                          <a:effectLst/>
                          <a:latin typeface="Baskerville" panose="02020502070401020303" pitchFamily="18" charset="0"/>
                          <a:ea typeface="Baskerville" panose="02020502070401020303" pitchFamily="18" charset="0"/>
                        </a:rPr>
                        <a:t>1575.28</a:t>
                      </a:r>
                    </a:p>
                  </a:txBody>
                  <a:tcPr marL="0" marR="0" marT="0" marB="0" anchor="b"/>
                </a:tc>
                <a:tc>
                  <a:txBody>
                    <a:bodyPr/>
                    <a:lstStyle/>
                    <a:p>
                      <a:pPr algn="r" fontAlgn="b"/>
                      <a:r>
                        <a:rPr lang="en-CN" sz="1600" b="0" i="0" u="none" strike="noStrike">
                          <a:solidFill>
                            <a:srgbClr val="000000"/>
                          </a:solidFill>
                          <a:effectLst/>
                          <a:latin typeface="Baskerville" panose="02020502070401020303" pitchFamily="18" charset="0"/>
                          <a:ea typeface="Baskerville" panose="02020502070401020303" pitchFamily="18" charset="0"/>
                        </a:rPr>
                        <a:t>1606.78</a:t>
                      </a:r>
                    </a:p>
                  </a:txBody>
                  <a:tcPr marL="0" marR="0" marT="0" marB="0" anchor="b"/>
                </a:tc>
                <a:extLst>
                  <a:ext uri="{0D108BD9-81ED-4DB2-BD59-A6C34878D82A}">
                    <a16:rowId xmlns:a16="http://schemas.microsoft.com/office/drawing/2014/main" val="1358623334"/>
                  </a:ext>
                </a:extLst>
              </a:tr>
              <a:tr h="190500">
                <a:tc>
                  <a:txBody>
                    <a:bodyPr/>
                    <a:lstStyle/>
                    <a:p>
                      <a:pPr algn="l" fontAlgn="b"/>
                      <a:r>
                        <a:rPr lang="en-US" sz="1600" u="none" strike="noStrike" dirty="0">
                          <a:solidFill>
                            <a:schemeClr val="tx1"/>
                          </a:solidFill>
                          <a:effectLst/>
                          <a:latin typeface="Baskerville" panose="02020502070401020303" pitchFamily="18" charset="0"/>
                          <a:ea typeface="Baskerville" panose="02020502070401020303" pitchFamily="18" charset="0"/>
                        </a:rPr>
                        <a:t>Effective gross income</a:t>
                      </a:r>
                      <a:endParaRPr lang="en-US"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i="0" u="none" strike="noStrike" dirty="0">
                          <a:solidFill>
                            <a:srgbClr val="000000"/>
                          </a:solidFill>
                          <a:effectLst/>
                          <a:latin typeface="Baskerville" panose="02020502070401020303" pitchFamily="18" charset="0"/>
                          <a:ea typeface="Baskerville" panose="02020502070401020303" pitchFamily="18" charset="0"/>
                        </a:rPr>
                        <a:t>51831.88</a:t>
                      </a: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i="0" u="none" strike="noStrike">
                          <a:solidFill>
                            <a:srgbClr val="000000"/>
                          </a:solidFill>
                          <a:effectLst/>
                          <a:latin typeface="Baskerville" panose="02020502070401020303" pitchFamily="18" charset="0"/>
                          <a:ea typeface="Baskerville" panose="02020502070401020303" pitchFamily="18" charset="0"/>
                        </a:rPr>
                        <a:t>61943.89</a:t>
                      </a:r>
                    </a:p>
                  </a:txBody>
                  <a:tcPr marL="0" marR="0" marT="0" marB="0" anchor="b"/>
                </a:tc>
                <a:tc>
                  <a:txBody>
                    <a:bodyPr/>
                    <a:lstStyle/>
                    <a:p>
                      <a:pPr algn="r" fontAlgn="b"/>
                      <a:r>
                        <a:rPr lang="en-CN" sz="1600" b="0" i="0" u="none" strike="noStrike" dirty="0">
                          <a:solidFill>
                            <a:srgbClr val="000000"/>
                          </a:solidFill>
                          <a:effectLst/>
                          <a:latin typeface="Baskerville" panose="02020502070401020303" pitchFamily="18" charset="0"/>
                          <a:ea typeface="Baskerville" panose="02020502070401020303" pitchFamily="18" charset="0"/>
                        </a:rPr>
                        <a:t>63182.77</a:t>
                      </a:r>
                    </a:p>
                  </a:txBody>
                  <a:tcPr marL="0" marR="0" marT="0" marB="0" anchor="b"/>
                </a:tc>
                <a:extLst>
                  <a:ext uri="{0D108BD9-81ED-4DB2-BD59-A6C34878D82A}">
                    <a16:rowId xmlns:a16="http://schemas.microsoft.com/office/drawing/2014/main" val="247509123"/>
                  </a:ext>
                </a:extLst>
              </a:tr>
              <a:tr h="190500">
                <a:tc>
                  <a:txBody>
                    <a:bodyPr/>
                    <a:lstStyle/>
                    <a:p>
                      <a:pPr algn="l" fontAlgn="b"/>
                      <a:endParaRPr lang="en-US"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1500561227"/>
                  </a:ext>
                </a:extLst>
              </a:tr>
              <a:tr h="190500">
                <a:tc>
                  <a:txBody>
                    <a:bodyPr/>
                    <a:lstStyle/>
                    <a:p>
                      <a:pPr algn="l" fontAlgn="b"/>
                      <a:r>
                        <a:rPr lang="en-US" sz="1600" u="none" strike="noStrike" dirty="0">
                          <a:solidFill>
                            <a:srgbClr val="C00000"/>
                          </a:solidFill>
                          <a:effectLst/>
                          <a:latin typeface="Baskerville" panose="02020502070401020303" pitchFamily="18" charset="0"/>
                          <a:ea typeface="Baskerville" panose="02020502070401020303" pitchFamily="18" charset="0"/>
                        </a:rPr>
                        <a:t>Operating expenses (</a:t>
                      </a:r>
                      <a:r>
                        <a:rPr lang="en-US" sz="1600" u="none" strike="noStrike" dirty="0" err="1">
                          <a:solidFill>
                            <a:srgbClr val="C00000"/>
                          </a:solidFill>
                          <a:effectLst/>
                          <a:latin typeface="Baskerville" panose="02020502070401020303" pitchFamily="18" charset="0"/>
                          <a:ea typeface="Baskerville" panose="02020502070401020303" pitchFamily="18" charset="0"/>
                        </a:rPr>
                        <a:t>OpEx</a:t>
                      </a:r>
                      <a:r>
                        <a:rPr lang="en-US" sz="1600" u="none" strike="noStrike" dirty="0">
                          <a:solidFill>
                            <a:srgbClr val="C00000"/>
                          </a:solidFill>
                          <a:effectLst/>
                          <a:latin typeface="Baskerville" panose="02020502070401020303" pitchFamily="18" charset="0"/>
                          <a:ea typeface="Baskerville" panose="02020502070401020303" pitchFamily="18" charset="0"/>
                        </a:rPr>
                        <a:t>)</a:t>
                      </a:r>
                      <a:endParaRPr lang="en-US" sz="1600" b="0" i="0" u="none" strike="noStrike" dirty="0">
                        <a:solidFill>
                          <a:srgbClr val="C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r>
                        <a:rPr lang="en-CN" sz="1600" u="none" strike="noStrike" dirty="0">
                          <a:effectLst/>
                          <a:latin typeface="Baskerville" panose="02020502070401020303" pitchFamily="18" charset="0"/>
                          <a:ea typeface="Baskerville" panose="02020502070401020303" pitchFamily="18" charset="0"/>
                        </a:rPr>
                        <a:t> </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i="0" u="none" strike="noStrike">
                          <a:solidFill>
                            <a:srgbClr val="000000"/>
                          </a:solidFill>
                          <a:effectLst/>
                          <a:latin typeface="Baskerville" panose="02020502070401020303" pitchFamily="18" charset="0"/>
                          <a:ea typeface="Baskerville" panose="02020502070401020303" pitchFamily="18" charset="0"/>
                        </a:rPr>
                        <a:t>18528.09</a:t>
                      </a: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i="0" u="none" strike="noStrike" dirty="0">
                          <a:solidFill>
                            <a:srgbClr val="000000"/>
                          </a:solidFill>
                          <a:effectLst/>
                          <a:latin typeface="Baskerville" panose="02020502070401020303" pitchFamily="18" charset="0"/>
                          <a:ea typeface="Baskerville" panose="02020502070401020303" pitchFamily="18" charset="0"/>
                        </a:rPr>
                        <a:t>22142.78</a:t>
                      </a:r>
                    </a:p>
                  </a:txBody>
                  <a:tcPr marL="0" marR="0" marT="0" marB="0" anchor="b"/>
                </a:tc>
                <a:tc>
                  <a:txBody>
                    <a:bodyPr/>
                    <a:lstStyle/>
                    <a:p>
                      <a:pPr algn="r" fontAlgn="b"/>
                      <a:r>
                        <a:rPr lang="en-CN" sz="1600" b="0" i="0" u="none" strike="noStrike">
                          <a:solidFill>
                            <a:srgbClr val="000000"/>
                          </a:solidFill>
                          <a:effectLst/>
                          <a:latin typeface="Baskerville" panose="02020502070401020303" pitchFamily="18" charset="0"/>
                          <a:ea typeface="Baskerville" panose="02020502070401020303" pitchFamily="18" charset="0"/>
                        </a:rPr>
                        <a:t>22585.64</a:t>
                      </a:r>
                    </a:p>
                  </a:txBody>
                  <a:tcPr marL="0" marR="0" marT="0" marB="0" anchor="b"/>
                </a:tc>
                <a:extLst>
                  <a:ext uri="{0D108BD9-81ED-4DB2-BD59-A6C34878D82A}">
                    <a16:rowId xmlns:a16="http://schemas.microsoft.com/office/drawing/2014/main" val="2270470679"/>
                  </a:ext>
                </a:extLst>
              </a:tr>
              <a:tr h="190500">
                <a:tc>
                  <a:txBody>
                    <a:bodyPr/>
                    <a:lstStyle/>
                    <a:p>
                      <a:pPr algn="l" fontAlgn="b"/>
                      <a:r>
                        <a:rPr lang="en-US" sz="1600" u="none" strike="noStrike" dirty="0">
                          <a:effectLst/>
                          <a:latin typeface="Baskerville" panose="02020502070401020303" pitchFamily="18" charset="0"/>
                          <a:ea typeface="Baskerville" panose="02020502070401020303" pitchFamily="18" charset="0"/>
                        </a:rPr>
                        <a:t>Net operating income (NOI)</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i="0" u="none" strike="noStrike" dirty="0">
                          <a:solidFill>
                            <a:srgbClr val="000000"/>
                          </a:solidFill>
                          <a:effectLst/>
                          <a:latin typeface="Baskerville" panose="02020502070401020303" pitchFamily="18" charset="0"/>
                          <a:ea typeface="Baskerville" panose="02020502070401020303" pitchFamily="18" charset="0"/>
                        </a:rPr>
                        <a:t>33303.79</a:t>
                      </a: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i="0" u="none" strike="noStrike" dirty="0">
                          <a:solidFill>
                            <a:srgbClr val="000000"/>
                          </a:solidFill>
                          <a:effectLst/>
                          <a:latin typeface="Baskerville" panose="02020502070401020303" pitchFamily="18" charset="0"/>
                          <a:ea typeface="Baskerville" panose="02020502070401020303" pitchFamily="18" charset="0"/>
                        </a:rPr>
                        <a:t>39801.11</a:t>
                      </a:r>
                    </a:p>
                  </a:txBody>
                  <a:tcPr marL="0" marR="0" marT="0" marB="0" anchor="b"/>
                </a:tc>
                <a:tc>
                  <a:txBody>
                    <a:bodyPr/>
                    <a:lstStyle/>
                    <a:p>
                      <a:pPr algn="r" fontAlgn="b"/>
                      <a:r>
                        <a:rPr lang="en-CN" sz="1600" b="0" i="0" u="none" strike="noStrike" dirty="0">
                          <a:solidFill>
                            <a:srgbClr val="000000"/>
                          </a:solidFill>
                          <a:effectLst/>
                          <a:latin typeface="Baskerville" panose="02020502070401020303" pitchFamily="18" charset="0"/>
                          <a:ea typeface="Baskerville" panose="02020502070401020303" pitchFamily="18" charset="0"/>
                        </a:rPr>
                        <a:t>40597.13</a:t>
                      </a:r>
                    </a:p>
                  </a:txBody>
                  <a:tcPr marL="0" marR="0" marT="0" marB="0" anchor="b"/>
                </a:tc>
                <a:extLst>
                  <a:ext uri="{0D108BD9-81ED-4DB2-BD59-A6C34878D82A}">
                    <a16:rowId xmlns:a16="http://schemas.microsoft.com/office/drawing/2014/main" val="1936040788"/>
                  </a:ext>
                </a:extLst>
              </a:tr>
              <a:tr h="190500">
                <a:tc>
                  <a:txBody>
                    <a:bodyPr/>
                    <a:lstStyle/>
                    <a:p>
                      <a:pPr algn="l" fontAlgn="b"/>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4251927191"/>
                  </a:ext>
                </a:extLst>
              </a:tr>
              <a:tr h="190500">
                <a:tc>
                  <a:txBody>
                    <a:bodyPr/>
                    <a:lstStyle/>
                    <a:p>
                      <a:pPr algn="l" fontAlgn="b"/>
                      <a:r>
                        <a:rPr lang="en-US" sz="1600" u="none" strike="noStrike" dirty="0">
                          <a:solidFill>
                            <a:srgbClr val="C00000"/>
                          </a:solidFill>
                          <a:effectLst/>
                          <a:latin typeface="Baskerville" panose="02020502070401020303" pitchFamily="18" charset="0"/>
                          <a:ea typeface="Baskerville" panose="02020502070401020303" pitchFamily="18" charset="0"/>
                        </a:rPr>
                        <a:t>Capital improvement expenditure (</a:t>
                      </a:r>
                      <a:r>
                        <a:rPr lang="en-US" sz="1600" u="none" strike="noStrike" dirty="0" err="1">
                          <a:solidFill>
                            <a:srgbClr val="C00000"/>
                          </a:solidFill>
                          <a:effectLst/>
                          <a:latin typeface="Baskerville" panose="02020502070401020303" pitchFamily="18" charset="0"/>
                          <a:ea typeface="Baskerville" panose="02020502070401020303" pitchFamily="18" charset="0"/>
                        </a:rPr>
                        <a:t>CapEx</a:t>
                      </a:r>
                      <a:r>
                        <a:rPr lang="en-US" sz="1600" u="none" strike="noStrike" dirty="0">
                          <a:solidFill>
                            <a:srgbClr val="C00000"/>
                          </a:solidFill>
                          <a:effectLst/>
                          <a:latin typeface="Baskerville" panose="02020502070401020303" pitchFamily="18" charset="0"/>
                          <a:ea typeface="Baskerville" panose="02020502070401020303" pitchFamily="18" charset="0"/>
                        </a:rPr>
                        <a:t>)</a:t>
                      </a:r>
                      <a:endParaRPr lang="en-US" sz="1600" b="0" i="0" u="none" strike="noStrike" dirty="0">
                        <a:solidFill>
                          <a:srgbClr val="C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r>
                        <a:rPr lang="en-CN" sz="1600" u="none" strike="noStrike">
                          <a:effectLst/>
                          <a:latin typeface="Baskerville" panose="02020502070401020303" pitchFamily="18" charset="0"/>
                          <a:ea typeface="Baskerville" panose="02020502070401020303" pitchFamily="18" charset="0"/>
                        </a:rPr>
                        <a:t> </a:t>
                      </a:r>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i="0" u="none" strike="noStrike">
                          <a:solidFill>
                            <a:srgbClr val="000000"/>
                          </a:solidFill>
                          <a:effectLst/>
                          <a:latin typeface="Baskerville" panose="02020502070401020303" pitchFamily="18" charset="0"/>
                          <a:ea typeface="Baskerville" panose="02020502070401020303" pitchFamily="18" charset="0"/>
                        </a:rPr>
                        <a:t>4995.57</a:t>
                      </a: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i="0" u="none" strike="noStrike">
                          <a:solidFill>
                            <a:srgbClr val="000000"/>
                          </a:solidFill>
                          <a:effectLst/>
                          <a:latin typeface="Baskerville" panose="02020502070401020303" pitchFamily="18" charset="0"/>
                          <a:ea typeface="Baskerville" panose="02020502070401020303" pitchFamily="18" charset="0"/>
                        </a:rPr>
                        <a:t>5970.17</a:t>
                      </a:r>
                    </a:p>
                  </a:txBody>
                  <a:tcPr marL="0" marR="0" marT="0" marB="0" anchor="b"/>
                </a:tc>
                <a:tc>
                  <a:txBody>
                    <a:bodyPr/>
                    <a:lstStyle/>
                    <a:p>
                      <a:pPr algn="r" fontAlgn="b"/>
                      <a:r>
                        <a:rPr lang="en-CN" sz="1600" b="0" i="0" u="none" strike="noStrike" dirty="0">
                          <a:solidFill>
                            <a:srgbClr val="000000"/>
                          </a:solidFill>
                          <a:effectLst/>
                          <a:latin typeface="Baskerville" panose="02020502070401020303" pitchFamily="18" charset="0"/>
                          <a:ea typeface="Baskerville" panose="02020502070401020303" pitchFamily="18" charset="0"/>
                        </a:rPr>
                        <a:t>6089.57</a:t>
                      </a:r>
                    </a:p>
                  </a:txBody>
                  <a:tcPr marL="0" marR="0" marT="0" marB="0" anchor="b"/>
                </a:tc>
                <a:extLst>
                  <a:ext uri="{0D108BD9-81ED-4DB2-BD59-A6C34878D82A}">
                    <a16:rowId xmlns:a16="http://schemas.microsoft.com/office/drawing/2014/main" val="833009031"/>
                  </a:ext>
                </a:extLst>
              </a:tr>
              <a:tr h="190500">
                <a:tc>
                  <a:txBody>
                    <a:bodyPr/>
                    <a:lstStyle/>
                    <a:p>
                      <a:pPr algn="l" fontAlgn="b"/>
                      <a:r>
                        <a:rPr lang="en-US" sz="1600" b="1" u="none" strike="noStrike" dirty="0">
                          <a:effectLst/>
                          <a:latin typeface="Baskerville" panose="02020502070401020303" pitchFamily="18" charset="0"/>
                          <a:ea typeface="Baskerville" panose="02020502070401020303" pitchFamily="18" charset="0"/>
                        </a:rPr>
                        <a:t>Net cash flow (NOI - </a:t>
                      </a:r>
                      <a:r>
                        <a:rPr lang="en-US" sz="1600" b="1" u="none" strike="noStrike" dirty="0" err="1">
                          <a:effectLst/>
                          <a:latin typeface="Baskerville" panose="02020502070401020303" pitchFamily="18" charset="0"/>
                          <a:ea typeface="Baskerville" panose="02020502070401020303" pitchFamily="18" charset="0"/>
                        </a:rPr>
                        <a:t>CapEx</a:t>
                      </a:r>
                      <a:r>
                        <a:rPr lang="en-US" sz="1600" b="1" u="none" strike="noStrike" dirty="0">
                          <a:effectLst/>
                          <a:latin typeface="Baskerville" panose="02020502070401020303" pitchFamily="18" charset="0"/>
                          <a:ea typeface="Baskerville" panose="02020502070401020303" pitchFamily="18" charset="0"/>
                        </a:rPr>
                        <a:t>)</a:t>
                      </a:r>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i="0" u="none" strike="noStrike" dirty="0">
                          <a:solidFill>
                            <a:srgbClr val="000000"/>
                          </a:solidFill>
                          <a:effectLst/>
                          <a:latin typeface="Baskerville" panose="02020502070401020303" pitchFamily="18" charset="0"/>
                          <a:ea typeface="Baskerville" panose="02020502070401020303" pitchFamily="18" charset="0"/>
                        </a:rPr>
                        <a:t>28308.22</a:t>
                      </a: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i="0" u="none" strike="noStrike">
                          <a:solidFill>
                            <a:srgbClr val="000000"/>
                          </a:solidFill>
                          <a:effectLst/>
                          <a:latin typeface="Baskerville" panose="02020502070401020303" pitchFamily="18" charset="0"/>
                          <a:ea typeface="Baskerville" panose="02020502070401020303" pitchFamily="18" charset="0"/>
                        </a:rPr>
                        <a:t>33830.95</a:t>
                      </a:r>
                    </a:p>
                  </a:txBody>
                  <a:tcPr marL="0" marR="0" marT="0" marB="0" anchor="b"/>
                </a:tc>
                <a:tc>
                  <a:txBody>
                    <a:bodyPr/>
                    <a:lstStyle/>
                    <a:p>
                      <a:pPr algn="r" fontAlgn="b"/>
                      <a:r>
                        <a:rPr lang="en-CN" sz="1600" b="0" i="0" u="none" strike="noStrike" dirty="0">
                          <a:solidFill>
                            <a:srgbClr val="000000"/>
                          </a:solidFill>
                          <a:effectLst/>
                          <a:latin typeface="Baskerville" panose="02020502070401020303" pitchFamily="18" charset="0"/>
                          <a:ea typeface="Baskerville" panose="02020502070401020303" pitchFamily="18" charset="0"/>
                        </a:rPr>
                        <a:t>34507.56</a:t>
                      </a:r>
                    </a:p>
                  </a:txBody>
                  <a:tcPr marL="0" marR="0" marT="0" marB="0" anchor="b"/>
                </a:tc>
                <a:extLst>
                  <a:ext uri="{0D108BD9-81ED-4DB2-BD59-A6C34878D82A}">
                    <a16:rowId xmlns:a16="http://schemas.microsoft.com/office/drawing/2014/main" val="3340617750"/>
                  </a:ext>
                </a:extLst>
              </a:tr>
              <a:tr h="190500">
                <a:tc>
                  <a:txBody>
                    <a:bodyPr/>
                    <a:lstStyle/>
                    <a:p>
                      <a:pPr algn="l" fontAlgn="b"/>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3414216601"/>
                  </a:ext>
                </a:extLst>
              </a:tr>
              <a:tr h="190500">
                <a:tc gridSpan="2">
                  <a:txBody>
                    <a:bodyPr/>
                    <a:lstStyle/>
                    <a:p>
                      <a:pPr algn="l" fontAlgn="b"/>
                      <a:r>
                        <a:rPr lang="en-US" sz="1600" u="none" strike="noStrike">
                          <a:effectLst/>
                          <a:latin typeface="Baskerville" panose="02020502070401020303" pitchFamily="18" charset="0"/>
                          <a:ea typeface="Baskerville" panose="02020502070401020303" pitchFamily="18" charset="0"/>
                        </a:rPr>
                        <a:t>Reversion (only in last year and years of partial sales)</a:t>
                      </a:r>
                      <a:endParaRPr lang="en-US" sz="1600" b="0" i="0" u="none" strike="noStrike">
                        <a:solidFill>
                          <a:srgbClr val="548235"/>
                        </a:solidFill>
                        <a:effectLst/>
                        <a:latin typeface="Baskerville" panose="02020502070401020303" pitchFamily="18" charset="0"/>
                        <a:ea typeface="Baskerville" panose="02020502070401020303" pitchFamily="18" charset="0"/>
                      </a:endParaRPr>
                    </a:p>
                  </a:txBody>
                  <a:tcPr marL="0" marR="0" marT="0" marB="0" anchor="b"/>
                </a:tc>
                <a:tc hMerge="1">
                  <a:txBody>
                    <a:bodyPr/>
                    <a:lstStyle/>
                    <a:p>
                      <a:endParaRPr lang="en-CN"/>
                    </a:p>
                  </a:txBody>
                  <a:tcPr/>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i="0" u="none" strike="noStrike" dirty="0">
                          <a:solidFill>
                            <a:srgbClr val="000000"/>
                          </a:solidFill>
                          <a:effectLst/>
                          <a:latin typeface="Baskerville" panose="02020502070401020303" pitchFamily="18" charset="0"/>
                          <a:ea typeface="Baskerville" panose="02020502070401020303" pitchFamily="18" charset="0"/>
                        </a:rPr>
                        <a:t>732800.26</a:t>
                      </a: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1588279067"/>
                  </a:ext>
                </a:extLst>
              </a:tr>
              <a:tr h="190500">
                <a:tc>
                  <a:txBody>
                    <a:bodyPr/>
                    <a:lstStyle/>
                    <a:p>
                      <a:pPr algn="l" fontAlgn="b"/>
                      <a:r>
                        <a:rPr lang="en-US" sz="1600" u="none" strike="noStrike">
                          <a:effectLst/>
                          <a:latin typeface="Baskerville" panose="02020502070401020303" pitchFamily="18" charset="0"/>
                          <a:ea typeface="Baskerville" panose="02020502070401020303" pitchFamily="18" charset="0"/>
                        </a:rPr>
                        <a:t>Net cash flow incl. reversion</a:t>
                      </a:r>
                      <a:endParaRPr lang="en-US"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i="0" u="none" strike="noStrike" dirty="0">
                          <a:solidFill>
                            <a:srgbClr val="000000"/>
                          </a:solidFill>
                          <a:effectLst/>
                          <a:latin typeface="Baskerville" panose="02020502070401020303" pitchFamily="18" charset="0"/>
                          <a:ea typeface="Baskerville" panose="02020502070401020303" pitchFamily="18" charset="0"/>
                        </a:rPr>
                        <a:t>28308.22</a:t>
                      </a: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i="0" u="none" strike="noStrike" dirty="0">
                          <a:solidFill>
                            <a:srgbClr val="000000"/>
                          </a:solidFill>
                          <a:effectLst/>
                          <a:latin typeface="Baskerville" panose="02020502070401020303" pitchFamily="18" charset="0"/>
                          <a:ea typeface="Baskerville" panose="02020502070401020303" pitchFamily="18" charset="0"/>
                        </a:rPr>
                        <a:t>766631.20</a:t>
                      </a: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58021885"/>
                  </a:ext>
                </a:extLst>
              </a:tr>
              <a:tr h="190500">
                <a:tc>
                  <a:txBody>
                    <a:bodyPr/>
                    <a:lstStyle/>
                    <a:p>
                      <a:pPr algn="r" fontAlgn="b"/>
                      <a:r>
                        <a:rPr lang="en-US" sz="1600" u="none" strike="noStrike" dirty="0">
                          <a:effectLst/>
                          <a:latin typeface="Baskerville" panose="02020502070401020303" pitchFamily="18" charset="0"/>
                          <a:ea typeface="Baskerville" panose="02020502070401020303" pitchFamily="18" charset="0"/>
                        </a:rPr>
                        <a:t>PV </a:t>
                      </a:r>
                      <a:r>
                        <a:rPr lang="en-US" sz="1600" u="none" strike="noStrike" dirty="0">
                          <a:solidFill>
                            <a:srgbClr val="C00000"/>
                          </a:solidFill>
                          <a:effectLst/>
                          <a:latin typeface="Baskerville" panose="02020502070401020303" pitchFamily="18" charset="0"/>
                          <a:ea typeface="Baskerville" panose="02020502070401020303" pitchFamily="18" charset="0"/>
                        </a:rPr>
                        <a:t>@ 7.5%</a:t>
                      </a:r>
                      <a:endParaRPr lang="en-US" sz="1600" b="1" i="0" u="none" strike="noStrike" dirty="0">
                        <a:solidFill>
                          <a:srgbClr val="C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1" i="0" u="none" strike="noStrike" dirty="0">
                          <a:solidFill>
                            <a:schemeClr val="accent6">
                              <a:lumMod val="75000"/>
                            </a:schemeClr>
                          </a:solidFill>
                          <a:effectLst/>
                          <a:latin typeface="Baskerville" panose="02020502070401020303" pitchFamily="18" charset="0"/>
                          <a:ea typeface="Baskerville" panose="02020502070401020303" pitchFamily="18" charset="0"/>
                        </a:rPr>
                        <a:t>$564,113.22 </a:t>
                      </a:r>
                    </a:p>
                  </a:txBody>
                  <a:tcPr marL="0" marR="0" marT="0" marB="0" anchor="b"/>
                </a:tc>
                <a:tc>
                  <a:txBody>
                    <a:bodyPr/>
                    <a:lstStyle/>
                    <a:p>
                      <a:pPr algn="l"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3532911650"/>
                  </a:ext>
                </a:extLst>
              </a:tr>
            </a:tbl>
          </a:graphicData>
        </a:graphic>
      </p:graphicFrame>
      <p:sp>
        <p:nvSpPr>
          <p:cNvPr id="9" name="TextBox 8">
            <a:extLst>
              <a:ext uri="{FF2B5EF4-FFF2-40B4-BE49-F238E27FC236}">
                <a16:creationId xmlns:a16="http://schemas.microsoft.com/office/drawing/2014/main" id="{DEF4FD34-42ED-364A-9BFA-2E002D6D696A}"/>
              </a:ext>
            </a:extLst>
          </p:cNvPr>
          <p:cNvSpPr txBox="1"/>
          <p:nvPr/>
        </p:nvSpPr>
        <p:spPr>
          <a:xfrm>
            <a:off x="3185142" y="1482472"/>
            <a:ext cx="8995091" cy="400110"/>
          </a:xfrm>
          <a:prstGeom prst="rect">
            <a:avLst/>
          </a:prstGeom>
          <a:noFill/>
        </p:spPr>
        <p:txBody>
          <a:bodyPr wrap="none" rtlCol="0">
            <a:spAutoFit/>
          </a:bodyPr>
          <a:lstStyle/>
          <a:p>
            <a:r>
              <a:rPr lang="en-CN" sz="2000" dirty="0">
                <a:latin typeface="Baskerville" panose="02020502070401020303" pitchFamily="18" charset="0"/>
                <a:ea typeface="Baskerville" panose="02020502070401020303" pitchFamily="18" charset="0"/>
              </a:rPr>
              <a:t>Owner perspective: (compare PV with the </a:t>
            </a:r>
            <a:r>
              <a:rPr lang="en-CN" sz="2000" dirty="0">
                <a:solidFill>
                  <a:srgbClr val="C00000"/>
                </a:solidFill>
                <a:latin typeface="Baskerville" panose="02020502070401020303" pitchFamily="18" charset="0"/>
                <a:ea typeface="Baskerville" panose="02020502070401020303" pitchFamily="18" charset="0"/>
              </a:rPr>
              <a:t>purchasing price</a:t>
            </a:r>
            <a:r>
              <a:rPr lang="en-CN" sz="2000" dirty="0">
                <a:latin typeface="Baskerville" panose="02020502070401020303" pitchFamily="18" charset="0"/>
                <a:ea typeface="Baskerville" panose="02020502070401020303" pitchFamily="18" charset="0"/>
              </a:rPr>
              <a:t>)  </a:t>
            </a:r>
            <a:r>
              <a:rPr lang="en-CN" sz="2000" b="1" dirty="0">
                <a:solidFill>
                  <a:schemeClr val="accent6">
                    <a:lumMod val="75000"/>
                  </a:schemeClr>
                </a:solidFill>
                <a:latin typeface="Baskerville" panose="02020502070401020303" pitchFamily="18" charset="0"/>
                <a:ea typeface="Baskerville" panose="02020502070401020303" pitchFamily="18" charset="0"/>
              </a:rPr>
              <a:t>GREEN BUILDING   </a:t>
            </a:r>
          </a:p>
        </p:txBody>
      </p:sp>
      <p:cxnSp>
        <p:nvCxnSpPr>
          <p:cNvPr id="10" name="Straight Arrow Connector 9">
            <a:extLst>
              <a:ext uri="{FF2B5EF4-FFF2-40B4-BE49-F238E27FC236}">
                <a16:creationId xmlns:a16="http://schemas.microsoft.com/office/drawing/2014/main" id="{51EBDFB1-B19E-6741-B393-6CF515CE7186}"/>
              </a:ext>
            </a:extLst>
          </p:cNvPr>
          <p:cNvCxnSpPr>
            <a:cxnSpLocks/>
          </p:cNvCxnSpPr>
          <p:nvPr/>
        </p:nvCxnSpPr>
        <p:spPr>
          <a:xfrm>
            <a:off x="10972800" y="5052681"/>
            <a:ext cx="468351" cy="874464"/>
          </a:xfrm>
          <a:prstGeom prst="straightConnector1">
            <a:avLst/>
          </a:prstGeom>
          <a:ln>
            <a:solidFill>
              <a:srgbClr val="993333"/>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81D87E3-2E29-ED4F-BB2F-56F214F3216B}"/>
              </a:ext>
            </a:extLst>
          </p:cNvPr>
          <p:cNvSpPr txBox="1"/>
          <p:nvPr/>
        </p:nvSpPr>
        <p:spPr>
          <a:xfrm>
            <a:off x="9685826" y="5844367"/>
            <a:ext cx="2316019" cy="369332"/>
          </a:xfrm>
          <a:prstGeom prst="rect">
            <a:avLst/>
          </a:prstGeom>
          <a:noFill/>
        </p:spPr>
        <p:txBody>
          <a:bodyPr wrap="none" rtlCol="0">
            <a:spAutoFit/>
          </a:bodyPr>
          <a:lstStyle/>
          <a:p>
            <a:r>
              <a:rPr lang="en-CN" dirty="0">
                <a:latin typeface="Baskerville" panose="02020502070401020303" pitchFamily="18" charset="0"/>
                <a:ea typeface="Baskerville" panose="02020502070401020303" pitchFamily="18" charset="0"/>
              </a:rPr>
              <a:t>Last year CF/</a:t>
            </a:r>
            <a:r>
              <a:rPr lang="en-CN" dirty="0">
                <a:solidFill>
                  <a:srgbClr val="C00000"/>
                </a:solidFill>
                <a:latin typeface="Baskerville" panose="02020502070401020303" pitchFamily="18" charset="0"/>
                <a:ea typeface="Baskerville" panose="02020502070401020303" pitchFamily="18" charset="0"/>
              </a:rPr>
              <a:t>Cap rate</a:t>
            </a:r>
          </a:p>
        </p:txBody>
      </p:sp>
      <p:sp>
        <p:nvSpPr>
          <p:cNvPr id="2" name="TextBox 1">
            <a:extLst>
              <a:ext uri="{FF2B5EF4-FFF2-40B4-BE49-F238E27FC236}">
                <a16:creationId xmlns:a16="http://schemas.microsoft.com/office/drawing/2014/main" id="{16AAEDA6-4620-DB41-A334-623E222C6730}"/>
              </a:ext>
            </a:extLst>
          </p:cNvPr>
          <p:cNvSpPr txBox="1"/>
          <p:nvPr/>
        </p:nvSpPr>
        <p:spPr>
          <a:xfrm>
            <a:off x="4702682" y="5738380"/>
            <a:ext cx="3485313" cy="338554"/>
          </a:xfrm>
          <a:prstGeom prst="rect">
            <a:avLst/>
          </a:prstGeom>
          <a:noFill/>
        </p:spPr>
        <p:txBody>
          <a:bodyPr wrap="none" rtlCol="0">
            <a:spAutoFit/>
          </a:bodyPr>
          <a:lstStyle/>
          <a:p>
            <a:pPr algn="r" fontAlgn="b"/>
            <a:r>
              <a:rPr lang="en-CN" sz="1600" dirty="0">
                <a:latin typeface="Baskerville" panose="02020502070401020303" pitchFamily="18" charset="0"/>
                <a:ea typeface="Baskerville" panose="02020502070401020303" pitchFamily="18" charset="0"/>
              </a:rPr>
              <a:t>(Traditional building PV) </a:t>
            </a:r>
            <a:r>
              <a:rPr lang="en-CN" sz="1600" b="1" dirty="0">
                <a:solidFill>
                  <a:schemeClr val="accent2">
                    <a:lumMod val="50000"/>
                  </a:schemeClr>
                </a:solidFill>
                <a:latin typeface="Baskerville" panose="02020502070401020303" pitchFamily="18" charset="0"/>
                <a:ea typeface="Baskerville" panose="02020502070401020303" pitchFamily="18" charset="0"/>
              </a:rPr>
              <a:t>$443,979.91 </a:t>
            </a:r>
          </a:p>
        </p:txBody>
      </p:sp>
    </p:spTree>
    <p:extLst>
      <p:ext uri="{BB962C8B-B14F-4D97-AF65-F5344CB8AC3E}">
        <p14:creationId xmlns:p14="http://schemas.microsoft.com/office/powerpoint/2010/main" val="241789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 name="Title 1">
            <a:extLst>
              <a:ext uri="{FF2B5EF4-FFF2-40B4-BE49-F238E27FC236}">
                <a16:creationId xmlns:a16="http://schemas.microsoft.com/office/drawing/2014/main" id="{8E431D68-10BC-7140-9B10-20558E02FA2D}"/>
              </a:ext>
            </a:extLst>
          </p:cNvPr>
          <p:cNvSpPr txBox="1">
            <a:spLocks/>
          </p:cNvSpPr>
          <p:nvPr/>
        </p:nvSpPr>
        <p:spPr>
          <a:xfrm>
            <a:off x="235986" y="283124"/>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1100"/>
            </a:pPr>
            <a:r>
              <a:rPr lang="en-US" altLang="zh-CN" sz="4267" dirty="0">
                <a:solidFill>
                  <a:srgbClr val="1B4453"/>
                </a:solidFill>
                <a:latin typeface="Eurostile" panose="020B0504020202050204" pitchFamily="34" charset="77"/>
              </a:rPr>
              <a:t>Higher Market Value of Green Building</a:t>
            </a:r>
            <a:endParaRPr lang="en-US" sz="4267" dirty="0">
              <a:solidFill>
                <a:srgbClr val="1B4453"/>
              </a:solidFill>
              <a:latin typeface="Eurostile" panose="020B0504020202050204" pitchFamily="34" charset="77"/>
            </a:endParaRPr>
          </a:p>
        </p:txBody>
      </p:sp>
      <p:sp>
        <p:nvSpPr>
          <p:cNvPr id="21" name="Rectangle 3">
            <a:extLst>
              <a:ext uri="{FF2B5EF4-FFF2-40B4-BE49-F238E27FC236}">
                <a16:creationId xmlns:a16="http://schemas.microsoft.com/office/drawing/2014/main" id="{65F95289-11C3-B74F-84C6-C3E56E2B7D3F}"/>
              </a:ext>
            </a:extLst>
          </p:cNvPr>
          <p:cNvSpPr txBox="1">
            <a:spLocks noChangeArrowheads="1"/>
          </p:cNvSpPr>
          <p:nvPr/>
        </p:nvSpPr>
        <p:spPr>
          <a:xfrm>
            <a:off x="7443004" y="1683904"/>
            <a:ext cx="4531282" cy="45767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defRPr/>
            </a:pPr>
            <a:r>
              <a:rPr lang="en-US" altLang="en-US" dirty="0">
                <a:latin typeface="Baskerville" panose="02020502070401020303" pitchFamily="18" charset="0"/>
                <a:ea typeface="Baskerville" panose="02020502070401020303" pitchFamily="18" charset="0"/>
              </a:rPr>
              <a:t>Dalton and </a:t>
            </a:r>
            <a:r>
              <a:rPr lang="en-US" altLang="en-US" dirty="0" err="1">
                <a:latin typeface="Baskerville" panose="02020502070401020303" pitchFamily="18" charset="0"/>
                <a:ea typeface="Baskerville" panose="02020502070401020303" pitchFamily="18" charset="0"/>
              </a:rPr>
              <a:t>Fuerst</a:t>
            </a:r>
            <a:r>
              <a:rPr lang="en-US" altLang="en-US" dirty="0">
                <a:latin typeface="Baskerville" panose="02020502070401020303" pitchFamily="18" charset="0"/>
                <a:ea typeface="Baskerville" panose="02020502070401020303" pitchFamily="18" charset="0"/>
              </a:rPr>
              <a:t> (2018) also look at evidence sales prices</a:t>
            </a:r>
          </a:p>
          <a:p>
            <a:pPr marL="0" indent="0">
              <a:buSzPct val="100000"/>
              <a:buNone/>
              <a:defRPr/>
            </a:pPr>
            <a:endParaRPr lang="en-US" altLang="en-US" dirty="0">
              <a:latin typeface="Baskerville" panose="02020502070401020303" pitchFamily="18" charset="0"/>
              <a:ea typeface="Baskerville" panose="02020502070401020303" pitchFamily="18" charset="0"/>
            </a:endParaRPr>
          </a:p>
          <a:p>
            <a:pPr marL="0" indent="0">
              <a:buSzPct val="100000"/>
              <a:buNone/>
              <a:defRPr/>
            </a:pPr>
            <a:r>
              <a:rPr lang="en-US" altLang="en-US" dirty="0">
                <a:latin typeface="Baskerville" panose="02020502070401020303" pitchFamily="18" charset="0"/>
                <a:ea typeface="Baskerville" panose="02020502070401020303" pitchFamily="18" charset="0"/>
              </a:rPr>
              <a:t>Overall price premium of 7.6%</a:t>
            </a:r>
          </a:p>
          <a:p>
            <a:pPr>
              <a:buSzPct val="100000"/>
              <a:defRPr/>
            </a:pPr>
            <a:r>
              <a:rPr lang="en-US" altLang="en-US" dirty="0">
                <a:latin typeface="Baskerville" panose="02020502070401020303" pitchFamily="18" charset="0"/>
                <a:ea typeface="Baskerville" panose="02020502070401020303" pitchFamily="18" charset="0"/>
              </a:rPr>
              <a:t>For commercial 11.5%</a:t>
            </a:r>
          </a:p>
          <a:p>
            <a:pPr>
              <a:buSzPct val="100000"/>
              <a:defRPr/>
            </a:pPr>
            <a:r>
              <a:rPr lang="en-US" altLang="en-US" dirty="0">
                <a:latin typeface="Baskerville" panose="02020502070401020303" pitchFamily="18" charset="0"/>
                <a:ea typeface="Baskerville" panose="02020502070401020303" pitchFamily="18" charset="0"/>
              </a:rPr>
              <a:t>For residential 5.5%</a:t>
            </a:r>
          </a:p>
          <a:p>
            <a:pPr marL="0" indent="0">
              <a:buSzPct val="100000"/>
              <a:buFont typeface="Wingdings" panose="05000000000000000000" pitchFamily="2" charset="2"/>
              <a:buNone/>
              <a:defRPr/>
            </a:pPr>
            <a:endParaRPr lang="en-US" altLang="en-US" sz="2200" dirty="0">
              <a:ea typeface="ＭＳ Ｐゴシック" panose="020B0600070205080204" pitchFamily="34" charset="-128"/>
            </a:endParaRPr>
          </a:p>
        </p:txBody>
      </p:sp>
      <p:pic>
        <p:nvPicPr>
          <p:cNvPr id="5" name="Afbeelding 1">
            <a:extLst>
              <a:ext uri="{FF2B5EF4-FFF2-40B4-BE49-F238E27FC236}">
                <a16:creationId xmlns:a16="http://schemas.microsoft.com/office/drawing/2014/main" id="{7EE59221-5E0C-6D41-BA3E-C4058539D03F}"/>
              </a:ext>
            </a:extLst>
          </p:cNvPr>
          <p:cNvPicPr>
            <a:picLocks noChangeAspect="1"/>
          </p:cNvPicPr>
          <p:nvPr/>
        </p:nvPicPr>
        <p:blipFill>
          <a:blip r:embed="rId3">
            <a:extLst>
              <a:ext uri="{28A0092B-C50C-407E-A947-70E740481C1C}">
                <a14:useLocalDpi xmlns:a14="http://schemas.microsoft.com/office/drawing/2010/main" val="0"/>
              </a:ext>
            </a:extLst>
          </a:blip>
          <a:srcRect l="15701" t="21651" r="33899" b="13251"/>
          <a:stretch>
            <a:fillRect/>
          </a:stretch>
        </p:blipFill>
        <p:spPr bwMode="auto">
          <a:xfrm>
            <a:off x="119289" y="1172161"/>
            <a:ext cx="6478588"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829370" y="5846094"/>
            <a:ext cx="5594123" cy="1200329"/>
          </a:xfrm>
          <a:prstGeom prst="rect">
            <a:avLst/>
          </a:prstGeom>
          <a:noFill/>
        </p:spPr>
        <p:txBody>
          <a:bodyPr wrap="square" rtlCol="0">
            <a:spAutoFit/>
          </a:bodyPr>
          <a:lstStyle/>
          <a:p>
            <a:r>
              <a:rPr lang="en-US" dirty="0">
                <a:latin typeface="Baskerville Old Face" panose="02020602080505020303" pitchFamily="18" charset="0"/>
              </a:rPr>
              <a:t>© </a:t>
            </a:r>
            <a:r>
              <a:rPr lang="en-US" dirty="0" err="1">
                <a:latin typeface="Baskerville Old Face" panose="02020602080505020303" pitchFamily="18" charset="0"/>
              </a:rPr>
              <a:t>Informa</a:t>
            </a:r>
            <a:r>
              <a:rPr lang="en-US" dirty="0">
                <a:latin typeface="Baskerville Old Face" panose="02020602080505020303" pitchFamily="18" charset="0"/>
              </a:rPr>
              <a:t> UK Ltd. All rights reserved. This content is excluded from our Creative </a:t>
            </a:r>
            <a:r>
              <a:rPr lang="en-US" dirty="0" smtClean="0">
                <a:latin typeface="Baskerville Old Face" panose="02020602080505020303" pitchFamily="18" charset="0"/>
              </a:rPr>
              <a:t>Commons license</a:t>
            </a:r>
            <a:r>
              <a:rPr lang="en-US" dirty="0">
                <a:latin typeface="Baskerville Old Face" panose="02020602080505020303" pitchFamily="18" charset="0"/>
              </a:rPr>
              <a:t>. For more information, see </a:t>
            </a:r>
            <a:r>
              <a:rPr lang="en-US" dirty="0">
                <a:latin typeface="Baskerville Old Face" panose="02020602080505020303" pitchFamily="18" charset="0"/>
                <a:hlinkClick r:id="rId4"/>
              </a:rPr>
              <a:t>https://ocw.mit.edu/help/faq-fair-use/</a:t>
            </a:r>
            <a:r>
              <a:rPr lang="en-US" dirty="0">
                <a:latin typeface="Baskerville Old Face" panose="02020602080505020303" pitchFamily="18" charset="0"/>
              </a:rPr>
              <a:t>.</a:t>
            </a:r>
          </a:p>
          <a:p>
            <a:endParaRPr lang="en-US" dirty="0"/>
          </a:p>
        </p:txBody>
      </p:sp>
    </p:spTree>
    <p:extLst>
      <p:ext uri="{BB962C8B-B14F-4D97-AF65-F5344CB8AC3E}">
        <p14:creationId xmlns:p14="http://schemas.microsoft.com/office/powerpoint/2010/main" val="2371418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41300"/>
            <a:ext cx="7583034"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Triple</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Bottom</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Lines</a:t>
            </a:r>
            <a:r>
              <a:rPr lang="en-US" sz="4800" dirty="0">
                <a:latin typeface="Baskerville" panose="02020502070401020303"/>
                <a:sym typeface="Proxima Nova"/>
              </a:rPr>
              <a:t/>
            </a:r>
            <a:br>
              <a:rPr lang="en-US" sz="4800" dirty="0">
                <a:latin typeface="Baskerville" panose="02020502070401020303"/>
                <a:sym typeface="Proxima Nova"/>
              </a:rPr>
            </a:br>
            <a:endParaRPr sz="4800" dirty="0">
              <a:solidFill>
                <a:srgbClr val="1B4453"/>
              </a:solidFill>
              <a:latin typeface="Baskerville" panose="02020502070401020303"/>
            </a:endParaRPr>
          </a:p>
        </p:txBody>
      </p:sp>
      <p:sp>
        <p:nvSpPr>
          <p:cNvPr id="7" name="Google Shape;76;p15">
            <a:extLst>
              <a:ext uri="{FF2B5EF4-FFF2-40B4-BE49-F238E27FC236}">
                <a16:creationId xmlns:a16="http://schemas.microsoft.com/office/drawing/2014/main" id="{EF054009-5D70-014B-8C04-925434025AA5}"/>
              </a:ext>
            </a:extLst>
          </p:cNvPr>
          <p:cNvSpPr txBox="1"/>
          <p:nvPr/>
        </p:nvSpPr>
        <p:spPr>
          <a:xfrm>
            <a:off x="9888304" y="3939467"/>
            <a:ext cx="1424800" cy="557600"/>
          </a:xfrm>
          <a:prstGeom prst="rect">
            <a:avLst/>
          </a:prstGeom>
          <a:noFill/>
          <a:ln>
            <a:noFill/>
          </a:ln>
        </p:spPr>
        <p:txBody>
          <a:bodyPr spcFirstLastPara="1" wrap="square" lIns="121900" tIns="121900" rIns="121900" bIns="121900" anchor="t" anchorCtr="0">
            <a:noAutofit/>
          </a:bodyPr>
          <a:lstStyle/>
          <a:p>
            <a:endParaRPr sz="2133" b="1" dirty="0"/>
          </a:p>
        </p:txBody>
      </p:sp>
      <p:graphicFrame>
        <p:nvGraphicFramePr>
          <p:cNvPr id="12" name="Diagram 11">
            <a:extLst>
              <a:ext uri="{FF2B5EF4-FFF2-40B4-BE49-F238E27FC236}">
                <a16:creationId xmlns:a16="http://schemas.microsoft.com/office/drawing/2014/main" id="{0A60EC36-5FF6-E541-9E1F-1EF4D4D51246}"/>
              </a:ext>
            </a:extLst>
          </p:cNvPr>
          <p:cNvGraphicFramePr/>
          <p:nvPr>
            <p:extLst>
              <p:ext uri="{D42A27DB-BD31-4B8C-83A1-F6EECF244321}">
                <p14:modId xmlns:p14="http://schemas.microsoft.com/office/powerpoint/2010/main" val="1736411959"/>
              </p:ext>
            </p:extLst>
          </p:nvPr>
        </p:nvGraphicFramePr>
        <p:xfrm>
          <a:off x="3035833" y="1264210"/>
          <a:ext cx="6120335" cy="4799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13">
            <a:extLst>
              <a:ext uri="{FF2B5EF4-FFF2-40B4-BE49-F238E27FC236}">
                <a16:creationId xmlns:a16="http://schemas.microsoft.com/office/drawing/2014/main" id="{F517D47C-0805-3641-881A-CC6ED2182E2A}"/>
              </a:ext>
            </a:extLst>
          </p:cNvPr>
          <p:cNvGrpSpPr/>
          <p:nvPr/>
        </p:nvGrpSpPr>
        <p:grpSpPr>
          <a:xfrm>
            <a:off x="4777789" y="3017170"/>
            <a:ext cx="2638758" cy="1504926"/>
            <a:chOff x="3483998" y="2537368"/>
            <a:chExt cx="1979068" cy="1128695"/>
          </a:xfrm>
        </p:grpSpPr>
        <p:sp>
          <p:nvSpPr>
            <p:cNvPr id="15" name="TextBox 14">
              <a:extLst>
                <a:ext uri="{FF2B5EF4-FFF2-40B4-BE49-F238E27FC236}">
                  <a16:creationId xmlns:a16="http://schemas.microsoft.com/office/drawing/2014/main" id="{9613A905-4E2F-D14E-A161-15471EED238C}"/>
                </a:ext>
              </a:extLst>
            </p:cNvPr>
            <p:cNvSpPr txBox="1"/>
            <p:nvPr/>
          </p:nvSpPr>
          <p:spPr>
            <a:xfrm>
              <a:off x="3832240" y="2901141"/>
              <a:ext cx="1228894" cy="346249"/>
            </a:xfrm>
            <a:prstGeom prst="rect">
              <a:avLst/>
            </a:prstGeom>
            <a:noFill/>
          </p:spPr>
          <p:txBody>
            <a:bodyPr wrap="none" rtlCol="0">
              <a:spAutoFit/>
            </a:bodyPr>
            <a:lstStyle/>
            <a:p>
              <a:r>
                <a:rPr lang="en-US" altLang="zh-CN" sz="2400" b="1" dirty="0">
                  <a:solidFill>
                    <a:srgbClr val="993333"/>
                  </a:solidFill>
                </a:rPr>
                <a:t>sustainable</a:t>
              </a:r>
              <a:endParaRPr lang="en-US" sz="2400" b="1" dirty="0">
                <a:solidFill>
                  <a:srgbClr val="993333"/>
                </a:solidFill>
              </a:endParaRPr>
            </a:p>
          </p:txBody>
        </p:sp>
        <p:sp>
          <p:nvSpPr>
            <p:cNvPr id="16" name="TextBox 15">
              <a:extLst>
                <a:ext uri="{FF2B5EF4-FFF2-40B4-BE49-F238E27FC236}">
                  <a16:creationId xmlns:a16="http://schemas.microsoft.com/office/drawing/2014/main" id="{99176679-76D8-3A4D-AE6D-A1A1B43F6BFB}"/>
                </a:ext>
              </a:extLst>
            </p:cNvPr>
            <p:cNvSpPr txBox="1"/>
            <p:nvPr/>
          </p:nvSpPr>
          <p:spPr>
            <a:xfrm rot="19854999">
              <a:off x="4509248" y="2537368"/>
              <a:ext cx="953818" cy="315423"/>
            </a:xfrm>
            <a:prstGeom prst="rect">
              <a:avLst/>
            </a:prstGeom>
            <a:noFill/>
          </p:spPr>
          <p:txBody>
            <a:bodyPr wrap="none" rtlCol="0">
              <a:spAutoFit/>
            </a:bodyPr>
            <a:lstStyle/>
            <a:p>
              <a:r>
                <a:rPr lang="en-US" altLang="zh-CN" sz="2133" dirty="0">
                  <a:solidFill>
                    <a:schemeClr val="bg1"/>
                  </a:solidFill>
                </a:rPr>
                <a:t>profitable</a:t>
              </a:r>
              <a:endParaRPr lang="en-US" sz="2133" dirty="0">
                <a:solidFill>
                  <a:schemeClr val="bg1"/>
                </a:solidFill>
              </a:endParaRPr>
            </a:p>
          </p:txBody>
        </p:sp>
        <p:sp>
          <p:nvSpPr>
            <p:cNvPr id="17" name="TextBox 16">
              <a:extLst>
                <a:ext uri="{FF2B5EF4-FFF2-40B4-BE49-F238E27FC236}">
                  <a16:creationId xmlns:a16="http://schemas.microsoft.com/office/drawing/2014/main" id="{C564B6FD-DAB5-6D43-9CC3-2C33C3EA4728}"/>
                </a:ext>
              </a:extLst>
            </p:cNvPr>
            <p:cNvSpPr txBox="1"/>
            <p:nvPr/>
          </p:nvSpPr>
          <p:spPr>
            <a:xfrm rot="1805391">
              <a:off x="3483998" y="2578936"/>
              <a:ext cx="870094" cy="315423"/>
            </a:xfrm>
            <a:prstGeom prst="rect">
              <a:avLst/>
            </a:prstGeom>
            <a:noFill/>
          </p:spPr>
          <p:txBody>
            <a:bodyPr wrap="none" rtlCol="0">
              <a:spAutoFit/>
            </a:bodyPr>
            <a:lstStyle/>
            <a:p>
              <a:r>
                <a:rPr lang="en-US" altLang="zh-CN" sz="2133" dirty="0">
                  <a:solidFill>
                    <a:schemeClr val="bg1"/>
                  </a:solidFill>
                </a:rPr>
                <a:t>bearable</a:t>
              </a:r>
              <a:endParaRPr lang="en-US" sz="2133" dirty="0">
                <a:solidFill>
                  <a:schemeClr val="bg1"/>
                </a:solidFill>
              </a:endParaRPr>
            </a:p>
          </p:txBody>
        </p:sp>
        <p:sp>
          <p:nvSpPr>
            <p:cNvPr id="18" name="TextBox 17">
              <a:extLst>
                <a:ext uri="{FF2B5EF4-FFF2-40B4-BE49-F238E27FC236}">
                  <a16:creationId xmlns:a16="http://schemas.microsoft.com/office/drawing/2014/main" id="{EC75578E-0D02-214A-AC54-56875E0C8CC2}"/>
                </a:ext>
              </a:extLst>
            </p:cNvPr>
            <p:cNvSpPr txBox="1"/>
            <p:nvPr/>
          </p:nvSpPr>
          <p:spPr>
            <a:xfrm>
              <a:off x="4128161" y="3350640"/>
              <a:ext cx="633827" cy="315423"/>
            </a:xfrm>
            <a:prstGeom prst="rect">
              <a:avLst/>
            </a:prstGeom>
            <a:noFill/>
          </p:spPr>
          <p:txBody>
            <a:bodyPr wrap="none" rtlCol="0">
              <a:spAutoFit/>
            </a:bodyPr>
            <a:lstStyle/>
            <a:p>
              <a:r>
                <a:rPr lang="en-US" altLang="zh-CN" sz="2133" dirty="0">
                  <a:solidFill>
                    <a:schemeClr val="bg1"/>
                  </a:solidFill>
                </a:rPr>
                <a:t>viable</a:t>
              </a:r>
              <a:endParaRPr lang="en-US" sz="2133" dirty="0">
                <a:solidFill>
                  <a:schemeClr val="bg1"/>
                </a:solidFill>
              </a:endParaRPr>
            </a:p>
          </p:txBody>
        </p:sp>
      </p:grpSp>
      <p:sp>
        <p:nvSpPr>
          <p:cNvPr id="19" name="Left Arrow 18">
            <a:extLst>
              <a:ext uri="{FF2B5EF4-FFF2-40B4-BE49-F238E27FC236}">
                <a16:creationId xmlns:a16="http://schemas.microsoft.com/office/drawing/2014/main" id="{403B791F-C046-334E-9B18-EEBBA950F5AF}"/>
              </a:ext>
            </a:extLst>
          </p:cNvPr>
          <p:cNvSpPr/>
          <p:nvPr/>
        </p:nvSpPr>
        <p:spPr>
          <a:xfrm>
            <a:off x="8995690" y="4022667"/>
            <a:ext cx="413623" cy="451405"/>
          </a:xfrm>
          <a:prstGeom prst="leftArrow">
            <a:avLst>
              <a:gd name="adj1" fmla="val 50000"/>
              <a:gd name="adj2" fmla="val 44561"/>
            </a:avLst>
          </a:prstGeom>
          <a:noFill/>
          <a:ln w="952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2400"/>
          </a:p>
        </p:txBody>
      </p:sp>
      <p:sp>
        <p:nvSpPr>
          <p:cNvPr id="20" name="TextBox 19">
            <a:extLst>
              <a:ext uri="{FF2B5EF4-FFF2-40B4-BE49-F238E27FC236}">
                <a16:creationId xmlns:a16="http://schemas.microsoft.com/office/drawing/2014/main" id="{29269BD9-1C3F-1141-85F2-5128B01FA8A7}"/>
              </a:ext>
            </a:extLst>
          </p:cNvPr>
          <p:cNvSpPr txBox="1"/>
          <p:nvPr/>
        </p:nvSpPr>
        <p:spPr>
          <a:xfrm>
            <a:off x="9453142" y="3994644"/>
            <a:ext cx="1893532" cy="461665"/>
          </a:xfrm>
          <a:prstGeom prst="rect">
            <a:avLst/>
          </a:prstGeom>
          <a:noFill/>
        </p:spPr>
        <p:txBody>
          <a:bodyPr wrap="none" rtlCol="0">
            <a:spAutoFit/>
          </a:bodyPr>
          <a:lstStyle/>
          <a:p>
            <a:r>
              <a:rPr lang="en-US" altLang="zh-CN" sz="2400" dirty="0">
                <a:latin typeface="Baskerville" panose="02020502070401020303"/>
              </a:rPr>
              <a:t>Lecture</a:t>
            </a:r>
            <a:r>
              <a:rPr lang="zh-CN" altLang="en-US" sz="2400" dirty="0">
                <a:latin typeface="Baskerville" panose="02020502070401020303"/>
              </a:rPr>
              <a:t> </a:t>
            </a:r>
            <a:r>
              <a:rPr lang="en-US" altLang="zh-CN" sz="2400" dirty="0">
                <a:latin typeface="Baskerville" panose="02020502070401020303"/>
              </a:rPr>
              <a:t>today</a:t>
            </a:r>
            <a:endParaRPr lang="en-US" sz="2400" dirty="0">
              <a:latin typeface="Baskerville" panose="02020502070401020303"/>
            </a:endParaRPr>
          </a:p>
        </p:txBody>
      </p:sp>
    </p:spTree>
    <p:extLst>
      <p:ext uri="{BB962C8B-B14F-4D97-AF65-F5344CB8AC3E}">
        <p14:creationId xmlns:p14="http://schemas.microsoft.com/office/powerpoint/2010/main" val="2092258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12" name="Rectangle 11">
            <a:extLst>
              <a:ext uri="{FF2B5EF4-FFF2-40B4-BE49-F238E27FC236}">
                <a16:creationId xmlns:a16="http://schemas.microsoft.com/office/drawing/2014/main" id="{389D111F-B3BA-B043-9A9A-D0E1C194A5F2}"/>
              </a:ext>
            </a:extLst>
          </p:cNvPr>
          <p:cNvSpPr/>
          <p:nvPr/>
        </p:nvSpPr>
        <p:spPr>
          <a:xfrm>
            <a:off x="1224813" y="2931286"/>
            <a:ext cx="3279040" cy="1806615"/>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Baskerville" panose="02020502070401020303" pitchFamily="18" charset="0"/>
              <a:ea typeface="Baskerville" panose="02020502070401020303" pitchFamily="18" charset="0"/>
            </a:endParaRPr>
          </a:p>
        </p:txBody>
      </p:sp>
      <p:sp>
        <p:nvSpPr>
          <p:cNvPr id="13" name="Google Shape;137;p21">
            <a:extLst>
              <a:ext uri="{FF2B5EF4-FFF2-40B4-BE49-F238E27FC236}">
                <a16:creationId xmlns:a16="http://schemas.microsoft.com/office/drawing/2014/main" id="{1CA7C306-B372-474E-9409-3F1EA0389EBC}"/>
              </a:ext>
            </a:extLst>
          </p:cNvPr>
          <p:cNvSpPr txBox="1">
            <a:spLocks/>
          </p:cNvSpPr>
          <p:nvPr/>
        </p:nvSpPr>
        <p:spPr>
          <a:xfrm>
            <a:off x="212838" y="207687"/>
            <a:ext cx="11623004" cy="1240400"/>
          </a:xfrm>
          <a:prstGeom prst="rect">
            <a:avLst/>
          </a:prstGeom>
          <a:noFill/>
          <a:ln>
            <a:noFill/>
          </a:ln>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2800"/>
            </a:pPr>
            <a:r>
              <a:rPr lang="en-US" altLang="zh-CN" sz="4267" dirty="0">
                <a:solidFill>
                  <a:srgbClr val="1B4453"/>
                </a:solidFill>
                <a:latin typeface="Eurostile" panose="020B0504020202050204" pitchFamily="34" charset="77"/>
              </a:rPr>
              <a:t>Life-Cycle</a:t>
            </a:r>
            <a:r>
              <a:rPr lang="en-US" altLang="zh-CN" sz="3733" dirty="0">
                <a:solidFill>
                  <a:srgbClr val="993333"/>
                </a:solidFill>
              </a:rPr>
              <a:t> </a:t>
            </a:r>
            <a:r>
              <a:rPr lang="en-US" altLang="zh-CN" sz="4267" dirty="0">
                <a:solidFill>
                  <a:srgbClr val="1B4453"/>
                </a:solidFill>
                <a:latin typeface="Eurostile" panose="020B0504020202050204" pitchFamily="34" charset="77"/>
              </a:rPr>
              <a:t>Cost Analysis (LCCA) in Green Buildings</a:t>
            </a:r>
            <a:endParaRPr lang="en-US" sz="4267" dirty="0">
              <a:solidFill>
                <a:srgbClr val="1B4453"/>
              </a:solidFill>
              <a:latin typeface="Eurostile" panose="020B0504020202050204" pitchFamily="34" charset="77"/>
            </a:endParaRPr>
          </a:p>
        </p:txBody>
      </p:sp>
      <p:sp>
        <p:nvSpPr>
          <p:cNvPr id="14" name="Text Placeholder 2">
            <a:extLst>
              <a:ext uri="{FF2B5EF4-FFF2-40B4-BE49-F238E27FC236}">
                <a16:creationId xmlns:a16="http://schemas.microsoft.com/office/drawing/2014/main" id="{DE103399-20A7-544E-9C3C-0709960FA7A7}"/>
              </a:ext>
            </a:extLst>
          </p:cNvPr>
          <p:cNvSpPr txBox="1">
            <a:spLocks/>
          </p:cNvSpPr>
          <p:nvPr/>
        </p:nvSpPr>
        <p:spPr>
          <a:xfrm>
            <a:off x="484199" y="1705587"/>
            <a:ext cx="5852157" cy="7106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3195" indent="0">
              <a:buFont typeface="Arial" panose="020B0604020202020204" pitchFamily="34" charset="0"/>
              <a:buNone/>
              <a:defRPr/>
            </a:pPr>
            <a:r>
              <a:rPr lang="en-US" altLang="zh-CN" sz="3200" dirty="0">
                <a:solidFill>
                  <a:schemeClr val="dk1"/>
                </a:solidFill>
                <a:latin typeface="Baskerville" panose="02020502070401020303" pitchFamily="18" charset="0"/>
                <a:ea typeface="Baskerville" panose="02020502070401020303" pitchFamily="18" charset="0"/>
              </a:rPr>
              <a:t>Developer’s</a:t>
            </a:r>
            <a:r>
              <a:rPr lang="zh-CN" altLang="en-US" sz="3200" dirty="0">
                <a:solidFill>
                  <a:schemeClr val="dk1"/>
                </a:solidFill>
                <a:latin typeface="Baskerville" panose="02020502070401020303" pitchFamily="18" charset="0"/>
              </a:rPr>
              <a:t> </a:t>
            </a:r>
            <a:r>
              <a:rPr lang="en-US" altLang="zh-CN" sz="3200" dirty="0">
                <a:solidFill>
                  <a:schemeClr val="dk1"/>
                </a:solidFill>
                <a:latin typeface="Baskerville" panose="02020502070401020303" pitchFamily="18" charset="0"/>
                <a:ea typeface="Baskerville" panose="02020502070401020303" pitchFamily="18" charset="0"/>
              </a:rPr>
              <a:t>evaluation</a:t>
            </a:r>
            <a:r>
              <a:rPr lang="zh-CN" altLang="en-US" sz="3200" dirty="0">
                <a:solidFill>
                  <a:schemeClr val="dk1"/>
                </a:solidFill>
                <a:latin typeface="Baskerville" panose="02020502070401020303" pitchFamily="18" charset="0"/>
              </a:rPr>
              <a:t> </a:t>
            </a:r>
            <a:r>
              <a:rPr lang="en" sz="3200" dirty="0">
                <a:solidFill>
                  <a:schemeClr val="dk1"/>
                </a:solidFill>
                <a:latin typeface="Baskerville" panose="02020502070401020303" pitchFamily="18" charset="0"/>
                <a:ea typeface="Baskerville" panose="02020502070401020303" pitchFamily="18" charset="0"/>
              </a:rPr>
              <a:t>horizon</a:t>
            </a:r>
            <a:endParaRPr lang="en-US" altLang="zh-CN" sz="3200" dirty="0">
              <a:solidFill>
                <a:schemeClr val="dk1"/>
              </a:solidFill>
              <a:latin typeface="Baskerville" panose="02020502070401020303" pitchFamily="18" charset="0"/>
              <a:ea typeface="Baskerville" panose="02020502070401020303" pitchFamily="18" charset="0"/>
            </a:endParaRPr>
          </a:p>
        </p:txBody>
      </p:sp>
      <p:grpSp>
        <p:nvGrpSpPr>
          <p:cNvPr id="15" name="Google Shape;140;p21">
            <a:extLst>
              <a:ext uri="{FF2B5EF4-FFF2-40B4-BE49-F238E27FC236}">
                <a16:creationId xmlns:a16="http://schemas.microsoft.com/office/drawing/2014/main" id="{15333D21-D267-5040-AC40-4F6C9CAD96FD}"/>
              </a:ext>
            </a:extLst>
          </p:cNvPr>
          <p:cNvGrpSpPr/>
          <p:nvPr/>
        </p:nvGrpSpPr>
        <p:grpSpPr>
          <a:xfrm>
            <a:off x="1227405" y="3175373"/>
            <a:ext cx="2963635" cy="506635"/>
            <a:chOff x="529175" y="2226150"/>
            <a:chExt cx="2469970" cy="502215"/>
          </a:xfrm>
        </p:grpSpPr>
        <p:sp>
          <p:nvSpPr>
            <p:cNvPr id="26" name="Google Shape;142;p21">
              <a:extLst>
                <a:ext uri="{FF2B5EF4-FFF2-40B4-BE49-F238E27FC236}">
                  <a16:creationId xmlns:a16="http://schemas.microsoft.com/office/drawing/2014/main" id="{0481340E-77BE-E64F-91B6-864B800EA81D}"/>
                </a:ext>
              </a:extLst>
            </p:cNvPr>
            <p:cNvSpPr txBox="1"/>
            <p:nvPr/>
          </p:nvSpPr>
          <p:spPr>
            <a:xfrm>
              <a:off x="529175" y="2226150"/>
              <a:ext cx="954300" cy="406200"/>
            </a:xfrm>
            <a:prstGeom prst="rect">
              <a:avLst/>
            </a:prstGeom>
            <a:noFill/>
            <a:ln>
              <a:noFill/>
            </a:ln>
          </p:spPr>
          <p:txBody>
            <a:bodyPr spcFirstLastPara="1" wrap="square" lIns="121900" tIns="121900" rIns="121900" bIns="121900" anchor="t" anchorCtr="0">
              <a:noAutofit/>
            </a:bodyPr>
            <a:lstStyle/>
            <a:p>
              <a:endParaRPr sz="3200">
                <a:latin typeface="Baskerville" panose="02020502070401020303" pitchFamily="18" charset="0"/>
                <a:ea typeface="Baskerville" panose="02020502070401020303" pitchFamily="18" charset="0"/>
              </a:endParaRPr>
            </a:p>
          </p:txBody>
        </p:sp>
        <p:sp>
          <p:nvSpPr>
            <p:cNvPr id="27" name="Google Shape;143;p21">
              <a:extLst>
                <a:ext uri="{FF2B5EF4-FFF2-40B4-BE49-F238E27FC236}">
                  <a16:creationId xmlns:a16="http://schemas.microsoft.com/office/drawing/2014/main" id="{6118F8F0-C61C-9C4B-98E4-FDF678F4AD6C}"/>
                </a:ext>
              </a:extLst>
            </p:cNvPr>
            <p:cNvSpPr txBox="1"/>
            <p:nvPr/>
          </p:nvSpPr>
          <p:spPr>
            <a:xfrm>
              <a:off x="541511" y="2279565"/>
              <a:ext cx="2457634" cy="448800"/>
            </a:xfrm>
            <a:prstGeom prst="rect">
              <a:avLst/>
            </a:prstGeom>
            <a:noFill/>
            <a:ln>
              <a:noFill/>
            </a:ln>
          </p:spPr>
          <p:txBody>
            <a:bodyPr spcFirstLastPara="1" wrap="square" lIns="121900" tIns="121900" rIns="121900" bIns="121900" anchor="t" anchorCtr="0">
              <a:noAutofit/>
            </a:bodyPr>
            <a:lstStyle/>
            <a:p>
              <a:pPr algn="ctr"/>
              <a:r>
                <a:rPr lang="en" sz="2000" dirty="0">
                  <a:solidFill>
                    <a:srgbClr val="202729"/>
                  </a:solidFill>
                  <a:latin typeface="Baskerville" panose="02020502070401020303" pitchFamily="18" charset="0"/>
                  <a:ea typeface="Baskerville" panose="02020502070401020303" pitchFamily="18" charset="0"/>
                </a:rPr>
                <a:t>Design/</a:t>
              </a:r>
              <a:r>
                <a:rPr lang="en" sz="2000" dirty="0">
                  <a:latin typeface="Baskerville" panose="02020502070401020303" pitchFamily="18" charset="0"/>
                  <a:ea typeface="Baskerville" panose="02020502070401020303" pitchFamily="18" charset="0"/>
                </a:rPr>
                <a:t>Construction</a:t>
              </a:r>
              <a:endParaRPr sz="2000" dirty="0">
                <a:latin typeface="Baskerville" panose="02020502070401020303" pitchFamily="18" charset="0"/>
                <a:ea typeface="Baskerville" panose="02020502070401020303" pitchFamily="18" charset="0"/>
              </a:endParaRPr>
            </a:p>
          </p:txBody>
        </p:sp>
      </p:grpSp>
      <p:cxnSp>
        <p:nvCxnSpPr>
          <p:cNvPr id="28" name="Google Shape;151;p21">
            <a:extLst>
              <a:ext uri="{FF2B5EF4-FFF2-40B4-BE49-F238E27FC236}">
                <a16:creationId xmlns:a16="http://schemas.microsoft.com/office/drawing/2014/main" id="{29351655-F389-DA44-B263-B2E8B8BB9815}"/>
              </a:ext>
            </a:extLst>
          </p:cNvPr>
          <p:cNvCxnSpPr>
            <a:cxnSpLocks/>
          </p:cNvCxnSpPr>
          <p:nvPr/>
        </p:nvCxnSpPr>
        <p:spPr>
          <a:xfrm flipV="1">
            <a:off x="1190847" y="3715892"/>
            <a:ext cx="3264239" cy="12776"/>
          </a:xfrm>
          <a:prstGeom prst="straightConnector1">
            <a:avLst/>
          </a:prstGeom>
          <a:noFill/>
          <a:ln w="19050" cap="flat" cmpd="sng">
            <a:solidFill>
              <a:schemeClr val="bg2"/>
            </a:solidFill>
            <a:prstDash val="solid"/>
            <a:round/>
            <a:headEnd type="none" w="med" len="med"/>
            <a:tailEnd type="triangle" w="med" len="med"/>
          </a:ln>
        </p:spPr>
      </p:cxnSp>
      <p:sp>
        <p:nvSpPr>
          <p:cNvPr id="29" name="Google Shape;155;p21">
            <a:extLst>
              <a:ext uri="{FF2B5EF4-FFF2-40B4-BE49-F238E27FC236}">
                <a16:creationId xmlns:a16="http://schemas.microsoft.com/office/drawing/2014/main" id="{4B39A75E-12F8-F94E-9CA6-ADF20E2A3C3C}"/>
              </a:ext>
            </a:extLst>
          </p:cNvPr>
          <p:cNvSpPr txBox="1"/>
          <p:nvPr/>
        </p:nvSpPr>
        <p:spPr>
          <a:xfrm>
            <a:off x="180829" y="3948890"/>
            <a:ext cx="1100156" cy="470236"/>
          </a:xfrm>
          <a:prstGeom prst="rect">
            <a:avLst/>
          </a:prstGeom>
          <a:noFill/>
          <a:ln>
            <a:noFill/>
          </a:ln>
        </p:spPr>
        <p:txBody>
          <a:bodyPr spcFirstLastPara="1" wrap="square" lIns="121900" tIns="121900" rIns="121900" bIns="121900" anchor="t" anchorCtr="0">
            <a:noAutofit/>
          </a:bodyPr>
          <a:lstStyle/>
          <a:p>
            <a:r>
              <a:rPr lang="en-US" altLang="zh-CN" sz="2000" dirty="0">
                <a:latin typeface="Baskerville" panose="02020502070401020303" pitchFamily="18" charset="0"/>
                <a:ea typeface="Baskerville" panose="02020502070401020303" pitchFamily="18" charset="0"/>
              </a:rPr>
              <a:t>Cost</a:t>
            </a:r>
            <a:endParaRPr sz="2000" dirty="0">
              <a:latin typeface="Baskerville" panose="02020502070401020303" pitchFamily="18" charset="0"/>
              <a:ea typeface="Baskerville" panose="02020502070401020303" pitchFamily="18" charset="0"/>
            </a:endParaRPr>
          </a:p>
        </p:txBody>
      </p:sp>
      <p:cxnSp>
        <p:nvCxnSpPr>
          <p:cNvPr id="30" name="Google Shape;159;p21">
            <a:extLst>
              <a:ext uri="{FF2B5EF4-FFF2-40B4-BE49-F238E27FC236}">
                <a16:creationId xmlns:a16="http://schemas.microsoft.com/office/drawing/2014/main" id="{35BFEC91-BD60-274F-BC51-8FF1EC961AA8}"/>
              </a:ext>
            </a:extLst>
          </p:cNvPr>
          <p:cNvCxnSpPr>
            <a:cxnSpLocks/>
          </p:cNvCxnSpPr>
          <p:nvPr/>
        </p:nvCxnSpPr>
        <p:spPr>
          <a:xfrm flipV="1">
            <a:off x="4374239" y="2623454"/>
            <a:ext cx="0" cy="708715"/>
          </a:xfrm>
          <a:prstGeom prst="straightConnector1">
            <a:avLst/>
          </a:prstGeom>
          <a:noFill/>
          <a:ln w="19050" cap="flat" cmpd="sng">
            <a:solidFill>
              <a:srgbClr val="0097A7"/>
            </a:solidFill>
            <a:prstDash val="solid"/>
            <a:round/>
            <a:headEnd type="none" w="med" len="med"/>
            <a:tailEnd type="triangle" w="med" len="med"/>
          </a:ln>
        </p:spPr>
      </p:cxnSp>
      <p:cxnSp>
        <p:nvCxnSpPr>
          <p:cNvPr id="31" name="Google Shape;159;p21">
            <a:extLst>
              <a:ext uri="{FF2B5EF4-FFF2-40B4-BE49-F238E27FC236}">
                <a16:creationId xmlns:a16="http://schemas.microsoft.com/office/drawing/2014/main" id="{CD8CBB59-3481-A847-9AAD-16398BD21E85}"/>
              </a:ext>
            </a:extLst>
          </p:cNvPr>
          <p:cNvCxnSpPr>
            <a:cxnSpLocks/>
          </p:cNvCxnSpPr>
          <p:nvPr/>
        </p:nvCxnSpPr>
        <p:spPr>
          <a:xfrm flipV="1">
            <a:off x="2377068" y="3787321"/>
            <a:ext cx="0" cy="458143"/>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06731BC9-1E7C-1C4A-8979-E3D9957C7D7C}"/>
                  </a:ext>
                </a:extLst>
              </p:cNvPr>
              <p:cNvSpPr/>
              <p:nvPr/>
            </p:nvSpPr>
            <p:spPr>
              <a:xfrm>
                <a:off x="4308608" y="2841030"/>
                <a:ext cx="2349939" cy="369332"/>
              </a:xfrm>
              <a:prstGeom prst="rect">
                <a:avLst/>
              </a:prstGeom>
            </p:spPr>
            <p:txBody>
              <a:bodyPr wrap="none">
                <a:spAutoFit/>
              </a:bodyPr>
              <a:lstStyle/>
              <a:p>
                <a:pPr marL="211661">
                  <a:buSzPts val="1100"/>
                </a:pPr>
                <a:r>
                  <a:rPr lang="en-US" dirty="0">
                    <a:latin typeface="Baskerville" panose="02020502070401020303" pitchFamily="18" charset="0"/>
                    <a:ea typeface="Baskerville" panose="02020502070401020303" pitchFamily="18" charset="0"/>
                  </a:rPr>
                  <a:t>Higher </a:t>
                </a:r>
                <a:r>
                  <a:rPr lang="en-US" altLang="zh-CN" dirty="0">
                    <a:latin typeface="Baskerville" panose="02020502070401020303" pitchFamily="18" charset="0"/>
                    <a:ea typeface="Baskerville" panose="02020502070401020303" pitchFamily="18" charset="0"/>
                  </a:rPr>
                  <a:t>Sale</a:t>
                </a:r>
                <a:r>
                  <a:rPr lang="zh-CN" altLang="en-US" dirty="0">
                    <a:latin typeface="Baskerville" panose="02020502070401020303" pitchFamily="18" charset="0"/>
                  </a:rPr>
                  <a:t> </a:t>
                </a:r>
                <a:r>
                  <a:rPr lang="en-US" altLang="zh-CN" dirty="0">
                    <a:latin typeface="Baskerville" panose="02020502070401020303" pitchFamily="18" charset="0"/>
                    <a:ea typeface="Baskerville" panose="02020502070401020303" pitchFamily="18" charset="0"/>
                  </a:rPr>
                  <a:t>Price</a:t>
                </a:r>
                <a:r>
                  <a:rPr lang="zh-CN" altLang="en-US" dirty="0">
                    <a:latin typeface="Baskerville" panose="02020502070401020303" pitchFamily="18" charset="0"/>
                  </a:rPr>
                  <a:t> </a:t>
                </a:r>
                <a14:m>
                  <m:oMath xmlns:m="http://schemas.openxmlformats.org/officeDocument/2006/math">
                    <m:r>
                      <a:rPr lang="zh-CN" altLang="en-US" i="1">
                        <a:latin typeface="Cambria Math" panose="02040503050406030204" pitchFamily="18" charset="0"/>
                      </a:rPr>
                      <m:t>∆</m:t>
                    </m:r>
                    <m:r>
                      <a:rPr lang="en-US" altLang="zh-CN" i="1">
                        <a:latin typeface="Cambria Math" panose="02040503050406030204" pitchFamily="18" charset="0"/>
                      </a:rPr>
                      <m:t>𝑉</m:t>
                    </m:r>
                  </m:oMath>
                </a14:m>
                <a:endParaRPr lang="en-US" dirty="0">
                  <a:latin typeface="Baskerville" panose="02020502070401020303" pitchFamily="18" charset="0"/>
                  <a:ea typeface="Baskerville" panose="02020502070401020303" pitchFamily="18" charset="0"/>
                </a:endParaRPr>
              </a:p>
            </p:txBody>
          </p:sp>
        </mc:Choice>
        <mc:Fallback xmlns="">
          <p:sp>
            <p:nvSpPr>
              <p:cNvPr id="32" name="Rectangle 31">
                <a:extLst>
                  <a:ext uri="{FF2B5EF4-FFF2-40B4-BE49-F238E27FC236}">
                    <a16:creationId xmlns:a16="http://schemas.microsoft.com/office/drawing/2014/main" id="{06731BC9-1E7C-1C4A-8979-E3D9957C7D7C}"/>
                  </a:ext>
                </a:extLst>
              </p:cNvPr>
              <p:cNvSpPr>
                <a:spLocks noRot="1" noChangeAspect="1" noMove="1" noResize="1" noEditPoints="1" noAdjustHandles="1" noChangeArrowheads="1" noChangeShapeType="1" noTextEdit="1"/>
              </p:cNvSpPr>
              <p:nvPr/>
            </p:nvSpPr>
            <p:spPr>
              <a:xfrm>
                <a:off x="4308608" y="2841030"/>
                <a:ext cx="2349939" cy="369332"/>
              </a:xfrm>
              <a:prstGeom prst="rect">
                <a:avLst/>
              </a:prstGeom>
              <a:blipFill>
                <a:blip r:embed="rId3"/>
                <a:stretch>
                  <a:fillRect t="-6557" b="-2623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16AAB524-6794-CD4F-A6EB-10AF0DB28736}"/>
                  </a:ext>
                </a:extLst>
              </p:cNvPr>
              <p:cNvSpPr/>
              <p:nvPr/>
            </p:nvSpPr>
            <p:spPr>
              <a:xfrm>
                <a:off x="2140617" y="4060798"/>
                <a:ext cx="1836080" cy="646331"/>
              </a:xfrm>
              <a:prstGeom prst="rect">
                <a:avLst/>
              </a:prstGeom>
            </p:spPr>
            <p:txBody>
              <a:bodyPr wrap="none">
                <a:spAutoFit/>
              </a:bodyPr>
              <a:lstStyle/>
              <a:p>
                <a:pPr marL="211661">
                  <a:buSzPts val="1100"/>
                </a:pPr>
                <a:r>
                  <a:rPr lang="en-US" dirty="0">
                    <a:latin typeface="Baskerville" panose="02020502070401020303" pitchFamily="18" charset="0"/>
                    <a:ea typeface="Baskerville" panose="02020502070401020303" pitchFamily="18" charset="0"/>
                  </a:rPr>
                  <a:t>Higher Upfront</a:t>
                </a:r>
              </a:p>
              <a:p>
                <a:pPr marL="211661">
                  <a:buSzPts val="1100"/>
                </a:pPr>
                <a:r>
                  <a:rPr lang="en-US" dirty="0">
                    <a:latin typeface="Baskerville" panose="02020502070401020303" pitchFamily="18" charset="0"/>
                    <a:ea typeface="Baskerville" panose="02020502070401020303" pitchFamily="18" charset="0"/>
                  </a:rPr>
                  <a:t> </a:t>
                </a:r>
                <a:r>
                  <a:rPr lang="zh-CN" altLang="en-US" dirty="0">
                    <a:latin typeface="Baskerville" panose="02020502070401020303" pitchFamily="18" charset="0"/>
                    <a:ea typeface="Baskerville" panose="02020502070401020303" pitchFamily="18" charset="0"/>
                  </a:rPr>
                  <a:t>    </a:t>
                </a:r>
                <a:r>
                  <a:rPr lang="en-US" altLang="zh-CN" dirty="0">
                    <a:latin typeface="Baskerville" panose="02020502070401020303" pitchFamily="18" charset="0"/>
                    <a:ea typeface="Baskerville" panose="02020502070401020303" pitchFamily="18" charset="0"/>
                  </a:rPr>
                  <a:t>C</a:t>
                </a:r>
                <a:r>
                  <a:rPr lang="en-US" dirty="0">
                    <a:latin typeface="Baskerville" panose="02020502070401020303" pitchFamily="18" charset="0"/>
                    <a:ea typeface="Baskerville" panose="02020502070401020303" pitchFamily="18" charset="0"/>
                  </a:rPr>
                  <a:t>ost</a:t>
                </a:r>
                <a:r>
                  <a:rPr lang="zh-CN" altLang="en-US" dirty="0">
                    <a:latin typeface="Baskerville" panose="02020502070401020303" pitchFamily="18" charset="0"/>
                  </a:rPr>
                  <a:t> </a:t>
                </a:r>
                <a14:m>
                  <m:oMath xmlns:m="http://schemas.openxmlformats.org/officeDocument/2006/math">
                    <m:r>
                      <a:rPr lang="zh-CN" altLang="en-US" i="1">
                        <a:latin typeface="Cambria Math" panose="02040503050406030204" pitchFamily="18" charset="0"/>
                      </a:rPr>
                      <m:t>∆</m:t>
                    </m:r>
                    <m:r>
                      <a:rPr lang="en-US" altLang="zh-CN" i="1">
                        <a:latin typeface="Cambria Math" panose="02040503050406030204" pitchFamily="18" charset="0"/>
                      </a:rPr>
                      <m:t>𝐶</m:t>
                    </m:r>
                  </m:oMath>
                </a14:m>
                <a:endParaRPr lang="en-US" dirty="0">
                  <a:latin typeface="Baskerville" panose="02020502070401020303" pitchFamily="18" charset="0"/>
                  <a:ea typeface="Baskerville" panose="02020502070401020303" pitchFamily="18" charset="0"/>
                </a:endParaRPr>
              </a:p>
            </p:txBody>
          </p:sp>
        </mc:Choice>
        <mc:Fallback xmlns="">
          <p:sp>
            <p:nvSpPr>
              <p:cNvPr id="33" name="Rectangle 32">
                <a:extLst>
                  <a:ext uri="{FF2B5EF4-FFF2-40B4-BE49-F238E27FC236}">
                    <a16:creationId xmlns:a16="http://schemas.microsoft.com/office/drawing/2014/main" id="{16AAB524-6794-CD4F-A6EB-10AF0DB28736}"/>
                  </a:ext>
                </a:extLst>
              </p:cNvPr>
              <p:cNvSpPr>
                <a:spLocks noRot="1" noChangeAspect="1" noMove="1" noResize="1" noEditPoints="1" noAdjustHandles="1" noChangeArrowheads="1" noChangeShapeType="1" noTextEdit="1"/>
              </p:cNvSpPr>
              <p:nvPr/>
            </p:nvSpPr>
            <p:spPr>
              <a:xfrm>
                <a:off x="2140617" y="4060798"/>
                <a:ext cx="1836080" cy="646331"/>
              </a:xfrm>
              <a:prstGeom prst="rect">
                <a:avLst/>
              </a:prstGeom>
              <a:blipFill>
                <a:blip r:embed="rId4"/>
                <a:stretch>
                  <a:fillRect t="-3774" r="-3322" b="-15094"/>
                </a:stretch>
              </a:blipFill>
            </p:spPr>
            <p:txBody>
              <a:bodyPr/>
              <a:lstStyle/>
              <a:p>
                <a:r>
                  <a:rPr lang="zh-CN" altLang="en-US">
                    <a:noFill/>
                  </a:rPr>
                  <a:t> </a:t>
                </a:r>
              </a:p>
            </p:txBody>
          </p:sp>
        </mc:Fallback>
      </mc:AlternateContent>
      <p:cxnSp>
        <p:nvCxnSpPr>
          <p:cNvPr id="34" name="Google Shape;141;p21">
            <a:extLst>
              <a:ext uri="{FF2B5EF4-FFF2-40B4-BE49-F238E27FC236}">
                <a16:creationId xmlns:a16="http://schemas.microsoft.com/office/drawing/2014/main" id="{04623003-B0BE-D843-9C45-8734C5DE65A2}"/>
              </a:ext>
            </a:extLst>
          </p:cNvPr>
          <p:cNvCxnSpPr/>
          <p:nvPr/>
        </p:nvCxnSpPr>
        <p:spPr>
          <a:xfrm>
            <a:off x="1190847" y="3715889"/>
            <a:ext cx="9825108" cy="0"/>
          </a:xfrm>
          <a:prstGeom prst="straightConnector1">
            <a:avLst/>
          </a:prstGeom>
          <a:noFill/>
          <a:ln w="9525" cap="flat" cmpd="sng">
            <a:solidFill>
              <a:schemeClr val="bg1">
                <a:lumMod val="50000"/>
              </a:schemeClr>
            </a:solidFill>
            <a:prstDash val="sysDash"/>
            <a:round/>
            <a:headEnd type="none" w="med" len="med"/>
            <a:tailEnd type="triangle" w="med" len="med"/>
          </a:ln>
        </p:spPr>
      </p:cxnSp>
      <p:sp>
        <p:nvSpPr>
          <p:cNvPr id="35" name="Google Shape;155;p21">
            <a:extLst>
              <a:ext uri="{FF2B5EF4-FFF2-40B4-BE49-F238E27FC236}">
                <a16:creationId xmlns:a16="http://schemas.microsoft.com/office/drawing/2014/main" id="{61F18AB3-0EA8-A642-8868-BCFA97907B6E}"/>
              </a:ext>
            </a:extLst>
          </p:cNvPr>
          <p:cNvSpPr txBox="1"/>
          <p:nvPr/>
        </p:nvSpPr>
        <p:spPr>
          <a:xfrm>
            <a:off x="180829" y="3203111"/>
            <a:ext cx="1100156" cy="470236"/>
          </a:xfrm>
          <a:prstGeom prst="rect">
            <a:avLst/>
          </a:prstGeom>
          <a:noFill/>
          <a:ln>
            <a:noFill/>
          </a:ln>
        </p:spPr>
        <p:txBody>
          <a:bodyPr spcFirstLastPara="1" wrap="square" lIns="121900" tIns="121900" rIns="121900" bIns="121900" anchor="t" anchorCtr="0">
            <a:noAutofit/>
          </a:bodyPr>
          <a:lstStyle/>
          <a:p>
            <a:r>
              <a:rPr lang="en-US" altLang="zh-CN" sz="2000" dirty="0">
                <a:latin typeface="Baskerville" panose="02020502070401020303" pitchFamily="18" charset="0"/>
                <a:ea typeface="Baskerville" panose="02020502070401020303" pitchFamily="18" charset="0"/>
              </a:rPr>
              <a:t>Benefit</a:t>
            </a:r>
            <a:endParaRPr sz="2000" dirty="0">
              <a:latin typeface="Baskerville" panose="02020502070401020303" pitchFamily="18" charset="0"/>
              <a:ea typeface="Baskerville" panose="02020502070401020303" pitchFamily="18" charset="0"/>
            </a:endParaRPr>
          </a:p>
        </p:txBody>
      </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2D64830D-F2B0-1349-878F-A7C9DC77BCBE}"/>
                  </a:ext>
                </a:extLst>
              </p:cNvPr>
              <p:cNvSpPr/>
              <p:nvPr/>
            </p:nvSpPr>
            <p:spPr>
              <a:xfrm>
                <a:off x="8123673" y="4383963"/>
                <a:ext cx="1791837" cy="502766"/>
              </a:xfrm>
              <a:prstGeom prst="rect">
                <a:avLst/>
              </a:prstGeom>
            </p:spPr>
            <p:txBody>
              <a:bodyPr wrap="none">
                <a:spAutoFit/>
              </a:bodyPr>
              <a:lstStyle/>
              <a:p>
                <a14:m>
                  <m:oMath xmlns:m="http://schemas.openxmlformats.org/officeDocument/2006/math">
                    <m:r>
                      <a:rPr lang="zh-CN" altLang="en-US" sz="2667" i="1">
                        <a:latin typeface="Cambria Math" panose="02040503050406030204" pitchFamily="18" charset="0"/>
                      </a:rPr>
                      <m:t>∆</m:t>
                    </m:r>
                    <m:r>
                      <a:rPr lang="en-US" altLang="zh-CN" sz="2667" i="1">
                        <a:latin typeface="Cambria Math" panose="02040503050406030204" pitchFamily="18" charset="0"/>
                      </a:rPr>
                      <m:t>𝑉</m:t>
                    </m:r>
                    <m:r>
                      <a:rPr lang="en-US" altLang="zh-CN" sz="2667" i="1">
                        <a:latin typeface="Cambria Math" panose="02040503050406030204" pitchFamily="18" charset="0"/>
                      </a:rPr>
                      <m:t>&gt; ∆</m:t>
                    </m:r>
                    <m:r>
                      <a:rPr lang="en-US" altLang="zh-CN" sz="2667" i="1">
                        <a:latin typeface="Cambria Math" panose="02040503050406030204" pitchFamily="18" charset="0"/>
                      </a:rPr>
                      <m:t>𝐶</m:t>
                    </m:r>
                  </m:oMath>
                </a14:m>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a:t>
                </a:r>
                <a:endParaRPr lang="en-US" sz="2667" dirty="0">
                  <a:latin typeface="Baskerville" panose="02020502070401020303" pitchFamily="18" charset="0"/>
                  <a:ea typeface="Baskerville" panose="02020502070401020303" pitchFamily="18" charset="0"/>
                </a:endParaRPr>
              </a:p>
            </p:txBody>
          </p:sp>
        </mc:Choice>
        <mc:Fallback xmlns="">
          <p:sp>
            <p:nvSpPr>
              <p:cNvPr id="36" name="Rectangle 35">
                <a:extLst>
                  <a:ext uri="{FF2B5EF4-FFF2-40B4-BE49-F238E27FC236}">
                    <a16:creationId xmlns:a16="http://schemas.microsoft.com/office/drawing/2014/main" id="{2D64830D-F2B0-1349-878F-A7C9DC77BCBE}"/>
                  </a:ext>
                </a:extLst>
              </p:cNvPr>
              <p:cNvSpPr>
                <a:spLocks noRot="1" noChangeAspect="1" noMove="1" noResize="1" noEditPoints="1" noAdjustHandles="1" noChangeArrowheads="1" noChangeShapeType="1" noTextEdit="1"/>
              </p:cNvSpPr>
              <p:nvPr/>
            </p:nvSpPr>
            <p:spPr>
              <a:xfrm>
                <a:off x="8123673" y="4383963"/>
                <a:ext cx="1791837" cy="502766"/>
              </a:xfrm>
              <a:prstGeom prst="rect">
                <a:avLst/>
              </a:prstGeom>
              <a:blipFill>
                <a:blip r:embed="rId5"/>
                <a:stretch>
                  <a:fillRect l="-1408" t="-12500" r="-4930" b="-30000"/>
                </a:stretch>
              </a:blipFill>
            </p:spPr>
            <p:txBody>
              <a:bodyPr/>
              <a:lstStyle/>
              <a:p>
                <a:r>
                  <a:rPr lang="en-US">
                    <a:noFill/>
                  </a:rPr>
                  <a:t> </a:t>
                </a:r>
              </a:p>
            </p:txBody>
          </p:sp>
        </mc:Fallback>
      </mc:AlternateContent>
      <p:sp>
        <p:nvSpPr>
          <p:cNvPr id="37" name="Google Shape;143;p21">
            <a:extLst>
              <a:ext uri="{FF2B5EF4-FFF2-40B4-BE49-F238E27FC236}">
                <a16:creationId xmlns:a16="http://schemas.microsoft.com/office/drawing/2014/main" id="{508ED785-683F-474D-B9F6-C3A17E8E52A2}"/>
              </a:ext>
            </a:extLst>
          </p:cNvPr>
          <p:cNvSpPr txBox="1"/>
          <p:nvPr/>
        </p:nvSpPr>
        <p:spPr>
          <a:xfrm>
            <a:off x="3848332" y="3200242"/>
            <a:ext cx="1051813" cy="409775"/>
          </a:xfrm>
          <a:prstGeom prst="rect">
            <a:avLst/>
          </a:prstGeom>
          <a:noFill/>
          <a:ln>
            <a:noFill/>
          </a:ln>
        </p:spPr>
        <p:txBody>
          <a:bodyPr spcFirstLastPara="1" wrap="square" lIns="121900" tIns="121900" rIns="121900" bIns="121900" anchor="t" anchorCtr="0">
            <a:noAutofit/>
          </a:bodyPr>
          <a:lstStyle/>
          <a:p>
            <a:pPr algn="ctr"/>
            <a:r>
              <a:rPr lang="en-US" altLang="zh-CN" sz="2000" dirty="0">
                <a:latin typeface="Baskerville" panose="02020502070401020303" pitchFamily="18" charset="0"/>
                <a:ea typeface="Baskerville" panose="02020502070401020303" pitchFamily="18" charset="0"/>
                <a:sym typeface="Wingdings" pitchFamily="2" charset="2"/>
              </a:rPr>
              <a:t>Sale</a:t>
            </a:r>
            <a:endParaRPr sz="2000" dirty="0">
              <a:latin typeface="Baskerville" panose="02020502070401020303" pitchFamily="18" charset="0"/>
              <a:ea typeface="Baskerville" panose="02020502070401020303" pitchFamily="18" charset="0"/>
            </a:endParaRPr>
          </a:p>
        </p:txBody>
      </p:sp>
      <p:sp>
        <p:nvSpPr>
          <p:cNvPr id="39" name="Google Shape;144;p21">
            <a:extLst>
              <a:ext uri="{FF2B5EF4-FFF2-40B4-BE49-F238E27FC236}">
                <a16:creationId xmlns:a16="http://schemas.microsoft.com/office/drawing/2014/main" id="{BED853F2-006B-114A-95A8-DC988F0EBF1E}"/>
              </a:ext>
            </a:extLst>
          </p:cNvPr>
          <p:cNvSpPr txBox="1"/>
          <p:nvPr/>
        </p:nvSpPr>
        <p:spPr>
          <a:xfrm>
            <a:off x="5663915" y="3321984"/>
            <a:ext cx="1154575" cy="460051"/>
          </a:xfrm>
          <a:prstGeom prst="rect">
            <a:avLst/>
          </a:prstGeom>
          <a:noFill/>
          <a:ln>
            <a:noFill/>
          </a:ln>
        </p:spPr>
        <p:txBody>
          <a:bodyPr spcFirstLastPara="1" wrap="square" lIns="121900" tIns="121900" rIns="121900" bIns="121900" anchor="t" anchorCtr="0">
            <a:noAutofit/>
          </a:bodyPr>
          <a:lstStyle/>
          <a:p>
            <a:r>
              <a:rPr lang="en" sz="2000" dirty="0">
                <a:solidFill>
                  <a:schemeClr val="bg1">
                    <a:lumMod val="65000"/>
                  </a:schemeClr>
                </a:solidFill>
                <a:latin typeface="Baskerville" panose="02020502070401020303" pitchFamily="18" charset="0"/>
                <a:ea typeface="Baskerville" panose="02020502070401020303" pitchFamily="18" charset="0"/>
              </a:rPr>
              <a:t>Tenancy</a:t>
            </a:r>
            <a:endParaRPr sz="2000" dirty="0">
              <a:solidFill>
                <a:schemeClr val="bg1">
                  <a:lumMod val="65000"/>
                </a:schemeClr>
              </a:solidFill>
              <a:latin typeface="Baskerville" panose="02020502070401020303" pitchFamily="18" charset="0"/>
              <a:ea typeface="Baskerville" panose="02020502070401020303" pitchFamily="18" charset="0"/>
            </a:endParaRPr>
          </a:p>
        </p:txBody>
      </p:sp>
      <p:sp>
        <p:nvSpPr>
          <p:cNvPr id="40" name="Rectangle 39">
            <a:extLst>
              <a:ext uri="{FF2B5EF4-FFF2-40B4-BE49-F238E27FC236}">
                <a16:creationId xmlns:a16="http://schemas.microsoft.com/office/drawing/2014/main" id="{1E9172B2-EC1B-D049-A2FE-F5A916B1085C}"/>
              </a:ext>
            </a:extLst>
          </p:cNvPr>
          <p:cNvSpPr/>
          <p:nvPr/>
        </p:nvSpPr>
        <p:spPr>
          <a:xfrm>
            <a:off x="7320303" y="3304536"/>
            <a:ext cx="1851607" cy="332048"/>
          </a:xfrm>
          <a:prstGeom prst="rect">
            <a:avLst/>
          </a:prstGeom>
          <a:noFill/>
          <a:ln>
            <a:noFill/>
          </a:ln>
        </p:spPr>
        <p:txBody>
          <a:bodyPr spcFirstLastPara="1" wrap="square" lIns="121900" tIns="121900" rIns="121900" bIns="121900" anchor="t" anchorCtr="0">
            <a:noAutofit/>
          </a:bodyPr>
          <a:lstStyle/>
          <a:p>
            <a:r>
              <a:rPr lang="en" sz="2000" dirty="0">
                <a:solidFill>
                  <a:schemeClr val="bg1">
                    <a:lumMod val="65000"/>
                  </a:schemeClr>
                </a:solidFill>
                <a:latin typeface="Baskerville" panose="02020502070401020303" pitchFamily="18" charset="0"/>
                <a:ea typeface="Baskerville" panose="02020502070401020303" pitchFamily="18" charset="0"/>
              </a:rPr>
              <a:t>Operation</a:t>
            </a:r>
            <a:endParaRPr lang="en-US" sz="2000" dirty="0">
              <a:solidFill>
                <a:schemeClr val="bg1">
                  <a:lumMod val="65000"/>
                </a:schemeClr>
              </a:solidFill>
              <a:latin typeface="Baskerville" panose="02020502070401020303" pitchFamily="18" charset="0"/>
              <a:ea typeface="Baskerville" panose="02020502070401020303" pitchFamily="18" charset="0"/>
            </a:endParaRPr>
          </a:p>
        </p:txBody>
      </p:sp>
      <p:sp>
        <p:nvSpPr>
          <p:cNvPr id="41" name="Google Shape;145;p21">
            <a:extLst>
              <a:ext uri="{FF2B5EF4-FFF2-40B4-BE49-F238E27FC236}">
                <a16:creationId xmlns:a16="http://schemas.microsoft.com/office/drawing/2014/main" id="{F46009C5-CCD3-6647-BB59-30C7559D5928}"/>
              </a:ext>
            </a:extLst>
          </p:cNvPr>
          <p:cNvSpPr txBox="1"/>
          <p:nvPr/>
        </p:nvSpPr>
        <p:spPr>
          <a:xfrm>
            <a:off x="9133310" y="3304536"/>
            <a:ext cx="3525808" cy="697283"/>
          </a:xfrm>
          <a:prstGeom prst="rect">
            <a:avLst/>
          </a:prstGeom>
          <a:noFill/>
          <a:ln>
            <a:noFill/>
          </a:ln>
        </p:spPr>
        <p:txBody>
          <a:bodyPr spcFirstLastPara="1" wrap="square" lIns="121900" tIns="121900" rIns="121900" bIns="121900" anchor="t" anchorCtr="0">
            <a:noAutofit/>
          </a:bodyPr>
          <a:lstStyle/>
          <a:p>
            <a:r>
              <a:rPr lang="en" sz="2000" dirty="0">
                <a:solidFill>
                  <a:schemeClr val="bg1">
                    <a:lumMod val="65000"/>
                  </a:schemeClr>
                </a:solidFill>
                <a:latin typeface="Baskerville" panose="02020502070401020303" pitchFamily="18" charset="0"/>
                <a:ea typeface="Baskerville" panose="02020502070401020303" pitchFamily="18" charset="0"/>
              </a:rPr>
              <a:t>Refurbishment/Acquisition</a:t>
            </a:r>
            <a:endParaRPr sz="2000" dirty="0">
              <a:solidFill>
                <a:schemeClr val="bg1">
                  <a:lumMod val="65000"/>
                </a:schemeClr>
              </a:solidFill>
              <a:latin typeface="Baskerville" panose="02020502070401020303" pitchFamily="18" charset="0"/>
              <a:ea typeface="Baskerville" panose="02020502070401020303" pitchFamily="18" charset="0"/>
            </a:endParaRPr>
          </a:p>
        </p:txBody>
      </p:sp>
      <p:cxnSp>
        <p:nvCxnSpPr>
          <p:cNvPr id="42" name="Google Shape;159;p21">
            <a:extLst>
              <a:ext uri="{FF2B5EF4-FFF2-40B4-BE49-F238E27FC236}">
                <a16:creationId xmlns:a16="http://schemas.microsoft.com/office/drawing/2014/main" id="{0702FB0C-8347-674F-9C52-A8E849611C06}"/>
              </a:ext>
            </a:extLst>
          </p:cNvPr>
          <p:cNvCxnSpPr>
            <a:cxnSpLocks/>
          </p:cNvCxnSpPr>
          <p:nvPr/>
        </p:nvCxnSpPr>
        <p:spPr>
          <a:xfrm flipV="1">
            <a:off x="4683365" y="3721254"/>
            <a:ext cx="0" cy="572449"/>
          </a:xfrm>
          <a:prstGeom prst="straightConnector1">
            <a:avLst/>
          </a:prstGeom>
          <a:noFill/>
          <a:ln w="19050" cap="flat" cmpd="sng">
            <a:solidFill>
              <a:srgbClr val="993333"/>
            </a:solidFill>
            <a:prstDash val="dash"/>
            <a:round/>
            <a:headEnd type="triangle" w="med" len="med"/>
            <a:tailEnd type="none" w="med" len="med"/>
          </a:ln>
        </p:spPr>
      </p:cxn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88504F0F-975B-7644-9861-F4FE6F9EB0D8}"/>
                  </a:ext>
                </a:extLst>
              </p:cNvPr>
              <p:cNvSpPr/>
              <p:nvPr/>
            </p:nvSpPr>
            <p:spPr>
              <a:xfrm>
                <a:off x="4427670" y="3902501"/>
                <a:ext cx="1988365" cy="646331"/>
              </a:xfrm>
              <a:prstGeom prst="rect">
                <a:avLst/>
              </a:prstGeom>
            </p:spPr>
            <p:txBody>
              <a:bodyPr wrap="none">
                <a:spAutoFit/>
              </a:bodyPr>
              <a:lstStyle/>
              <a:p>
                <a:pPr marL="211661">
                  <a:buSzPts val="1100"/>
                </a:pPr>
                <a:r>
                  <a:rPr lang="en-US" dirty="0">
                    <a:solidFill>
                      <a:schemeClr val="bg2">
                        <a:lumMod val="75000"/>
                      </a:schemeClr>
                    </a:solidFill>
                    <a:latin typeface="Baskerville" panose="02020502070401020303" pitchFamily="18" charset="0"/>
                    <a:ea typeface="Baskerville" panose="02020502070401020303" pitchFamily="18" charset="0"/>
                  </a:rPr>
                  <a:t>Higher</a:t>
                </a:r>
                <a:r>
                  <a:rPr lang="zh-CN" altLang="en-US" dirty="0">
                    <a:solidFill>
                      <a:schemeClr val="bg2">
                        <a:lumMod val="75000"/>
                      </a:schemeClr>
                    </a:solidFill>
                    <a:latin typeface="Baskerville" panose="02020502070401020303" pitchFamily="18" charset="0"/>
                  </a:rPr>
                  <a:t> </a:t>
                </a:r>
                <a:r>
                  <a:rPr lang="en-US" altLang="zh-CN" dirty="0">
                    <a:solidFill>
                      <a:schemeClr val="bg2">
                        <a:lumMod val="75000"/>
                      </a:schemeClr>
                    </a:solidFill>
                    <a:latin typeface="Baskerville" panose="02020502070401020303" pitchFamily="18" charset="0"/>
                    <a:ea typeface="Baskerville" panose="02020502070401020303" pitchFamily="18" charset="0"/>
                  </a:rPr>
                  <a:t>Purchase</a:t>
                </a:r>
                <a:r>
                  <a:rPr lang="zh-CN" altLang="en-US" dirty="0">
                    <a:solidFill>
                      <a:schemeClr val="bg2">
                        <a:lumMod val="75000"/>
                      </a:schemeClr>
                    </a:solidFill>
                    <a:latin typeface="Baskerville" panose="02020502070401020303" pitchFamily="18" charset="0"/>
                  </a:rPr>
                  <a:t> </a:t>
                </a:r>
                <a:endParaRPr lang="en-US" altLang="zh-CN" dirty="0">
                  <a:solidFill>
                    <a:schemeClr val="bg2">
                      <a:lumMod val="75000"/>
                    </a:schemeClr>
                  </a:solidFill>
                  <a:latin typeface="Baskerville" panose="02020502070401020303" pitchFamily="18" charset="0"/>
                </a:endParaRPr>
              </a:p>
              <a:p>
                <a:pPr marL="211661">
                  <a:buSzPts val="1100"/>
                </a:pPr>
                <a:r>
                  <a:rPr lang="zh-CN" altLang="en-US" dirty="0">
                    <a:solidFill>
                      <a:schemeClr val="bg2">
                        <a:lumMod val="75000"/>
                      </a:schemeClr>
                    </a:solidFill>
                    <a:latin typeface="Baskerville" panose="02020502070401020303" pitchFamily="18" charset="0"/>
                    <a:ea typeface="Baskerville" panose="02020502070401020303" pitchFamily="18" charset="0"/>
                  </a:rPr>
                  <a:t>     </a:t>
                </a:r>
                <a:r>
                  <a:rPr lang="en-US" altLang="zh-CN" dirty="0">
                    <a:solidFill>
                      <a:schemeClr val="bg2">
                        <a:lumMod val="75000"/>
                      </a:schemeClr>
                    </a:solidFill>
                    <a:latin typeface="Baskerville" panose="02020502070401020303" pitchFamily="18" charset="0"/>
                    <a:ea typeface="Baskerville" panose="02020502070401020303" pitchFamily="18" charset="0"/>
                  </a:rPr>
                  <a:t>Price</a:t>
                </a:r>
                <a:r>
                  <a:rPr lang="zh-CN" altLang="en-US" dirty="0">
                    <a:solidFill>
                      <a:schemeClr val="bg2">
                        <a:lumMod val="75000"/>
                      </a:schemeClr>
                    </a:solidFill>
                    <a:latin typeface="Baskerville" panose="02020502070401020303" pitchFamily="18" charset="0"/>
                  </a:rPr>
                  <a:t> </a:t>
                </a:r>
                <a14:m>
                  <m:oMath xmlns:m="http://schemas.openxmlformats.org/officeDocument/2006/math">
                    <m:r>
                      <a:rPr lang="zh-CN" altLang="en-US" i="1">
                        <a:solidFill>
                          <a:schemeClr val="bg2">
                            <a:lumMod val="75000"/>
                          </a:schemeClr>
                        </a:solidFill>
                        <a:latin typeface="Cambria Math" panose="02040503050406030204" pitchFamily="18" charset="0"/>
                      </a:rPr>
                      <m:t>∆</m:t>
                    </m:r>
                    <m:r>
                      <a:rPr lang="en-US" altLang="zh-CN" i="1">
                        <a:solidFill>
                          <a:schemeClr val="bg2">
                            <a:lumMod val="75000"/>
                          </a:schemeClr>
                        </a:solidFill>
                        <a:latin typeface="Cambria Math" panose="02040503050406030204" pitchFamily="18" charset="0"/>
                      </a:rPr>
                      <m:t>𝑉</m:t>
                    </m:r>
                  </m:oMath>
                </a14:m>
                <a:endParaRPr lang="en-US" dirty="0">
                  <a:solidFill>
                    <a:schemeClr val="bg2">
                      <a:lumMod val="75000"/>
                    </a:schemeClr>
                  </a:solidFill>
                  <a:latin typeface="Baskerville" panose="02020502070401020303" pitchFamily="18" charset="0"/>
                  <a:ea typeface="Baskerville" panose="02020502070401020303" pitchFamily="18" charset="0"/>
                </a:endParaRPr>
              </a:p>
            </p:txBody>
          </p:sp>
        </mc:Choice>
        <mc:Fallback xmlns="">
          <p:sp>
            <p:nvSpPr>
              <p:cNvPr id="43" name="Rectangle 42">
                <a:extLst>
                  <a:ext uri="{FF2B5EF4-FFF2-40B4-BE49-F238E27FC236}">
                    <a16:creationId xmlns:a16="http://schemas.microsoft.com/office/drawing/2014/main" id="{88504F0F-975B-7644-9861-F4FE6F9EB0D8}"/>
                  </a:ext>
                </a:extLst>
              </p:cNvPr>
              <p:cNvSpPr>
                <a:spLocks noRot="1" noChangeAspect="1" noMove="1" noResize="1" noEditPoints="1" noAdjustHandles="1" noChangeArrowheads="1" noChangeShapeType="1" noTextEdit="1"/>
              </p:cNvSpPr>
              <p:nvPr/>
            </p:nvSpPr>
            <p:spPr>
              <a:xfrm>
                <a:off x="4427670" y="3902501"/>
                <a:ext cx="1988365" cy="646331"/>
              </a:xfrm>
              <a:prstGeom prst="rect">
                <a:avLst/>
              </a:prstGeom>
              <a:blipFill>
                <a:blip r:embed="rId6"/>
                <a:stretch>
                  <a:fillRect t="-3774" b="-15094"/>
                </a:stretch>
              </a:blipFill>
            </p:spPr>
            <p:txBody>
              <a:bodyPr/>
              <a:lstStyle/>
              <a:p>
                <a:r>
                  <a:rPr lang="zh-CN" altLang="en-US">
                    <a:noFill/>
                  </a:rPr>
                  <a:t> </a:t>
                </a:r>
              </a:p>
            </p:txBody>
          </p:sp>
        </mc:Fallback>
      </mc:AlternateContent>
      <p:sp>
        <p:nvSpPr>
          <p:cNvPr id="44" name="TextBox 43">
            <a:extLst>
              <a:ext uri="{FF2B5EF4-FFF2-40B4-BE49-F238E27FC236}">
                <a16:creationId xmlns:a16="http://schemas.microsoft.com/office/drawing/2014/main" id="{8809C0D2-4463-6B4E-88F4-6D81662BDB76}"/>
              </a:ext>
            </a:extLst>
          </p:cNvPr>
          <p:cNvSpPr txBox="1"/>
          <p:nvPr/>
        </p:nvSpPr>
        <p:spPr>
          <a:xfrm rot="1464233">
            <a:off x="4225233" y="3645919"/>
            <a:ext cx="507507" cy="502766"/>
          </a:xfrm>
          <a:prstGeom prst="rect">
            <a:avLst/>
          </a:prstGeom>
          <a:noFill/>
        </p:spPr>
        <p:txBody>
          <a:bodyPr wrap="square" rtlCol="0">
            <a:spAutoFit/>
          </a:bodyPr>
          <a:lstStyle/>
          <a:p>
            <a:r>
              <a:rPr lang="en-US" altLang="zh-CN" sz="2667" dirty="0">
                <a:solidFill>
                  <a:srgbClr val="0069A2"/>
                </a:solidFill>
                <a:latin typeface="Baskerville" panose="02020502070401020303" pitchFamily="18" charset="0"/>
                <a:ea typeface="Baskerville" panose="02020502070401020303" pitchFamily="18" charset="0"/>
              </a:rPr>
              <a:t>=</a:t>
            </a:r>
            <a:endParaRPr lang="en-US" sz="2667" dirty="0">
              <a:solidFill>
                <a:srgbClr val="0069A2"/>
              </a:solidFill>
              <a:latin typeface="Baskerville" panose="02020502070401020303" pitchFamily="18" charset="0"/>
              <a:ea typeface="Baskerville" panose="02020502070401020303" pitchFamily="18" charset="0"/>
            </a:endParaRPr>
          </a:p>
        </p:txBody>
      </p:sp>
      <mc:AlternateContent xmlns:mc="http://schemas.openxmlformats.org/markup-compatibility/2006" xmlns:a14="http://schemas.microsoft.com/office/drawing/2010/main">
        <mc:Choice Requires="a14">
          <p:graphicFrame>
            <p:nvGraphicFramePr>
              <p:cNvPr id="38" name="Table 37">
                <a:extLst>
                  <a:ext uri="{FF2B5EF4-FFF2-40B4-BE49-F238E27FC236}">
                    <a16:creationId xmlns:a16="http://schemas.microsoft.com/office/drawing/2014/main" id="{E6C4FB6E-7E01-3445-9BF4-200EA558E304}"/>
                  </a:ext>
                </a:extLst>
              </p:cNvPr>
              <p:cNvGraphicFramePr>
                <a:graphicFrameLocks noGrp="1"/>
              </p:cNvGraphicFramePr>
              <p:nvPr>
                <p:extLst>
                  <p:ext uri="{D42A27DB-BD31-4B8C-83A1-F6EECF244321}">
                    <p14:modId xmlns:p14="http://schemas.microsoft.com/office/powerpoint/2010/main" val="545096973"/>
                  </p:ext>
                </p:extLst>
              </p:nvPr>
            </p:nvGraphicFramePr>
            <p:xfrm>
              <a:off x="7019222" y="5049832"/>
              <a:ext cx="3674022" cy="975360"/>
            </p:xfrm>
            <a:graphic>
              <a:graphicData uri="http://schemas.openxmlformats.org/drawingml/2006/table">
                <a:tbl>
                  <a:tblPr>
                    <a:tableStyleId>{9D7B26C5-4107-4FEC-AEDC-1716B250A1EF}</a:tableStyleId>
                  </a:tblPr>
                  <a:tblGrid>
                    <a:gridCol w="1900108">
                      <a:extLst>
                        <a:ext uri="{9D8B030D-6E8A-4147-A177-3AD203B41FA5}">
                          <a16:colId xmlns:a16="http://schemas.microsoft.com/office/drawing/2014/main" val="2144023730"/>
                        </a:ext>
                      </a:extLst>
                    </a:gridCol>
                    <a:gridCol w="1773914">
                      <a:extLst>
                        <a:ext uri="{9D8B030D-6E8A-4147-A177-3AD203B41FA5}">
                          <a16:colId xmlns:a16="http://schemas.microsoft.com/office/drawing/2014/main" val="4229245572"/>
                        </a:ext>
                      </a:extLst>
                    </a:gridCol>
                  </a:tblGrid>
                  <a:tr h="125521">
                    <a:tc>
                      <a:txBody>
                        <a:bodyPr/>
                        <a:lstStyle/>
                        <a:p>
                          <a:pPr algn="r" fontAlgn="b"/>
                          <a:r>
                            <a:rPr lang="en-US" sz="1600" u="none" strike="noStrike" dirty="0">
                              <a:effectLst/>
                              <a:latin typeface="Baskerville" panose="02020502070401020303" pitchFamily="18" charset="0"/>
                              <a:ea typeface="Baskerville" panose="02020502070401020303" pitchFamily="18" charset="0"/>
                            </a:rPr>
                            <a:t>Year:</a:t>
                          </a:r>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sz="1600" u="none" strike="noStrike" dirty="0">
                              <a:effectLst/>
                              <a:latin typeface="Baskerville" panose="02020502070401020303" pitchFamily="18" charset="0"/>
                              <a:ea typeface="Baskerville" panose="02020502070401020303" pitchFamily="18" charset="0"/>
                            </a:rPr>
                            <a:t>0</a:t>
                          </a:r>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2552578048"/>
                      </a:ext>
                    </a:extLst>
                  </a:tr>
                  <a:tr h="190500">
                    <a:tc>
                      <a:txBody>
                        <a:bodyPr/>
                        <a:lstStyle/>
                        <a:p>
                          <a:pPr algn="l" fontAlgn="b"/>
                          <a:r>
                            <a:rPr lang="en-US" sz="1600" u="none" strike="noStrike" dirty="0">
                              <a:effectLst/>
                              <a:latin typeface="Baskerville" panose="02020502070401020303" pitchFamily="18" charset="0"/>
                              <a:ea typeface="Baskerville" panose="02020502070401020303" pitchFamily="18" charset="0"/>
                            </a:rPr>
                            <a:t>Item:</a:t>
                          </a:r>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1212777242"/>
                      </a:ext>
                    </a:extLst>
                  </a:tr>
                  <a:tr h="190500">
                    <a:tc>
                      <a:txBody>
                        <a:bodyPr/>
                        <a:lstStyle/>
                        <a:p>
                          <a:pPr algn="l" fontAlgn="b"/>
                          <a:r>
                            <a:rPr lang="en-US" sz="1600" u="none" strike="noStrike" dirty="0">
                              <a:effectLst/>
                              <a:latin typeface="Baskerville" panose="02020502070401020303" pitchFamily="18" charset="0"/>
                              <a:ea typeface="Baskerville" panose="02020502070401020303" pitchFamily="18" charset="0"/>
                            </a:rPr>
                            <a:t>Construction cost</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C00000"/>
                              </a:solidFill>
                              <a:effectLst/>
                              <a:latin typeface="Baskerville" panose="02020502070401020303" pitchFamily="18" charset="0"/>
                              <a:ea typeface="Baskerville" panose="02020502070401020303" pitchFamily="18" charset="0"/>
                            </a:rPr>
                            <a:t>C</a:t>
                          </a:r>
                          <a14:m>
                            <m:oMath xmlns:m="http://schemas.openxmlformats.org/officeDocument/2006/math">
                              <m:r>
                                <a:rPr lang="en-CN" sz="1600" b="0" u="none" strike="noStrike" smtClean="0">
                                  <a:solidFill>
                                    <a:srgbClr val="C00000"/>
                                  </a:solidFill>
                                  <a:effectLst/>
                                  <a:latin typeface="Cambria Math" panose="02040503050406030204" pitchFamily="18" charset="0"/>
                                </a:rPr>
                                <m:t>×</m:t>
                              </m:r>
                            </m:oMath>
                          </a14:m>
                          <a:r>
                            <a:rPr lang="en-CN" sz="1600" b="0" u="none" strike="noStrike" dirty="0">
                              <a:solidFill>
                                <a:srgbClr val="C00000"/>
                              </a:solidFill>
                              <a:effectLst/>
                              <a:latin typeface="Baskerville" panose="02020502070401020303" pitchFamily="18" charset="0"/>
                              <a:ea typeface="Baskerville" panose="02020502070401020303" pitchFamily="18" charset="0"/>
                            </a:rPr>
                            <a:t> </a:t>
                          </a:r>
                          <a:r>
                            <a:rPr lang="en-US" altLang="zh-CN" sz="1600" b="0" u="none" strike="noStrike" dirty="0">
                              <a:solidFill>
                                <a:srgbClr val="C00000"/>
                              </a:solidFill>
                              <a:effectLst/>
                              <a:latin typeface="Baskerville" panose="02020502070401020303" pitchFamily="18" charset="0"/>
                              <a:ea typeface="Baskerville" panose="02020502070401020303" pitchFamily="18" charset="0"/>
                            </a:rPr>
                            <a:t>(1+</a:t>
                          </a:r>
                          <a:r>
                            <a:rPr lang="en-CN" sz="1600" b="0" u="none" strike="noStrike">
                              <a:solidFill>
                                <a:srgbClr val="C00000"/>
                              </a:solidFill>
                              <a:effectLst/>
                              <a:latin typeface="Baskerville" panose="02020502070401020303" pitchFamily="18" charset="0"/>
                              <a:ea typeface="Baskerville" panose="02020502070401020303" pitchFamily="18" charset="0"/>
                            </a:rPr>
                            <a:t>5%</a:t>
                          </a:r>
                          <a:r>
                            <a:rPr lang="en-US" altLang="zh-CN" sz="1600" b="0" u="none" strike="noStrike" dirty="0">
                              <a:solidFill>
                                <a:srgbClr val="C00000"/>
                              </a:solidFill>
                              <a:effectLst/>
                              <a:latin typeface="Baskerville" panose="02020502070401020303" pitchFamily="18" charset="0"/>
                              <a:ea typeface="Baskerville" panose="02020502070401020303" pitchFamily="18" charset="0"/>
                            </a:rPr>
                            <a:t>)</a:t>
                          </a:r>
                          <a:r>
                            <a:rPr lang="en-CN" sz="1600" b="0" u="none" strike="noStrike">
                              <a:solidFill>
                                <a:srgbClr val="C00000"/>
                              </a:solidFill>
                              <a:effectLst/>
                              <a:latin typeface="Baskerville" panose="02020502070401020303" pitchFamily="18" charset="0"/>
                              <a:ea typeface="Baskerville" panose="02020502070401020303" pitchFamily="18" charset="0"/>
                            </a:rPr>
                            <a:t> </a:t>
                          </a:r>
                          <a:endParaRPr lang="en-CN" sz="1600" b="0" i="0" u="none" strike="noStrike" dirty="0">
                            <a:solidFill>
                              <a:srgbClr val="C00000"/>
                            </a:solidFill>
                            <a:effectLst/>
                            <a:latin typeface="Baskerville" panose="02020502070401020303" pitchFamily="18" charset="0"/>
                            <a:ea typeface="Baskerville" panose="02020502070401020303" pitchFamily="18" charset="0"/>
                          </a:endParaRPr>
                        </a:p>
                      </a:txBody>
                      <a:tcPr marL="0" marR="0" marT="0" marB="0" anchor="b">
                        <a:solidFill>
                          <a:schemeClr val="bg2"/>
                        </a:solidFill>
                      </a:tcPr>
                    </a:tc>
                    <a:extLst>
                      <a:ext uri="{0D108BD9-81ED-4DB2-BD59-A6C34878D82A}">
                        <a16:rowId xmlns:a16="http://schemas.microsoft.com/office/drawing/2014/main" val="1119771043"/>
                      </a:ext>
                    </a:extLst>
                  </a:tr>
                  <a:tr h="114116">
                    <a:tc>
                      <a:txBody>
                        <a:bodyPr/>
                        <a:lstStyle/>
                        <a:p>
                          <a:pPr algn="l" fontAlgn="b"/>
                          <a:r>
                            <a:rPr lang="en-US" sz="1600" u="none" strike="noStrike" dirty="0">
                              <a:effectLst/>
                              <a:latin typeface="Baskerville" panose="02020502070401020303" pitchFamily="18" charset="0"/>
                              <a:ea typeface="Baskerville" panose="02020502070401020303" pitchFamily="18" charset="0"/>
                            </a:rPr>
                            <a:t>Sale price</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chemeClr val="accent6">
                                  <a:lumMod val="75000"/>
                                </a:schemeClr>
                              </a:solidFill>
                              <a:effectLst/>
                              <a:latin typeface="Baskerville" panose="02020502070401020303" pitchFamily="18" charset="0"/>
                              <a:ea typeface="Baskerville" panose="02020502070401020303" pitchFamily="18" charset="0"/>
                            </a:rPr>
                            <a:t> V</a:t>
                          </a:r>
                          <a14:m>
                            <m:oMath xmlns:m="http://schemas.openxmlformats.org/officeDocument/2006/math">
                              <m:r>
                                <a:rPr lang="en-CN" sz="1600" b="0" i="1" u="none" strike="noStrike" smtClean="0">
                                  <a:solidFill>
                                    <a:schemeClr val="accent6">
                                      <a:lumMod val="75000"/>
                                    </a:schemeClr>
                                  </a:solidFill>
                                  <a:effectLst/>
                                  <a:latin typeface="Cambria Math" panose="02040503050406030204" pitchFamily="18" charset="0"/>
                                  <a:ea typeface="Cambria Math" panose="02040503050406030204" pitchFamily="18" charset="0"/>
                                </a:rPr>
                                <m:t>×</m:t>
                              </m:r>
                              <m:r>
                                <a:rPr lang="en-US" altLang="zh-CN" sz="1600" b="0" i="1" u="none" strike="noStrike" smtClean="0">
                                  <a:solidFill>
                                    <a:schemeClr val="accent6">
                                      <a:lumMod val="75000"/>
                                    </a:schemeClr>
                                  </a:solidFill>
                                  <a:effectLst/>
                                  <a:latin typeface="Cambria Math" panose="02040503050406030204" pitchFamily="18" charset="0"/>
                                  <a:ea typeface="Cambria Math" panose="02040503050406030204" pitchFamily="18" charset="0"/>
                                </a:rPr>
                                <m:t>(1+</m:t>
                              </m:r>
                              <m:r>
                                <a:rPr lang="en-US" sz="1600" b="0" i="1" u="none" strike="noStrike" smtClean="0">
                                  <a:solidFill>
                                    <a:schemeClr val="accent6">
                                      <a:lumMod val="75000"/>
                                    </a:schemeClr>
                                  </a:solidFill>
                                  <a:effectLst/>
                                  <a:latin typeface="Cambria Math" panose="02040503050406030204" pitchFamily="18" charset="0"/>
                                  <a:ea typeface="Cambria Math" panose="02040503050406030204" pitchFamily="18" charset="0"/>
                                </a:rPr>
                                <m:t>15%</m:t>
                              </m:r>
                              <m:r>
                                <a:rPr lang="en-US" altLang="zh-CN" sz="1600" b="0" i="1" u="none" strike="noStrike" smtClean="0">
                                  <a:solidFill>
                                    <a:schemeClr val="accent6">
                                      <a:lumMod val="75000"/>
                                    </a:schemeClr>
                                  </a:solidFill>
                                  <a:effectLst/>
                                  <a:latin typeface="Cambria Math" panose="02040503050406030204" pitchFamily="18" charset="0"/>
                                  <a:ea typeface="Cambria Math" panose="02040503050406030204" pitchFamily="18" charset="0"/>
                                </a:rPr>
                                <m:t>)</m:t>
                              </m:r>
                              <m:r>
                                <a:rPr lang="en-US" sz="1600" b="0" i="1" u="none" strike="noStrike" smtClean="0">
                                  <a:solidFill>
                                    <a:schemeClr val="accent6">
                                      <a:lumMod val="75000"/>
                                    </a:schemeClr>
                                  </a:solidFill>
                                  <a:effectLst/>
                                  <a:latin typeface="Cambria Math" panose="02040503050406030204" pitchFamily="18" charset="0"/>
                                  <a:ea typeface="Cambria Math" panose="02040503050406030204" pitchFamily="18" charset="0"/>
                                </a:rPr>
                                <m:t> </m:t>
                              </m:r>
                            </m:oMath>
                          </a14:m>
                          <a:endParaRPr lang="en-CN" sz="1600" b="0" i="0" u="none" strike="noStrike" dirty="0">
                            <a:solidFill>
                              <a:schemeClr val="accent6">
                                <a:lumMod val="75000"/>
                              </a:schemeClr>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2542314435"/>
                      </a:ext>
                    </a:extLst>
                  </a:tr>
                </a:tbl>
              </a:graphicData>
            </a:graphic>
          </p:graphicFrame>
        </mc:Choice>
        <mc:Fallback xmlns="">
          <p:graphicFrame>
            <p:nvGraphicFramePr>
              <p:cNvPr id="38" name="Table 37">
                <a:extLst>
                  <a:ext uri="{FF2B5EF4-FFF2-40B4-BE49-F238E27FC236}">
                    <a16:creationId xmlns:a16="http://schemas.microsoft.com/office/drawing/2014/main" id="{E6C4FB6E-7E01-3445-9BF4-200EA558E304}"/>
                  </a:ext>
                </a:extLst>
              </p:cNvPr>
              <p:cNvGraphicFramePr>
                <a:graphicFrameLocks noGrp="1"/>
              </p:cNvGraphicFramePr>
              <p:nvPr>
                <p:extLst>
                  <p:ext uri="{D42A27DB-BD31-4B8C-83A1-F6EECF244321}">
                    <p14:modId xmlns:p14="http://schemas.microsoft.com/office/powerpoint/2010/main" val="545096973"/>
                  </p:ext>
                </p:extLst>
              </p:nvPr>
            </p:nvGraphicFramePr>
            <p:xfrm>
              <a:off x="7019222" y="5049832"/>
              <a:ext cx="3674022" cy="975360"/>
            </p:xfrm>
            <a:graphic>
              <a:graphicData uri="http://schemas.openxmlformats.org/drawingml/2006/table">
                <a:tbl>
                  <a:tblPr>
                    <a:tableStyleId>{9D7B26C5-4107-4FEC-AEDC-1716B250A1EF}</a:tableStyleId>
                  </a:tblPr>
                  <a:tblGrid>
                    <a:gridCol w="1900108">
                      <a:extLst>
                        <a:ext uri="{9D8B030D-6E8A-4147-A177-3AD203B41FA5}">
                          <a16:colId xmlns:a16="http://schemas.microsoft.com/office/drawing/2014/main" val="2144023730"/>
                        </a:ext>
                      </a:extLst>
                    </a:gridCol>
                    <a:gridCol w="1773914">
                      <a:extLst>
                        <a:ext uri="{9D8B030D-6E8A-4147-A177-3AD203B41FA5}">
                          <a16:colId xmlns:a16="http://schemas.microsoft.com/office/drawing/2014/main" val="4229245572"/>
                        </a:ext>
                      </a:extLst>
                    </a:gridCol>
                  </a:tblGrid>
                  <a:tr h="243840">
                    <a:tc>
                      <a:txBody>
                        <a:bodyPr/>
                        <a:lstStyle/>
                        <a:p>
                          <a:pPr algn="r" fontAlgn="b"/>
                          <a:r>
                            <a:rPr lang="en-US" sz="1600" u="none" strike="noStrike" dirty="0">
                              <a:effectLst/>
                              <a:latin typeface="Baskerville" panose="02020502070401020303" pitchFamily="18" charset="0"/>
                              <a:ea typeface="Baskerville" panose="02020502070401020303" pitchFamily="18" charset="0"/>
                            </a:rPr>
                            <a:t>Year:</a:t>
                          </a:r>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US" sz="1600" u="none" strike="noStrike" dirty="0">
                              <a:effectLst/>
                              <a:latin typeface="Baskerville" panose="02020502070401020303" pitchFamily="18" charset="0"/>
                              <a:ea typeface="Baskerville" panose="02020502070401020303" pitchFamily="18" charset="0"/>
                            </a:rPr>
                            <a:t>0</a:t>
                          </a:r>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2552578048"/>
                      </a:ext>
                    </a:extLst>
                  </a:tr>
                  <a:tr h="243840">
                    <a:tc>
                      <a:txBody>
                        <a:bodyPr/>
                        <a:lstStyle/>
                        <a:p>
                          <a:pPr algn="l" fontAlgn="b"/>
                          <a:r>
                            <a:rPr lang="en-US" sz="1600" u="none" strike="noStrike" dirty="0">
                              <a:effectLst/>
                              <a:latin typeface="Baskerville" panose="02020502070401020303" pitchFamily="18" charset="0"/>
                              <a:ea typeface="Baskerville" panose="02020502070401020303" pitchFamily="18" charset="0"/>
                            </a:rPr>
                            <a:t>Item:</a:t>
                          </a:r>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1212777242"/>
                      </a:ext>
                    </a:extLst>
                  </a:tr>
                  <a:tr h="243840">
                    <a:tc>
                      <a:txBody>
                        <a:bodyPr/>
                        <a:lstStyle/>
                        <a:p>
                          <a:pPr algn="l" fontAlgn="b"/>
                          <a:r>
                            <a:rPr lang="en-US" sz="1600" u="none" strike="noStrike" dirty="0">
                              <a:effectLst/>
                              <a:latin typeface="Baskerville" panose="02020502070401020303" pitchFamily="18" charset="0"/>
                              <a:ea typeface="Baskerville" panose="02020502070401020303" pitchFamily="18" charset="0"/>
                            </a:rPr>
                            <a:t>Construction cost</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endParaRPr lang="en-US"/>
                        </a:p>
                      </a:txBody>
                      <a:tcPr marL="0" marR="0" marT="0" marB="0" anchor="b">
                        <a:blipFill>
                          <a:blip r:embed="rId7"/>
                          <a:stretch>
                            <a:fillRect l="-107143" t="-220000" r="-714" b="-140000"/>
                          </a:stretch>
                        </a:blipFill>
                      </a:tcPr>
                    </a:tc>
                    <a:extLst>
                      <a:ext uri="{0D108BD9-81ED-4DB2-BD59-A6C34878D82A}">
                        <a16:rowId xmlns:a16="http://schemas.microsoft.com/office/drawing/2014/main" val="1119771043"/>
                      </a:ext>
                    </a:extLst>
                  </a:tr>
                  <a:tr h="243840">
                    <a:tc>
                      <a:txBody>
                        <a:bodyPr/>
                        <a:lstStyle/>
                        <a:p>
                          <a:pPr algn="l" fontAlgn="b"/>
                          <a:r>
                            <a:rPr lang="en-US" sz="1600" u="none" strike="noStrike" dirty="0">
                              <a:effectLst/>
                              <a:latin typeface="Baskerville" panose="02020502070401020303" pitchFamily="18" charset="0"/>
                              <a:ea typeface="Baskerville" panose="02020502070401020303" pitchFamily="18" charset="0"/>
                            </a:rPr>
                            <a:t>Sale price</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endParaRPr lang="en-US"/>
                        </a:p>
                      </a:txBody>
                      <a:tcPr marL="0" marR="0" marT="0" marB="0" anchor="b">
                        <a:blipFill>
                          <a:blip r:embed="rId7"/>
                          <a:stretch>
                            <a:fillRect l="-107143" t="-336842" r="-714" b="-47368"/>
                          </a:stretch>
                        </a:blipFill>
                      </a:tcPr>
                    </a:tc>
                    <a:extLst>
                      <a:ext uri="{0D108BD9-81ED-4DB2-BD59-A6C34878D82A}">
                        <a16:rowId xmlns:a16="http://schemas.microsoft.com/office/drawing/2014/main" val="2542314435"/>
                      </a:ext>
                    </a:extLst>
                  </a:tr>
                </a:tbl>
              </a:graphicData>
            </a:graphic>
          </p:graphicFrame>
        </mc:Fallback>
      </mc:AlternateContent>
      <p:pic>
        <p:nvPicPr>
          <p:cNvPr id="25" name="Picture 24">
            <a:extLst>
              <a:ext uri="{FF2B5EF4-FFF2-40B4-BE49-F238E27FC236}">
                <a16:creationId xmlns:a16="http://schemas.microsoft.com/office/drawing/2014/main" id="{1F63CD2E-5042-044B-BB0B-804C0202E071}"/>
              </a:ext>
            </a:extLst>
          </p:cNvPr>
          <p:cNvPicPr>
            <a:picLocks noChangeAspect="1"/>
          </p:cNvPicPr>
          <p:nvPr/>
        </p:nvPicPr>
        <p:blipFill>
          <a:blip r:embed="rId8"/>
          <a:stretch>
            <a:fillRect/>
          </a:stretch>
        </p:blipFill>
        <p:spPr>
          <a:xfrm>
            <a:off x="512123" y="4943548"/>
            <a:ext cx="1952320" cy="1241634"/>
          </a:xfrm>
          <a:prstGeom prst="rect">
            <a:avLst/>
          </a:prstGeom>
        </p:spPr>
      </p:pic>
      <p:pic>
        <p:nvPicPr>
          <p:cNvPr id="45" name="Picture 44">
            <a:extLst>
              <a:ext uri="{FF2B5EF4-FFF2-40B4-BE49-F238E27FC236}">
                <a16:creationId xmlns:a16="http://schemas.microsoft.com/office/drawing/2014/main" id="{DCD14FE6-C5F4-5841-A510-4C5330BEB0E6}"/>
              </a:ext>
            </a:extLst>
          </p:cNvPr>
          <p:cNvPicPr>
            <a:picLocks noChangeAspect="1"/>
          </p:cNvPicPr>
          <p:nvPr/>
        </p:nvPicPr>
        <p:blipFill>
          <a:blip r:embed="rId9"/>
          <a:stretch>
            <a:fillRect/>
          </a:stretch>
        </p:blipFill>
        <p:spPr>
          <a:xfrm>
            <a:off x="2020310" y="5060860"/>
            <a:ext cx="1828022" cy="990559"/>
          </a:xfrm>
          <a:prstGeom prst="rect">
            <a:avLst/>
          </a:prstGeom>
        </p:spPr>
      </p:pic>
      <p:pic>
        <p:nvPicPr>
          <p:cNvPr id="46" name="Picture 45">
            <a:extLst>
              <a:ext uri="{FF2B5EF4-FFF2-40B4-BE49-F238E27FC236}">
                <a16:creationId xmlns:a16="http://schemas.microsoft.com/office/drawing/2014/main" id="{320CBBA3-5324-A04A-BB63-C7165E530099}"/>
              </a:ext>
            </a:extLst>
          </p:cNvPr>
          <p:cNvPicPr>
            <a:picLocks noChangeAspect="1"/>
          </p:cNvPicPr>
          <p:nvPr/>
        </p:nvPicPr>
        <p:blipFill>
          <a:blip r:embed="rId10"/>
          <a:stretch>
            <a:fillRect/>
          </a:stretch>
        </p:blipFill>
        <p:spPr>
          <a:xfrm>
            <a:off x="3977746" y="4945863"/>
            <a:ext cx="1881038" cy="1128623"/>
          </a:xfrm>
          <a:prstGeom prst="rect">
            <a:avLst/>
          </a:prstGeom>
        </p:spPr>
      </p:pic>
      <p:sp>
        <p:nvSpPr>
          <p:cNvPr id="2" name="TextBox 1"/>
          <p:cNvSpPr txBox="1"/>
          <p:nvPr/>
        </p:nvSpPr>
        <p:spPr>
          <a:xfrm>
            <a:off x="3423275" y="6071843"/>
            <a:ext cx="8412567" cy="830997"/>
          </a:xfrm>
          <a:prstGeom prst="rect">
            <a:avLst/>
          </a:prstGeom>
          <a:noFill/>
        </p:spPr>
        <p:txBody>
          <a:bodyPr wrap="square" rtlCol="0">
            <a:spAutoFit/>
          </a:bodyPr>
          <a:lstStyle/>
          <a:p>
            <a:r>
              <a:rPr lang="en-US" sz="1600" dirty="0" smtClean="0">
                <a:latin typeface="Baskerville Old Face" panose="02020602080505020303" pitchFamily="18" charset="0"/>
              </a:rPr>
              <a:t>House cross section © </a:t>
            </a:r>
            <a:r>
              <a:rPr lang="en-US" sz="1600" dirty="0">
                <a:latin typeface="Baskerville Old Face" panose="02020602080505020303" pitchFamily="18" charset="0"/>
              </a:rPr>
              <a:t>Passive House Institute </a:t>
            </a:r>
            <a:r>
              <a:rPr lang="en-US" sz="1600" dirty="0" smtClean="0">
                <a:latin typeface="Baskerville Old Face" panose="02020602080505020303" pitchFamily="18" charset="0"/>
              </a:rPr>
              <a:t>US; HVAC system and light bulb images © source unknown. </a:t>
            </a:r>
            <a:r>
              <a:rPr lang="en-US" sz="1600" dirty="0">
                <a:latin typeface="Baskerville Old Face" panose="02020602080505020303" pitchFamily="18" charset="0"/>
              </a:rPr>
              <a:t>All rights reserved. This content is excluded from our </a:t>
            </a:r>
            <a:r>
              <a:rPr lang="en-US" sz="1600" dirty="0" smtClean="0">
                <a:latin typeface="Baskerville Old Face" panose="02020602080505020303" pitchFamily="18" charset="0"/>
              </a:rPr>
              <a:t>Creative Commons </a:t>
            </a:r>
            <a:r>
              <a:rPr lang="en-US" sz="1600" dirty="0">
                <a:latin typeface="Baskerville Old Face" panose="02020602080505020303" pitchFamily="18" charset="0"/>
              </a:rPr>
              <a:t>license. For more information, see </a:t>
            </a:r>
            <a:r>
              <a:rPr lang="en-US" sz="1600" dirty="0">
                <a:latin typeface="Baskerville Old Face" panose="02020602080505020303" pitchFamily="18" charset="0"/>
                <a:hlinkClick r:id="rId11"/>
              </a:rPr>
              <a:t>https://ocw.mit.edu/help/faq-fair-use</a:t>
            </a:r>
            <a:r>
              <a:rPr lang="en-US" sz="1600" dirty="0" smtClean="0">
                <a:latin typeface="Baskerville Old Face" panose="02020602080505020303" pitchFamily="18" charset="0"/>
                <a:hlinkClick r:id="rId11"/>
              </a:rPr>
              <a:t>/</a:t>
            </a:r>
            <a:r>
              <a:rPr lang="en-US" sz="1600" dirty="0" smtClean="0">
                <a:latin typeface="Baskerville Old Face" panose="02020602080505020303" pitchFamily="18" charset="0"/>
              </a:rPr>
              <a:t>.</a:t>
            </a:r>
            <a:endParaRPr lang="en-US" sz="1600" dirty="0">
              <a:latin typeface="Baskerville Old Face" panose="02020602080505020303" pitchFamily="18" charset="0"/>
            </a:endParaRPr>
          </a:p>
        </p:txBody>
      </p:sp>
    </p:spTree>
    <p:extLst>
      <p:ext uri="{BB962C8B-B14F-4D97-AF65-F5344CB8AC3E}">
        <p14:creationId xmlns:p14="http://schemas.microsoft.com/office/powerpoint/2010/main" val="1509927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46" name="Title 1">
            <a:extLst>
              <a:ext uri="{FF2B5EF4-FFF2-40B4-BE49-F238E27FC236}">
                <a16:creationId xmlns:a16="http://schemas.microsoft.com/office/drawing/2014/main" id="{208D7D90-246E-2945-A4F2-6A32D8B39E3A}"/>
              </a:ext>
            </a:extLst>
          </p:cNvPr>
          <p:cNvSpPr txBox="1">
            <a:spLocks/>
          </p:cNvSpPr>
          <p:nvPr/>
        </p:nvSpPr>
        <p:spPr>
          <a:xfrm>
            <a:off x="86633" y="211674"/>
            <a:ext cx="11967351" cy="763600"/>
          </a:xfrm>
          <a:prstGeom prst="rect">
            <a:avLst/>
          </a:prstGeom>
          <a:noFill/>
          <a:ln>
            <a:noFill/>
          </a:ln>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solidFill>
                  <a:srgbClr val="1B4453"/>
                </a:solidFill>
                <a:latin typeface="Eurostile" panose="020B0504020202050204" pitchFamily="34" charset="77"/>
              </a:rPr>
              <a:t>Why</a:t>
            </a:r>
            <a:r>
              <a:rPr lang="zh-CN" altLang="en-US" sz="3200" dirty="0">
                <a:solidFill>
                  <a:srgbClr val="1B4453"/>
                </a:solidFill>
                <a:latin typeface="Eurostile" panose="020B0504020202050204" pitchFamily="34" charset="77"/>
              </a:rPr>
              <a:t> </a:t>
            </a:r>
            <a:r>
              <a:rPr lang="en-US" altLang="zh-CN" sz="3200" dirty="0">
                <a:solidFill>
                  <a:srgbClr val="1B4453"/>
                </a:solidFill>
                <a:latin typeface="Eurostile" panose="020B0504020202050204" pitchFamily="34" charset="77"/>
              </a:rPr>
              <a:t>do</a:t>
            </a:r>
            <a:r>
              <a:rPr lang="zh-CN" altLang="en-US" sz="3200" dirty="0">
                <a:solidFill>
                  <a:srgbClr val="1B4453"/>
                </a:solidFill>
                <a:latin typeface="Eurostile" panose="020B0504020202050204" pitchFamily="34" charset="77"/>
              </a:rPr>
              <a:t> </a:t>
            </a:r>
            <a:r>
              <a:rPr lang="en-US" altLang="zh-CN" sz="3200" dirty="0">
                <a:solidFill>
                  <a:srgbClr val="1B4453"/>
                </a:solidFill>
                <a:latin typeface="Eurostile" panose="020B0504020202050204" pitchFamily="34" charset="77"/>
              </a:rPr>
              <a:t>green</a:t>
            </a:r>
            <a:r>
              <a:rPr lang="zh-CN" altLang="en-US" sz="3200" dirty="0">
                <a:solidFill>
                  <a:srgbClr val="1B4453"/>
                </a:solidFill>
                <a:latin typeface="Eurostile" panose="020B0504020202050204" pitchFamily="34" charset="77"/>
              </a:rPr>
              <a:t> </a:t>
            </a:r>
            <a:r>
              <a:rPr lang="en-US" altLang="zh-CN" sz="3200" dirty="0">
                <a:solidFill>
                  <a:srgbClr val="1B4453"/>
                </a:solidFill>
                <a:latin typeface="Eurostile" panose="020B0504020202050204" pitchFamily="34" charset="77"/>
              </a:rPr>
              <a:t>buildings</a:t>
            </a:r>
            <a:r>
              <a:rPr lang="zh-CN" altLang="en-US" sz="3200" dirty="0">
                <a:solidFill>
                  <a:srgbClr val="1B4453"/>
                </a:solidFill>
                <a:latin typeface="Eurostile" panose="020B0504020202050204" pitchFamily="34" charset="77"/>
              </a:rPr>
              <a:t> </a:t>
            </a:r>
            <a:r>
              <a:rPr lang="en-US" altLang="zh-CN" sz="3200" dirty="0">
                <a:solidFill>
                  <a:srgbClr val="1B4453"/>
                </a:solidFill>
                <a:latin typeface="Eurostile" panose="020B0504020202050204" pitchFamily="34" charset="77"/>
              </a:rPr>
              <a:t>have</a:t>
            </a:r>
            <a:r>
              <a:rPr lang="zh-CN" altLang="en-US" sz="3200" dirty="0">
                <a:solidFill>
                  <a:srgbClr val="1B4453"/>
                </a:solidFill>
                <a:latin typeface="Eurostile" panose="020B0504020202050204" pitchFamily="34" charset="77"/>
              </a:rPr>
              <a:t> </a:t>
            </a:r>
            <a:r>
              <a:rPr lang="en-US" altLang="zh-CN" sz="3200" dirty="0">
                <a:solidFill>
                  <a:srgbClr val="1B4453"/>
                </a:solidFill>
                <a:latin typeface="Eurostile" panose="020B0504020202050204" pitchFamily="34" charset="77"/>
              </a:rPr>
              <a:t>higher</a:t>
            </a:r>
            <a:r>
              <a:rPr lang="zh-CN" altLang="en-US" sz="3200" dirty="0">
                <a:solidFill>
                  <a:srgbClr val="1B4453"/>
                </a:solidFill>
                <a:latin typeface="Eurostile" panose="020B0504020202050204" pitchFamily="34" charset="77"/>
              </a:rPr>
              <a:t> </a:t>
            </a:r>
            <a:r>
              <a:rPr lang="en-US" altLang="zh-CN" sz="3200" dirty="0">
                <a:solidFill>
                  <a:srgbClr val="1B4453"/>
                </a:solidFill>
                <a:latin typeface="Eurostile" panose="020B0504020202050204" pitchFamily="34" charset="77"/>
              </a:rPr>
              <a:t>design</a:t>
            </a:r>
            <a:r>
              <a:rPr lang="zh-CN" altLang="en-US" sz="3200" dirty="0">
                <a:solidFill>
                  <a:srgbClr val="1B4453"/>
                </a:solidFill>
                <a:latin typeface="Eurostile" panose="020B0504020202050204" pitchFamily="34" charset="77"/>
              </a:rPr>
              <a:t> </a:t>
            </a:r>
            <a:r>
              <a:rPr lang="en-US" altLang="zh-CN" sz="3200" dirty="0">
                <a:solidFill>
                  <a:srgbClr val="1B4453"/>
                </a:solidFill>
                <a:latin typeface="Eurostile" panose="020B0504020202050204" pitchFamily="34" charset="77"/>
              </a:rPr>
              <a:t>&amp;</a:t>
            </a:r>
            <a:r>
              <a:rPr lang="zh-CN" altLang="en-US" sz="3200" dirty="0">
                <a:solidFill>
                  <a:srgbClr val="1B4453"/>
                </a:solidFill>
                <a:latin typeface="Eurostile" panose="020B0504020202050204" pitchFamily="34" charset="77"/>
              </a:rPr>
              <a:t> </a:t>
            </a:r>
            <a:r>
              <a:rPr lang="en-US" altLang="zh-CN" sz="3200" dirty="0">
                <a:solidFill>
                  <a:srgbClr val="1B4453"/>
                </a:solidFill>
                <a:latin typeface="Eurostile" panose="020B0504020202050204" pitchFamily="34" charset="77"/>
              </a:rPr>
              <a:t>construction</a:t>
            </a:r>
            <a:r>
              <a:rPr lang="zh-CN" altLang="en-US" sz="3200" dirty="0">
                <a:solidFill>
                  <a:srgbClr val="1B4453"/>
                </a:solidFill>
                <a:latin typeface="Eurostile" panose="020B0504020202050204" pitchFamily="34" charset="77"/>
              </a:rPr>
              <a:t> </a:t>
            </a:r>
            <a:r>
              <a:rPr lang="en-US" altLang="zh-CN" sz="3200" dirty="0">
                <a:solidFill>
                  <a:srgbClr val="1B4453"/>
                </a:solidFill>
                <a:latin typeface="Eurostile" panose="020B0504020202050204" pitchFamily="34" charset="77"/>
              </a:rPr>
              <a:t>Costs?</a:t>
            </a:r>
            <a:endParaRPr lang="en-US" sz="3200" dirty="0">
              <a:solidFill>
                <a:srgbClr val="1B4453"/>
              </a:solidFill>
              <a:latin typeface="Eurostile" panose="020B0504020202050204" pitchFamily="34" charset="77"/>
            </a:endParaRPr>
          </a:p>
        </p:txBody>
      </p:sp>
      <p:pic>
        <p:nvPicPr>
          <p:cNvPr id="58" name="Picture 57">
            <a:extLst>
              <a:ext uri="{FF2B5EF4-FFF2-40B4-BE49-F238E27FC236}">
                <a16:creationId xmlns:a16="http://schemas.microsoft.com/office/drawing/2014/main" id="{9078F035-2B1D-8845-854C-1931ED96CFBB}"/>
              </a:ext>
            </a:extLst>
          </p:cNvPr>
          <p:cNvPicPr>
            <a:picLocks noChangeAspect="1"/>
          </p:cNvPicPr>
          <p:nvPr/>
        </p:nvPicPr>
        <p:blipFill>
          <a:blip r:embed="rId3"/>
          <a:stretch>
            <a:fillRect/>
          </a:stretch>
        </p:blipFill>
        <p:spPr>
          <a:xfrm>
            <a:off x="4420721" y="2022616"/>
            <a:ext cx="4511822" cy="2906599"/>
          </a:xfrm>
          <a:prstGeom prst="rect">
            <a:avLst/>
          </a:prstGeom>
        </p:spPr>
      </p:pic>
      <p:sp>
        <p:nvSpPr>
          <p:cNvPr id="59" name="Rectangle 58">
            <a:extLst>
              <a:ext uri="{FF2B5EF4-FFF2-40B4-BE49-F238E27FC236}">
                <a16:creationId xmlns:a16="http://schemas.microsoft.com/office/drawing/2014/main" id="{B0A23900-EC5D-DD47-BE17-6668EDFBFCDC}"/>
              </a:ext>
            </a:extLst>
          </p:cNvPr>
          <p:cNvSpPr/>
          <p:nvPr/>
        </p:nvSpPr>
        <p:spPr>
          <a:xfrm>
            <a:off x="509215" y="1541544"/>
            <a:ext cx="3741944" cy="3949864"/>
          </a:xfrm>
          <a:prstGeom prst="rect">
            <a:avLst/>
          </a:prstGeom>
        </p:spPr>
        <p:txBody>
          <a:bodyPr wrap="square">
            <a:spAutoFit/>
          </a:bodyPr>
          <a:lstStyle/>
          <a:p>
            <a:r>
              <a:rPr lang="en-US" altLang="zh-CN" sz="3200" dirty="0">
                <a:solidFill>
                  <a:srgbClr val="333333"/>
                </a:solidFill>
                <a:latin typeface="Baskerville" panose="02020502070401020303" pitchFamily="18" charset="0"/>
                <a:ea typeface="Baskerville" panose="02020502070401020303" pitchFamily="18" charset="0"/>
              </a:rPr>
              <a:t>0</a:t>
            </a:r>
            <a:r>
              <a:rPr lang="en-US" sz="3200" dirty="0">
                <a:solidFill>
                  <a:srgbClr val="333333"/>
                </a:solidFill>
                <a:latin typeface="Baskerville" panose="02020502070401020303" pitchFamily="18" charset="0"/>
                <a:ea typeface="Baskerville" panose="02020502070401020303" pitchFamily="18" charset="0"/>
              </a:rPr>
              <a:t>% to 12.5%</a:t>
            </a:r>
          </a:p>
          <a:p>
            <a:r>
              <a:rPr lang="en-US" sz="2000" dirty="0">
                <a:latin typeface="Baskerville" panose="02020502070401020303" pitchFamily="18" charset="0"/>
                <a:ea typeface="Baskerville" panose="02020502070401020303" pitchFamily="18" charset="0"/>
              </a:rPr>
              <a:t>Cost premium for </a:t>
            </a:r>
            <a:r>
              <a:rPr lang="en-US" altLang="zh-CN" sz="2000" dirty="0">
                <a:latin typeface="Baskerville" panose="02020502070401020303" pitchFamily="18" charset="0"/>
                <a:ea typeface="Baskerville" panose="02020502070401020303" pitchFamily="18" charset="0"/>
              </a:rPr>
              <a:t>new</a:t>
            </a:r>
            <a:r>
              <a:rPr lang="zh-CN" altLang="en-US" sz="2000" dirty="0">
                <a:latin typeface="Baskerville" panose="02020502070401020303" pitchFamily="18" charset="0"/>
              </a:rPr>
              <a:t> </a:t>
            </a:r>
            <a:r>
              <a:rPr lang="en-US" sz="2000" dirty="0">
                <a:latin typeface="Baskerville" panose="02020502070401020303" pitchFamily="18" charset="0"/>
                <a:ea typeface="Baskerville" panose="02020502070401020303" pitchFamily="18" charset="0"/>
              </a:rPr>
              <a:t>green buildings (actual costs based on various studies) </a:t>
            </a:r>
          </a:p>
          <a:p>
            <a:endParaRPr lang="en-US" sz="4267" dirty="0">
              <a:solidFill>
                <a:srgbClr val="333333"/>
              </a:solidFill>
              <a:latin typeface="Baskerville" panose="02020502070401020303" pitchFamily="18" charset="0"/>
              <a:ea typeface="Baskerville" panose="02020502070401020303" pitchFamily="18" charset="0"/>
            </a:endParaRPr>
          </a:p>
          <a:p>
            <a:r>
              <a:rPr lang="en-US" sz="3200" dirty="0">
                <a:solidFill>
                  <a:srgbClr val="333333"/>
                </a:solidFill>
                <a:latin typeface="Baskerville" panose="02020502070401020303" pitchFamily="18" charset="0"/>
                <a:ea typeface="Baskerville" panose="02020502070401020303" pitchFamily="18" charset="0"/>
              </a:rPr>
              <a:t>0.</a:t>
            </a:r>
            <a:r>
              <a:rPr lang="en-US" altLang="zh-CN" sz="3200" dirty="0">
                <a:solidFill>
                  <a:srgbClr val="333333"/>
                </a:solidFill>
                <a:latin typeface="Baskerville" panose="02020502070401020303" pitchFamily="18" charset="0"/>
                <a:ea typeface="Baskerville" panose="02020502070401020303" pitchFamily="18" charset="0"/>
              </a:rPr>
              <a:t>3</a:t>
            </a:r>
            <a:r>
              <a:rPr lang="en-US" sz="3200" dirty="0">
                <a:solidFill>
                  <a:srgbClr val="333333"/>
                </a:solidFill>
                <a:latin typeface="Baskerville" panose="02020502070401020303" pitchFamily="18" charset="0"/>
                <a:ea typeface="Baskerville" panose="02020502070401020303" pitchFamily="18" charset="0"/>
              </a:rPr>
              <a:t>% to </a:t>
            </a:r>
            <a:r>
              <a:rPr lang="en-US" altLang="zh-CN" sz="3200" dirty="0">
                <a:solidFill>
                  <a:srgbClr val="333333"/>
                </a:solidFill>
                <a:latin typeface="Baskerville" panose="02020502070401020303" pitchFamily="18" charset="0"/>
                <a:ea typeface="Baskerville" panose="02020502070401020303" pitchFamily="18" charset="0"/>
              </a:rPr>
              <a:t>12.8</a:t>
            </a:r>
            <a:r>
              <a:rPr lang="en-US" sz="3200" dirty="0">
                <a:solidFill>
                  <a:srgbClr val="333333"/>
                </a:solidFill>
                <a:latin typeface="Baskerville" panose="02020502070401020303" pitchFamily="18" charset="0"/>
                <a:ea typeface="Baskerville" panose="02020502070401020303" pitchFamily="18" charset="0"/>
              </a:rPr>
              <a:t>%</a:t>
            </a:r>
          </a:p>
          <a:p>
            <a:r>
              <a:rPr lang="en-US" sz="2000" dirty="0">
                <a:latin typeface="Baskerville" panose="02020502070401020303" pitchFamily="18" charset="0"/>
                <a:ea typeface="Baskerville" panose="02020502070401020303" pitchFamily="18" charset="0"/>
              </a:rPr>
              <a:t>Cost premium for green re</a:t>
            </a:r>
            <a:r>
              <a:rPr lang="en-US" altLang="zh-CN" sz="2000" dirty="0">
                <a:latin typeface="Baskerville" panose="02020502070401020303" pitchFamily="18" charset="0"/>
                <a:ea typeface="Baskerville" panose="02020502070401020303" pitchFamily="18" charset="0"/>
              </a:rPr>
              <a:t>trofit</a:t>
            </a:r>
            <a:r>
              <a:rPr lang="en-US" sz="2000" dirty="0">
                <a:latin typeface="Baskerville" panose="02020502070401020303" pitchFamily="18" charset="0"/>
                <a:ea typeface="Baskerville" panose="02020502070401020303" pitchFamily="18" charset="0"/>
              </a:rPr>
              <a:t>s (actual costs based on various studies) </a:t>
            </a:r>
          </a:p>
          <a:p>
            <a:endParaRPr lang="en-US" sz="2400" dirty="0">
              <a:solidFill>
                <a:srgbClr val="333333"/>
              </a:solidFill>
              <a:latin typeface="Baskerville" panose="02020502070401020303" pitchFamily="18" charset="0"/>
              <a:ea typeface="Baskerville" panose="02020502070401020303" pitchFamily="18" charset="0"/>
            </a:endParaRPr>
          </a:p>
        </p:txBody>
      </p:sp>
      <p:sp>
        <p:nvSpPr>
          <p:cNvPr id="60" name="Rectangle 59">
            <a:extLst>
              <a:ext uri="{FF2B5EF4-FFF2-40B4-BE49-F238E27FC236}">
                <a16:creationId xmlns:a16="http://schemas.microsoft.com/office/drawing/2014/main" id="{6425CF74-A7ED-544D-BA35-76A817CF70D6}"/>
              </a:ext>
            </a:extLst>
          </p:cNvPr>
          <p:cNvSpPr/>
          <p:nvPr/>
        </p:nvSpPr>
        <p:spPr>
          <a:xfrm>
            <a:off x="5177947" y="1248138"/>
            <a:ext cx="6248377" cy="461665"/>
          </a:xfrm>
          <a:prstGeom prst="rect">
            <a:avLst/>
          </a:prstGeom>
        </p:spPr>
        <p:txBody>
          <a:bodyPr wrap="none">
            <a:spAutoFit/>
          </a:bodyPr>
          <a:lstStyle/>
          <a:p>
            <a:r>
              <a:rPr lang="en-US" sz="2400" dirty="0">
                <a:latin typeface="Baskerville" panose="02020502070401020303" pitchFamily="18" charset="0"/>
                <a:ea typeface="Baskerville" panose="02020502070401020303" pitchFamily="18" charset="0"/>
              </a:rPr>
              <a:t>Decreasing Costs for Green Building Over Time </a:t>
            </a:r>
          </a:p>
        </p:txBody>
      </p:sp>
      <p:sp>
        <p:nvSpPr>
          <p:cNvPr id="61" name="Google Shape;73;p15">
            <a:extLst>
              <a:ext uri="{FF2B5EF4-FFF2-40B4-BE49-F238E27FC236}">
                <a16:creationId xmlns:a16="http://schemas.microsoft.com/office/drawing/2014/main" id="{A691560A-9FB6-FF4D-9770-351238C6F296}"/>
              </a:ext>
            </a:extLst>
          </p:cNvPr>
          <p:cNvSpPr txBox="1"/>
          <p:nvPr/>
        </p:nvSpPr>
        <p:spPr>
          <a:xfrm>
            <a:off x="4880138" y="4880904"/>
            <a:ext cx="3184460" cy="747331"/>
          </a:xfrm>
          <a:prstGeom prst="rect">
            <a:avLst/>
          </a:prstGeom>
          <a:noFill/>
          <a:ln>
            <a:noFill/>
          </a:ln>
        </p:spPr>
        <p:txBody>
          <a:bodyPr spcFirstLastPara="1" wrap="square" lIns="121900" tIns="121900" rIns="121900" bIns="121900" anchor="t" anchorCtr="0">
            <a:noAutofit/>
          </a:bodyPr>
          <a:lstStyle/>
          <a:p>
            <a:r>
              <a:rPr lang="en-US" altLang="zh-CN" sz="1067" dirty="0">
                <a:solidFill>
                  <a:schemeClr val="tx1">
                    <a:lumMod val="50000"/>
                    <a:lumOff val="50000"/>
                  </a:schemeClr>
                </a:solidFill>
              </a:rPr>
              <a:t>WGBC.2013.“</a:t>
            </a:r>
            <a:r>
              <a:rPr lang="en-US" sz="1067" dirty="0">
                <a:solidFill>
                  <a:schemeClr val="tx1">
                    <a:lumMod val="50000"/>
                    <a:lumOff val="50000"/>
                  </a:schemeClr>
                </a:solidFill>
              </a:rPr>
              <a:t>THE BUSINESS CASE FOR GREEN BUILDING</a:t>
            </a:r>
            <a:r>
              <a:rPr lang="en-US" altLang="zh-CN" sz="1067" dirty="0">
                <a:solidFill>
                  <a:schemeClr val="tx1">
                    <a:lumMod val="50000"/>
                    <a:lumOff val="50000"/>
                  </a:schemeClr>
                </a:solidFill>
              </a:rPr>
              <a:t>:</a:t>
            </a:r>
            <a:r>
              <a:rPr lang="en-US" sz="1067" dirty="0">
                <a:solidFill>
                  <a:schemeClr val="tx1">
                    <a:lumMod val="50000"/>
                    <a:lumOff val="50000"/>
                  </a:schemeClr>
                </a:solidFill>
              </a:rPr>
              <a:t> A Review of the Costs and Benefits for Developers, Investors and Occupants</a:t>
            </a:r>
            <a:r>
              <a:rPr lang="en-US" altLang="zh-CN" sz="1067" dirty="0">
                <a:solidFill>
                  <a:schemeClr val="tx1">
                    <a:lumMod val="50000"/>
                    <a:lumOff val="50000"/>
                  </a:schemeClr>
                </a:solidFill>
              </a:rPr>
              <a:t>”</a:t>
            </a:r>
            <a:endParaRPr lang="en-US" sz="267" dirty="0">
              <a:solidFill>
                <a:schemeClr val="tx1">
                  <a:lumMod val="50000"/>
                  <a:lumOff val="50000"/>
                </a:schemeClr>
              </a:solidFill>
            </a:endParaRPr>
          </a:p>
        </p:txBody>
      </p:sp>
      <p:cxnSp>
        <p:nvCxnSpPr>
          <p:cNvPr id="8" name="Straight Arrow Connector 7">
            <a:extLst>
              <a:ext uri="{FF2B5EF4-FFF2-40B4-BE49-F238E27FC236}">
                <a16:creationId xmlns:a16="http://schemas.microsoft.com/office/drawing/2014/main" id="{6B95B127-97D3-E241-9790-7A2E0BCF9431}"/>
              </a:ext>
            </a:extLst>
          </p:cNvPr>
          <p:cNvCxnSpPr>
            <a:cxnSpLocks/>
          </p:cNvCxnSpPr>
          <p:nvPr/>
        </p:nvCxnSpPr>
        <p:spPr>
          <a:xfrm flipV="1">
            <a:off x="9802763" y="2543374"/>
            <a:ext cx="0" cy="14816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Google Shape;141;p21">
            <a:extLst>
              <a:ext uri="{FF2B5EF4-FFF2-40B4-BE49-F238E27FC236}">
                <a16:creationId xmlns:a16="http://schemas.microsoft.com/office/drawing/2014/main" id="{10D3E953-AEFA-2848-8E17-62A3912B5580}"/>
              </a:ext>
            </a:extLst>
          </p:cNvPr>
          <p:cNvCxnSpPr>
            <a:cxnSpLocks/>
          </p:cNvCxnSpPr>
          <p:nvPr/>
        </p:nvCxnSpPr>
        <p:spPr>
          <a:xfrm flipV="1">
            <a:off x="9816385" y="4006858"/>
            <a:ext cx="1948018" cy="6247"/>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8D78630F-4986-A943-80B3-7BB271EB6CC6}"/>
              </a:ext>
            </a:extLst>
          </p:cNvPr>
          <p:cNvCxnSpPr>
            <a:cxnSpLocks/>
          </p:cNvCxnSpPr>
          <p:nvPr/>
        </p:nvCxnSpPr>
        <p:spPr>
          <a:xfrm>
            <a:off x="9804440" y="3057206"/>
            <a:ext cx="1712088" cy="418710"/>
          </a:xfrm>
          <a:prstGeom prst="line">
            <a:avLst/>
          </a:prstGeom>
          <a:ln w="12700"/>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2572398A-D1AB-9841-80E8-0D3179FEC7AA}"/>
              </a:ext>
            </a:extLst>
          </p:cNvPr>
          <p:cNvSpPr txBox="1"/>
          <p:nvPr/>
        </p:nvSpPr>
        <p:spPr>
          <a:xfrm>
            <a:off x="9497551" y="2112351"/>
            <a:ext cx="1504771" cy="369332"/>
          </a:xfrm>
          <a:prstGeom prst="rect">
            <a:avLst/>
          </a:prstGeom>
          <a:noFill/>
        </p:spPr>
        <p:txBody>
          <a:bodyPr wrap="none" rtlCol="0">
            <a:spAutoFit/>
          </a:bodyPr>
          <a:lstStyle/>
          <a:p>
            <a:r>
              <a:rPr lang="en-CN"/>
              <a:t>Cost</a:t>
            </a:r>
            <a:r>
              <a:rPr lang="zh-CN" altLang="en-US" dirty="0"/>
              <a:t> </a:t>
            </a:r>
            <a:r>
              <a:rPr lang="en-US" altLang="zh-CN" dirty="0"/>
              <a:t>premium</a:t>
            </a:r>
            <a:endParaRPr lang="en-CN" dirty="0"/>
          </a:p>
        </p:txBody>
      </p:sp>
      <p:sp>
        <p:nvSpPr>
          <p:cNvPr id="12" name="TextBox 11">
            <a:extLst>
              <a:ext uri="{FF2B5EF4-FFF2-40B4-BE49-F238E27FC236}">
                <a16:creationId xmlns:a16="http://schemas.microsoft.com/office/drawing/2014/main" id="{68582C89-8C30-9846-AC7E-FE9285911C30}"/>
              </a:ext>
            </a:extLst>
          </p:cNvPr>
          <p:cNvSpPr txBox="1"/>
          <p:nvPr/>
        </p:nvSpPr>
        <p:spPr>
          <a:xfrm>
            <a:off x="10024639" y="2381322"/>
            <a:ext cx="1401685" cy="646331"/>
          </a:xfrm>
          <a:prstGeom prst="rect">
            <a:avLst/>
          </a:prstGeom>
          <a:noFill/>
        </p:spPr>
        <p:txBody>
          <a:bodyPr wrap="square" rtlCol="0">
            <a:spAutoFit/>
          </a:bodyPr>
          <a:lstStyle/>
          <a:p>
            <a:r>
              <a:rPr lang="en-CN" dirty="0"/>
              <a:t>3-10% when planned</a:t>
            </a:r>
          </a:p>
        </p:txBody>
      </p:sp>
      <p:sp>
        <p:nvSpPr>
          <p:cNvPr id="13" name="TextBox 12">
            <a:extLst>
              <a:ext uri="{FF2B5EF4-FFF2-40B4-BE49-F238E27FC236}">
                <a16:creationId xmlns:a16="http://schemas.microsoft.com/office/drawing/2014/main" id="{7D171DD4-3FC8-2D47-B40F-5F60740D0C49}"/>
              </a:ext>
            </a:extLst>
          </p:cNvPr>
          <p:cNvSpPr txBox="1"/>
          <p:nvPr/>
        </p:nvSpPr>
        <p:spPr>
          <a:xfrm>
            <a:off x="10593444" y="3403907"/>
            <a:ext cx="1513207" cy="646331"/>
          </a:xfrm>
          <a:prstGeom prst="rect">
            <a:avLst/>
          </a:prstGeom>
          <a:noFill/>
        </p:spPr>
        <p:txBody>
          <a:bodyPr wrap="square" rtlCol="0">
            <a:spAutoFit/>
          </a:bodyPr>
          <a:lstStyle/>
          <a:p>
            <a:r>
              <a:rPr lang="en-CN" dirty="0"/>
              <a:t>1-3% when implemented</a:t>
            </a:r>
          </a:p>
        </p:txBody>
      </p:sp>
      <p:sp>
        <p:nvSpPr>
          <p:cNvPr id="14" name="TextBox 13">
            <a:extLst>
              <a:ext uri="{FF2B5EF4-FFF2-40B4-BE49-F238E27FC236}">
                <a16:creationId xmlns:a16="http://schemas.microsoft.com/office/drawing/2014/main" id="{B32AFF0B-ABF8-F04D-91F8-73E9BD82890C}"/>
              </a:ext>
            </a:extLst>
          </p:cNvPr>
          <p:cNvSpPr txBox="1"/>
          <p:nvPr/>
        </p:nvSpPr>
        <p:spPr>
          <a:xfrm>
            <a:off x="11295770" y="4031916"/>
            <a:ext cx="649537" cy="369332"/>
          </a:xfrm>
          <a:prstGeom prst="rect">
            <a:avLst/>
          </a:prstGeom>
          <a:noFill/>
        </p:spPr>
        <p:txBody>
          <a:bodyPr wrap="none" rtlCol="0">
            <a:spAutoFit/>
          </a:bodyPr>
          <a:lstStyle/>
          <a:p>
            <a:r>
              <a:rPr lang="en-CN" dirty="0"/>
              <a:t>Time</a:t>
            </a:r>
          </a:p>
        </p:txBody>
      </p:sp>
      <p:sp>
        <p:nvSpPr>
          <p:cNvPr id="15" name="Oval 14">
            <a:extLst>
              <a:ext uri="{FF2B5EF4-FFF2-40B4-BE49-F238E27FC236}">
                <a16:creationId xmlns:a16="http://schemas.microsoft.com/office/drawing/2014/main" id="{29DE37F8-DCBA-2941-AEEE-2B488280E52B}"/>
              </a:ext>
            </a:extLst>
          </p:cNvPr>
          <p:cNvSpPr/>
          <p:nvPr/>
        </p:nvSpPr>
        <p:spPr>
          <a:xfrm>
            <a:off x="10183027" y="3111450"/>
            <a:ext cx="72000" cy="72000"/>
          </a:xfrm>
          <a:prstGeom prst="ellipse">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6" name="Oval 15">
            <a:extLst>
              <a:ext uri="{FF2B5EF4-FFF2-40B4-BE49-F238E27FC236}">
                <a16:creationId xmlns:a16="http://schemas.microsoft.com/office/drawing/2014/main" id="{67D1DEA7-8CB6-3E4E-964E-1A328257B5C5}"/>
              </a:ext>
            </a:extLst>
          </p:cNvPr>
          <p:cNvSpPr/>
          <p:nvPr/>
        </p:nvSpPr>
        <p:spPr>
          <a:xfrm>
            <a:off x="10986937" y="3298140"/>
            <a:ext cx="72000" cy="72000"/>
          </a:xfrm>
          <a:prstGeom prst="ellipse">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 name="TextBox 1">
            <a:extLst>
              <a:ext uri="{FF2B5EF4-FFF2-40B4-BE49-F238E27FC236}">
                <a16:creationId xmlns:a16="http://schemas.microsoft.com/office/drawing/2014/main" id="{AAC68717-F573-1942-9D0E-33F42CDD76AD}"/>
              </a:ext>
            </a:extLst>
          </p:cNvPr>
          <p:cNvSpPr txBox="1"/>
          <p:nvPr/>
        </p:nvSpPr>
        <p:spPr>
          <a:xfrm>
            <a:off x="9923188" y="4669795"/>
            <a:ext cx="2268812" cy="584775"/>
          </a:xfrm>
          <a:prstGeom prst="rect">
            <a:avLst/>
          </a:prstGeom>
          <a:noFill/>
        </p:spPr>
        <p:txBody>
          <a:bodyPr wrap="square" rtlCol="0">
            <a:spAutoFit/>
          </a:bodyPr>
          <a:lstStyle/>
          <a:p>
            <a:pPr algn="ctr"/>
            <a:r>
              <a:rPr lang="en-US" altLang="zh-CN" sz="1600" dirty="0"/>
              <a:t>Winthrop</a:t>
            </a:r>
            <a:r>
              <a:rPr lang="zh-CN" altLang="en-US" sz="1600" dirty="0"/>
              <a:t> </a:t>
            </a:r>
            <a:r>
              <a:rPr lang="en-US" altLang="zh-CN" sz="1600" dirty="0"/>
              <a:t>Center</a:t>
            </a:r>
            <a:r>
              <a:rPr lang="zh-CN" altLang="en-US" sz="1600" dirty="0"/>
              <a:t> </a:t>
            </a:r>
            <a:r>
              <a:rPr lang="en-US" altLang="zh-CN" sz="1600" dirty="0"/>
              <a:t>Passive</a:t>
            </a:r>
            <a:r>
              <a:rPr lang="zh-CN" altLang="en-US" sz="1600" dirty="0"/>
              <a:t> </a:t>
            </a:r>
            <a:r>
              <a:rPr lang="en-US" altLang="zh-CN" sz="1600" dirty="0"/>
              <a:t>House</a:t>
            </a:r>
            <a:r>
              <a:rPr lang="zh-CN" altLang="en-US" sz="1600" dirty="0"/>
              <a:t> </a:t>
            </a:r>
            <a:r>
              <a:rPr lang="en-US" altLang="zh-CN" sz="1600" dirty="0"/>
              <a:t>cost</a:t>
            </a:r>
            <a:r>
              <a:rPr lang="zh-CN" altLang="en-US" sz="1600" dirty="0"/>
              <a:t> </a:t>
            </a:r>
            <a:r>
              <a:rPr lang="en-US" altLang="zh-CN" sz="1600" dirty="0"/>
              <a:t>premium</a:t>
            </a:r>
            <a:endParaRPr lang="en-US" sz="1600" dirty="0"/>
          </a:p>
        </p:txBody>
      </p:sp>
      <mc:AlternateContent xmlns:mc="http://schemas.openxmlformats.org/markup-compatibility/2006" xmlns:a14="http://schemas.microsoft.com/office/drawing/2010/main">
        <mc:Choice Requires="a14">
          <p:sp>
            <p:nvSpPr>
              <p:cNvPr id="18" name="Text Placeholder 2">
                <a:extLst>
                  <a:ext uri="{FF2B5EF4-FFF2-40B4-BE49-F238E27FC236}">
                    <a16:creationId xmlns:a16="http://schemas.microsoft.com/office/drawing/2014/main" id="{159454FD-2458-1046-8362-15EF1D8F7E77}"/>
                  </a:ext>
                </a:extLst>
              </p:cNvPr>
              <p:cNvSpPr txBox="1">
                <a:spLocks/>
              </p:cNvSpPr>
              <p:nvPr/>
            </p:nvSpPr>
            <p:spPr>
              <a:xfrm>
                <a:off x="2252565" y="6121271"/>
                <a:ext cx="11360800" cy="5250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396"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sz="2667" i="1" smtClean="0">
                          <a:solidFill>
                            <a:srgbClr val="C00000"/>
                          </a:solidFill>
                          <a:latin typeface="Cambria Math" panose="02040503050406030204" pitchFamily="18" charset="0"/>
                          <a:ea typeface="Cambria Math" panose="02040503050406030204" pitchFamily="18" charset="0"/>
                        </a:rPr>
                        <m:t>∆</m:t>
                      </m:r>
                      <m:r>
                        <a:rPr lang="en-US" altLang="zh-CN" sz="2667" i="1">
                          <a:solidFill>
                            <a:srgbClr val="C00000"/>
                          </a:solidFill>
                          <a:latin typeface="Cambria Math" panose="02040503050406030204" pitchFamily="18" charset="0"/>
                          <a:ea typeface="Cambria Math" panose="02040503050406030204" pitchFamily="18" charset="0"/>
                        </a:rPr>
                        <m:t>𝐶</m:t>
                      </m:r>
                      <m:r>
                        <a:rPr lang="en-US" altLang="zh-CN" sz="2667" i="1">
                          <a:solidFill>
                            <a:srgbClr val="C00000"/>
                          </a:solidFill>
                          <a:latin typeface="Cambria Math" panose="02040503050406030204" pitchFamily="18" charset="0"/>
                          <a:ea typeface="Cambria Math" panose="02040503050406030204" pitchFamily="18" charset="0"/>
                        </a:rPr>
                        <m:t>=</m:t>
                      </m:r>
                      <m:r>
                        <a:rPr lang="en-US" altLang="zh-CN" sz="2667" i="1">
                          <a:solidFill>
                            <a:srgbClr val="C00000"/>
                          </a:solidFill>
                          <a:latin typeface="Cambria Math" panose="02040503050406030204" pitchFamily="18" charset="0"/>
                          <a:ea typeface="Cambria Math" panose="02040503050406030204" pitchFamily="18" charset="0"/>
                        </a:rPr>
                        <m:t>𝑓</m:t>
                      </m:r>
                      <m:r>
                        <a:rPr lang="en-US" altLang="zh-CN" sz="2667" i="1">
                          <a:solidFill>
                            <a:srgbClr val="C00000"/>
                          </a:solidFill>
                          <a:latin typeface="Cambria Math" panose="02040503050406030204" pitchFamily="18" charset="0"/>
                          <a:ea typeface="Cambria Math" panose="02040503050406030204" pitchFamily="18" charset="0"/>
                        </a:rPr>
                        <m:t>(</m:t>
                      </m:r>
                      <m:r>
                        <a:rPr lang="en-US" altLang="zh-CN" sz="2667" i="1">
                          <a:solidFill>
                            <a:srgbClr val="C00000"/>
                          </a:solidFill>
                          <a:latin typeface="Cambria Math" panose="02040503050406030204" pitchFamily="18" charset="0"/>
                          <a:ea typeface="Cambria Math" panose="02040503050406030204" pitchFamily="18" charset="0"/>
                        </a:rPr>
                        <m:t>𝑠𝑘𝑖𝑙𝑙𝑠</m:t>
                      </m:r>
                      <m:r>
                        <a:rPr lang="en-US" altLang="zh-CN" sz="2667" i="1">
                          <a:solidFill>
                            <a:srgbClr val="C00000"/>
                          </a:solidFill>
                          <a:latin typeface="Cambria Math" panose="02040503050406030204" pitchFamily="18" charset="0"/>
                          <a:ea typeface="Cambria Math" panose="02040503050406030204" pitchFamily="18" charset="0"/>
                        </a:rPr>
                        <m:t>,  </m:t>
                      </m:r>
                      <m:r>
                        <a:rPr lang="en-US" altLang="zh-CN" sz="2667" i="1">
                          <a:solidFill>
                            <a:srgbClr val="C00000"/>
                          </a:solidFill>
                          <a:latin typeface="Cambria Math" panose="02040503050406030204" pitchFamily="18" charset="0"/>
                          <a:ea typeface="Cambria Math" panose="02040503050406030204" pitchFamily="18" charset="0"/>
                        </a:rPr>
                        <m:t>𝑖𝑛𝑛𝑜𝑣𝑎𝑡𝑖𝑜𝑛</m:t>
                      </m:r>
                      <m:r>
                        <a:rPr lang="en-US" altLang="zh-CN" sz="2667" i="1">
                          <a:solidFill>
                            <a:srgbClr val="C00000"/>
                          </a:solidFill>
                          <a:latin typeface="Cambria Math" panose="02040503050406030204" pitchFamily="18" charset="0"/>
                          <a:ea typeface="Cambria Math" panose="02040503050406030204" pitchFamily="18" charset="0"/>
                        </a:rPr>
                        <m:t>,  </m:t>
                      </m:r>
                      <m:r>
                        <a:rPr lang="en-US" altLang="zh-CN" sz="2667" i="1">
                          <a:solidFill>
                            <a:srgbClr val="C00000"/>
                          </a:solidFill>
                          <a:latin typeface="Cambria Math" panose="02040503050406030204" pitchFamily="18" charset="0"/>
                          <a:ea typeface="Cambria Math" panose="02040503050406030204" pitchFamily="18" charset="0"/>
                        </a:rPr>
                        <m:t>𝑠𝑢𝑝𝑝𝑙𝑦</m:t>
                      </m:r>
                      <m:r>
                        <a:rPr lang="zh-CN" altLang="en-US" sz="2667" i="1">
                          <a:solidFill>
                            <a:srgbClr val="C00000"/>
                          </a:solidFill>
                          <a:latin typeface="Cambria Math" panose="02040503050406030204" pitchFamily="18" charset="0"/>
                          <a:ea typeface="Cambria Math" panose="02040503050406030204" pitchFamily="18" charset="0"/>
                        </a:rPr>
                        <m:t> </m:t>
                      </m:r>
                      <m:r>
                        <a:rPr lang="en-US" altLang="zh-CN" sz="2667" i="1">
                          <a:solidFill>
                            <a:srgbClr val="C00000"/>
                          </a:solidFill>
                          <a:latin typeface="Cambria Math" panose="02040503050406030204" pitchFamily="18" charset="0"/>
                          <a:ea typeface="Cambria Math" panose="02040503050406030204" pitchFamily="18" charset="0"/>
                        </a:rPr>
                        <m:t>𝑐h𝑎𝑖𝑛</m:t>
                      </m:r>
                      <m:r>
                        <a:rPr lang="en-US" altLang="zh-CN" sz="2667" i="1">
                          <a:solidFill>
                            <a:srgbClr val="C00000"/>
                          </a:solidFill>
                          <a:latin typeface="Cambria Math" panose="02040503050406030204" pitchFamily="18" charset="0"/>
                          <a:ea typeface="Cambria Math" panose="02040503050406030204" pitchFamily="18" charset="0"/>
                        </a:rPr>
                        <m:t>)</m:t>
                      </m:r>
                    </m:oMath>
                  </m:oMathPara>
                </a14:m>
                <a:endParaRPr lang="en-US" sz="2667" dirty="0">
                  <a:solidFill>
                    <a:srgbClr val="C00000"/>
                  </a:solidFill>
                  <a:latin typeface="Baskerville" panose="02020502070401020303" pitchFamily="18" charset="0"/>
                  <a:ea typeface="Baskerville" panose="02020502070401020303" pitchFamily="18" charset="0"/>
                </a:endParaRPr>
              </a:p>
            </p:txBody>
          </p:sp>
        </mc:Choice>
        <mc:Fallback xmlns="">
          <p:sp>
            <p:nvSpPr>
              <p:cNvPr id="18" name="Text Placeholder 2">
                <a:extLst>
                  <a:ext uri="{FF2B5EF4-FFF2-40B4-BE49-F238E27FC236}">
                    <a16:creationId xmlns:a16="http://schemas.microsoft.com/office/drawing/2014/main" id="{159454FD-2458-1046-8362-15EF1D8F7E77}"/>
                  </a:ext>
                </a:extLst>
              </p:cNvPr>
              <p:cNvSpPr txBox="1">
                <a:spLocks noRot="1" noChangeAspect="1" noMove="1" noResize="1" noEditPoints="1" noAdjustHandles="1" noChangeArrowheads="1" noChangeShapeType="1" noTextEdit="1"/>
              </p:cNvSpPr>
              <p:nvPr/>
            </p:nvSpPr>
            <p:spPr>
              <a:xfrm>
                <a:off x="2252565" y="6121271"/>
                <a:ext cx="11360800" cy="525055"/>
              </a:xfrm>
              <a:prstGeom prst="rect">
                <a:avLst/>
              </a:prstGeom>
              <a:blipFill>
                <a:blip r:embed="rId4"/>
                <a:stretch>
                  <a:fillRect t="-4651" b="-9302"/>
                </a:stretch>
              </a:blipFill>
            </p:spPr>
            <p:txBody>
              <a:bodyPr/>
              <a:lstStyle/>
              <a:p>
                <a:r>
                  <a:rPr lang="en-US">
                    <a:noFill/>
                  </a:rPr>
                  <a:t> </a:t>
                </a:r>
              </a:p>
            </p:txBody>
          </p:sp>
        </mc:Fallback>
      </mc:AlternateContent>
      <p:sp>
        <p:nvSpPr>
          <p:cNvPr id="3" name="TextBox 2"/>
          <p:cNvSpPr txBox="1"/>
          <p:nvPr/>
        </p:nvSpPr>
        <p:spPr>
          <a:xfrm>
            <a:off x="4420721" y="5628235"/>
            <a:ext cx="6117380" cy="461665"/>
          </a:xfrm>
          <a:prstGeom prst="rect">
            <a:avLst/>
          </a:prstGeom>
          <a:noFill/>
        </p:spPr>
        <p:txBody>
          <a:bodyPr wrap="none" rtlCol="0">
            <a:spAutoFit/>
          </a:bodyPr>
          <a:lstStyle/>
          <a:p>
            <a:r>
              <a:rPr lang="en-US" sz="1200" dirty="0">
                <a:latin typeface="Baskerville Old Face" panose="02020602080505020303" pitchFamily="18" charset="0"/>
              </a:rPr>
              <a:t>© World Green </a:t>
            </a:r>
            <a:r>
              <a:rPr lang="en-US" sz="1200" dirty="0" smtClean="0">
                <a:latin typeface="Baskerville Old Face" panose="02020602080505020303" pitchFamily="18" charset="0"/>
              </a:rPr>
              <a:t>Building </a:t>
            </a:r>
            <a:r>
              <a:rPr lang="en-US" sz="1200" dirty="0">
                <a:latin typeface="Baskerville Old Face" panose="02020602080505020303" pitchFamily="18" charset="0"/>
              </a:rPr>
              <a:t>Council. All rights reserved. This content is excluded from our </a:t>
            </a:r>
            <a:r>
              <a:rPr lang="en-US" sz="1200" dirty="0" smtClean="0">
                <a:latin typeface="Baskerville Old Face" panose="02020602080505020303" pitchFamily="18" charset="0"/>
              </a:rPr>
              <a:t>Creative</a:t>
            </a:r>
          </a:p>
          <a:p>
            <a:r>
              <a:rPr lang="en-US" sz="1200" dirty="0" smtClean="0">
                <a:latin typeface="Baskerville Old Face" panose="02020602080505020303" pitchFamily="18" charset="0"/>
              </a:rPr>
              <a:t> </a:t>
            </a:r>
            <a:r>
              <a:rPr lang="en-US" sz="1200" dirty="0">
                <a:latin typeface="Baskerville Old Face" panose="02020602080505020303" pitchFamily="18" charset="0"/>
              </a:rPr>
              <a:t>Commons license. For more information, see </a:t>
            </a:r>
            <a:r>
              <a:rPr lang="en-US" sz="1200" dirty="0">
                <a:latin typeface="Baskerville Old Face" panose="02020602080505020303" pitchFamily="18" charset="0"/>
                <a:hlinkClick r:id="rId5"/>
              </a:rPr>
              <a:t>https://ocw.mit.edu/help/faq-fair-use</a:t>
            </a:r>
            <a:r>
              <a:rPr lang="en-US" sz="1200" dirty="0" smtClean="0">
                <a:latin typeface="Baskerville Old Face" panose="02020602080505020303" pitchFamily="18" charset="0"/>
                <a:hlinkClick r:id="rId5"/>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144877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animBg="1"/>
      <p:bldP spid="16" grpId="0" animBg="1"/>
      <p:bldP spid="2"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54" name="Rectangle 53">
            <a:extLst>
              <a:ext uri="{FF2B5EF4-FFF2-40B4-BE49-F238E27FC236}">
                <a16:creationId xmlns:a16="http://schemas.microsoft.com/office/drawing/2014/main" id="{ECB04CB3-47E4-40D3-A772-75FD9CA17B45}"/>
              </a:ext>
            </a:extLst>
          </p:cNvPr>
          <p:cNvSpPr/>
          <p:nvPr/>
        </p:nvSpPr>
        <p:spPr>
          <a:xfrm>
            <a:off x="5626820" y="1227012"/>
            <a:ext cx="6296481" cy="3244515"/>
          </a:xfrm>
          <a:prstGeom prst="rect">
            <a:avLst/>
          </a:prstGeom>
          <a:solidFill>
            <a:srgbClr val="EEFF41">
              <a:alpha val="25098"/>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56" name="Rectangle 55">
            <a:extLst>
              <a:ext uri="{FF2B5EF4-FFF2-40B4-BE49-F238E27FC236}">
                <a16:creationId xmlns:a16="http://schemas.microsoft.com/office/drawing/2014/main" id="{01302DE2-23A6-4EEF-A9A4-1B8EC17428E8}"/>
              </a:ext>
            </a:extLst>
          </p:cNvPr>
          <p:cNvSpPr/>
          <p:nvPr/>
        </p:nvSpPr>
        <p:spPr>
          <a:xfrm>
            <a:off x="1348441" y="1239468"/>
            <a:ext cx="4186925" cy="3232059"/>
          </a:xfrm>
          <a:prstGeom prst="rect">
            <a:avLst/>
          </a:prstGeom>
          <a:solidFill>
            <a:schemeClr val="accent1">
              <a:lumMod val="40000"/>
              <a:lumOff val="60000"/>
              <a:alpha val="25098"/>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6" name="Google Shape;137;p21">
            <a:extLst>
              <a:ext uri="{FF2B5EF4-FFF2-40B4-BE49-F238E27FC236}">
                <a16:creationId xmlns:a16="http://schemas.microsoft.com/office/drawing/2014/main" id="{9F5C976A-540F-154D-BA08-9912B6B48A7E}"/>
              </a:ext>
            </a:extLst>
          </p:cNvPr>
          <p:cNvSpPr txBox="1">
            <a:spLocks/>
          </p:cNvSpPr>
          <p:nvPr/>
        </p:nvSpPr>
        <p:spPr>
          <a:xfrm>
            <a:off x="139539" y="250192"/>
            <a:ext cx="11912923" cy="12404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1100"/>
            </a:pPr>
            <a:r>
              <a:rPr lang="en-US" altLang="zh-CN" sz="4267" dirty="0">
                <a:solidFill>
                  <a:srgbClr val="1B4453"/>
                </a:solidFill>
                <a:latin typeface="Baskerville" panose="02020502070401020303"/>
              </a:rPr>
              <a:t>Is There a Business Case for Green Buildings?</a:t>
            </a:r>
            <a:endParaRPr lang="en-US" sz="4267" dirty="0">
              <a:solidFill>
                <a:srgbClr val="1B4453"/>
              </a:solidFill>
              <a:latin typeface="Baskerville" panose="02020502070401020303"/>
            </a:endParaRPr>
          </a:p>
        </p:txBody>
      </p:sp>
      <p:grpSp>
        <p:nvGrpSpPr>
          <p:cNvPr id="8" name="Group 7">
            <a:extLst>
              <a:ext uri="{FF2B5EF4-FFF2-40B4-BE49-F238E27FC236}">
                <a16:creationId xmlns:a16="http://schemas.microsoft.com/office/drawing/2014/main" id="{4D2ACBB5-57EC-1B4C-B588-69F43AA01682}"/>
              </a:ext>
            </a:extLst>
          </p:cNvPr>
          <p:cNvGrpSpPr/>
          <p:nvPr/>
        </p:nvGrpSpPr>
        <p:grpSpPr>
          <a:xfrm>
            <a:off x="228549" y="2092670"/>
            <a:ext cx="11660196" cy="2039365"/>
            <a:chOff x="135621" y="2185488"/>
            <a:chExt cx="8745147" cy="1529524"/>
          </a:xfrm>
        </p:grpSpPr>
        <p:sp>
          <p:nvSpPr>
            <p:cNvPr id="9" name="Google Shape;145;p21">
              <a:extLst>
                <a:ext uri="{FF2B5EF4-FFF2-40B4-BE49-F238E27FC236}">
                  <a16:creationId xmlns:a16="http://schemas.microsoft.com/office/drawing/2014/main" id="{31CEAA56-C08A-7749-8A09-A3FB388FF6F5}"/>
                </a:ext>
              </a:extLst>
            </p:cNvPr>
            <p:cNvSpPr txBox="1"/>
            <p:nvPr/>
          </p:nvSpPr>
          <p:spPr>
            <a:xfrm>
              <a:off x="6783445" y="2502135"/>
              <a:ext cx="2097323" cy="481894"/>
            </a:xfrm>
            <a:prstGeom prst="rect">
              <a:avLst/>
            </a:prstGeom>
            <a:noFill/>
            <a:ln>
              <a:noFill/>
              <a:prstDash val="solid"/>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Refurbishment/</a:t>
              </a:r>
              <a:r>
                <a:rPr lang="en" sz="1400" dirty="0">
                  <a:latin typeface="Baskerville" panose="02020502070401020303" pitchFamily="18" charset="0"/>
                  <a:ea typeface="Baskerville" panose="02020502070401020303" pitchFamily="18" charset="0"/>
                </a:rPr>
                <a:t>Acquisition</a:t>
              </a:r>
              <a:endParaRPr sz="1400" dirty="0">
                <a:latin typeface="Baskerville" panose="02020502070401020303" pitchFamily="18" charset="0"/>
                <a:ea typeface="Baskerville" panose="02020502070401020303" pitchFamily="18" charset="0"/>
              </a:endParaRPr>
            </a:p>
          </p:txBody>
        </p:sp>
        <p:sp>
          <p:nvSpPr>
            <p:cNvPr id="10" name="Google Shape;142;p21">
              <a:extLst>
                <a:ext uri="{FF2B5EF4-FFF2-40B4-BE49-F238E27FC236}">
                  <a16:creationId xmlns:a16="http://schemas.microsoft.com/office/drawing/2014/main" id="{F03FE744-2C3E-C44D-8714-66285B88E3E4}"/>
                </a:ext>
              </a:extLst>
            </p:cNvPr>
            <p:cNvSpPr txBox="1"/>
            <p:nvPr/>
          </p:nvSpPr>
          <p:spPr>
            <a:xfrm>
              <a:off x="960738" y="2479586"/>
              <a:ext cx="1752219" cy="307331"/>
            </a:xfrm>
            <a:prstGeom prst="rect">
              <a:avLst/>
            </a:prstGeom>
            <a:noFill/>
            <a:ln>
              <a:noFill/>
              <a:prstDash val="solid"/>
            </a:ln>
          </p:spPr>
          <p:txBody>
            <a:bodyPr spcFirstLastPara="1" wrap="square" lIns="121900" tIns="121900" rIns="121900" bIns="121900" anchor="t" anchorCtr="0">
              <a:noAutofit/>
            </a:bodyPr>
            <a:lstStyle/>
            <a:p>
              <a:endParaRPr sz="2800">
                <a:latin typeface="Baskerville" panose="02020502070401020303" pitchFamily="18" charset="0"/>
                <a:ea typeface="Baskerville" panose="02020502070401020303" pitchFamily="18" charset="0"/>
              </a:endParaRPr>
            </a:p>
          </p:txBody>
        </p:sp>
        <p:sp>
          <p:nvSpPr>
            <p:cNvPr id="11" name="Google Shape;155;p21">
              <a:extLst>
                <a:ext uri="{FF2B5EF4-FFF2-40B4-BE49-F238E27FC236}">
                  <a16:creationId xmlns:a16="http://schemas.microsoft.com/office/drawing/2014/main" id="{AA3EF89B-3889-4E4A-BC02-FA2A6C94FD9D}"/>
                </a:ext>
              </a:extLst>
            </p:cNvPr>
            <p:cNvSpPr txBox="1"/>
            <p:nvPr/>
          </p:nvSpPr>
          <p:spPr>
            <a:xfrm>
              <a:off x="135621" y="2961667"/>
              <a:ext cx="825117" cy="352677"/>
            </a:xfrm>
            <a:prstGeom prst="rect">
              <a:avLst/>
            </a:prstGeom>
            <a:noFill/>
            <a:ln>
              <a:noFill/>
              <a:prstDash val="solid"/>
            </a:ln>
          </p:spPr>
          <p:txBody>
            <a:bodyPr spcFirstLastPara="1" wrap="square" lIns="121900" tIns="121900" rIns="121900" bIns="121900" anchor="t" anchorCtr="0">
              <a:noAutofit/>
            </a:bodyPr>
            <a:lstStyle/>
            <a:p>
              <a:r>
                <a:rPr lang="en-US" altLang="zh-CN" sz="1600" dirty="0">
                  <a:latin typeface="Baskerville" panose="02020502070401020303" pitchFamily="18" charset="0"/>
                  <a:ea typeface="Baskerville" panose="02020502070401020303" pitchFamily="18" charset="0"/>
                </a:rPr>
                <a:t>Cost</a:t>
              </a:r>
              <a:endParaRPr sz="1600" dirty="0">
                <a:latin typeface="Baskerville" panose="02020502070401020303" pitchFamily="18" charset="0"/>
                <a:ea typeface="Baskerville" panose="02020502070401020303" pitchFamily="18" charset="0"/>
              </a:endParaRPr>
            </a:p>
          </p:txBody>
        </p:sp>
        <p:cxnSp>
          <p:nvCxnSpPr>
            <p:cNvPr id="12" name="Google Shape;159;p21">
              <a:extLst>
                <a:ext uri="{FF2B5EF4-FFF2-40B4-BE49-F238E27FC236}">
                  <a16:creationId xmlns:a16="http://schemas.microsoft.com/office/drawing/2014/main" id="{3A530FD8-E7AE-9448-8756-C49F2B97D67E}"/>
                </a:ext>
              </a:extLst>
            </p:cNvPr>
            <p:cNvCxnSpPr>
              <a:cxnSpLocks/>
            </p:cNvCxnSpPr>
            <p:nvPr/>
          </p:nvCxnSpPr>
          <p:spPr>
            <a:xfrm flipV="1">
              <a:off x="4480180" y="2192409"/>
              <a:ext cx="0" cy="386262"/>
            </a:xfrm>
            <a:prstGeom prst="straightConnector1">
              <a:avLst/>
            </a:prstGeom>
            <a:noFill/>
            <a:ln w="19050" cap="flat" cmpd="sng">
              <a:solidFill>
                <a:srgbClr val="0097A7"/>
              </a:solidFill>
              <a:prstDash val="solid"/>
              <a:round/>
              <a:headEnd type="none" w="med" len="med"/>
              <a:tailEnd type="triangle" w="med" len="med"/>
            </a:ln>
          </p:spPr>
        </p:cxnSp>
        <p:cxnSp>
          <p:nvCxnSpPr>
            <p:cNvPr id="13" name="Google Shape;141;p21">
              <a:extLst>
                <a:ext uri="{FF2B5EF4-FFF2-40B4-BE49-F238E27FC236}">
                  <a16:creationId xmlns:a16="http://schemas.microsoft.com/office/drawing/2014/main" id="{DE5E5AD4-B881-1649-8494-F39B8744427A}"/>
                </a:ext>
              </a:extLst>
            </p:cNvPr>
            <p:cNvCxnSpPr>
              <a:cxnSpLocks/>
            </p:cNvCxnSpPr>
            <p:nvPr/>
          </p:nvCxnSpPr>
          <p:spPr>
            <a:xfrm>
              <a:off x="841248" y="2786917"/>
              <a:ext cx="7420718" cy="0"/>
            </a:xfrm>
            <a:prstGeom prst="straightConnector1">
              <a:avLst/>
            </a:prstGeom>
            <a:noFill/>
            <a:ln w="9525" cap="flat" cmpd="sng">
              <a:solidFill>
                <a:schemeClr val="bg1">
                  <a:lumMod val="50000"/>
                </a:schemeClr>
              </a:solidFill>
              <a:prstDash val="solid"/>
              <a:round/>
              <a:headEnd type="none" w="med" len="med"/>
              <a:tailEnd type="triangle" w="med" len="med"/>
            </a:ln>
          </p:spPr>
        </p:cxnSp>
        <p:sp>
          <p:nvSpPr>
            <p:cNvPr id="14" name="Google Shape;155;p21">
              <a:extLst>
                <a:ext uri="{FF2B5EF4-FFF2-40B4-BE49-F238E27FC236}">
                  <a16:creationId xmlns:a16="http://schemas.microsoft.com/office/drawing/2014/main" id="{74BF7114-B6E7-7F42-B11A-224C8DC9617A}"/>
                </a:ext>
              </a:extLst>
            </p:cNvPr>
            <p:cNvSpPr txBox="1"/>
            <p:nvPr/>
          </p:nvSpPr>
          <p:spPr>
            <a:xfrm>
              <a:off x="135621" y="2402333"/>
              <a:ext cx="825117" cy="352677"/>
            </a:xfrm>
            <a:prstGeom prst="rect">
              <a:avLst/>
            </a:prstGeom>
            <a:noFill/>
            <a:ln>
              <a:noFill/>
              <a:prstDash val="solid"/>
            </a:ln>
          </p:spPr>
          <p:txBody>
            <a:bodyPr spcFirstLastPara="1" wrap="square" lIns="121900" tIns="121900" rIns="121900" bIns="121900" anchor="t" anchorCtr="0">
              <a:noAutofit/>
            </a:bodyPr>
            <a:lstStyle/>
            <a:p>
              <a:r>
                <a:rPr lang="en-US" altLang="zh-CN" sz="1600" dirty="0">
                  <a:latin typeface="Baskerville" panose="02020502070401020303" pitchFamily="18" charset="0"/>
                  <a:ea typeface="Baskerville" panose="02020502070401020303" pitchFamily="18" charset="0"/>
                </a:rPr>
                <a:t>Benefit</a:t>
              </a:r>
              <a:endParaRPr sz="1600" dirty="0">
                <a:latin typeface="Baskerville" panose="02020502070401020303" pitchFamily="18" charset="0"/>
                <a:ea typeface="Baskerville" panose="02020502070401020303" pitchFamily="18" charset="0"/>
              </a:endParaRPr>
            </a:p>
          </p:txBody>
        </p:sp>
        <p:cxnSp>
          <p:nvCxnSpPr>
            <p:cNvPr id="15" name="Google Shape;141;p21">
              <a:extLst>
                <a:ext uri="{FF2B5EF4-FFF2-40B4-BE49-F238E27FC236}">
                  <a16:creationId xmlns:a16="http://schemas.microsoft.com/office/drawing/2014/main" id="{27E9E2DC-9D22-7C43-98B8-191A50EF6120}"/>
                </a:ext>
              </a:extLst>
            </p:cNvPr>
            <p:cNvCxnSpPr>
              <a:cxnSpLocks/>
            </p:cNvCxnSpPr>
            <p:nvPr/>
          </p:nvCxnSpPr>
          <p:spPr>
            <a:xfrm>
              <a:off x="841248" y="2786917"/>
              <a:ext cx="7420718" cy="9583"/>
            </a:xfrm>
            <a:prstGeom prst="straightConnector1">
              <a:avLst/>
            </a:prstGeom>
            <a:noFill/>
            <a:ln w="22225" cap="flat" cmpd="sng">
              <a:solidFill>
                <a:schemeClr val="bg1">
                  <a:lumMod val="50000"/>
                </a:schemeClr>
              </a:solidFill>
              <a:prstDash val="solid"/>
              <a:round/>
              <a:headEnd type="none" w="med" len="med"/>
              <a:tailEnd type="triangle" w="med" len="med"/>
            </a:ln>
          </p:spPr>
        </p:cxnSp>
        <p:sp>
          <p:nvSpPr>
            <p:cNvPr id="16" name="Google Shape;144;p21">
              <a:extLst>
                <a:ext uri="{FF2B5EF4-FFF2-40B4-BE49-F238E27FC236}">
                  <a16:creationId xmlns:a16="http://schemas.microsoft.com/office/drawing/2014/main" id="{A9E1AE70-21E5-F74E-97D3-BF885E5338EC}"/>
                </a:ext>
              </a:extLst>
            </p:cNvPr>
            <p:cNvSpPr txBox="1"/>
            <p:nvPr/>
          </p:nvSpPr>
          <p:spPr>
            <a:xfrm>
              <a:off x="4247936" y="2491488"/>
              <a:ext cx="865931" cy="345038"/>
            </a:xfrm>
            <a:prstGeom prst="rect">
              <a:avLst/>
            </a:prstGeom>
            <a:noFill/>
            <a:ln>
              <a:noFill/>
              <a:prstDash val="solid"/>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Tenancy</a:t>
              </a:r>
              <a:endParaRPr sz="1400" dirty="0">
                <a:latin typeface="Baskerville" panose="02020502070401020303" pitchFamily="18" charset="0"/>
                <a:ea typeface="Baskerville" panose="02020502070401020303" pitchFamily="18" charset="0"/>
              </a:endParaRPr>
            </a:p>
          </p:txBody>
        </p:sp>
        <p:sp>
          <p:nvSpPr>
            <p:cNvPr id="17" name="Rectangle 16">
              <a:extLst>
                <a:ext uri="{FF2B5EF4-FFF2-40B4-BE49-F238E27FC236}">
                  <a16:creationId xmlns:a16="http://schemas.microsoft.com/office/drawing/2014/main" id="{01EBBF5C-FA1C-CA4A-811C-D463A79EAAF5}"/>
                </a:ext>
              </a:extLst>
            </p:cNvPr>
            <p:cNvSpPr/>
            <p:nvPr/>
          </p:nvSpPr>
          <p:spPr>
            <a:xfrm>
              <a:off x="5490227" y="2486617"/>
              <a:ext cx="1020609" cy="360192"/>
            </a:xfrm>
            <a:prstGeom prst="rect">
              <a:avLst/>
            </a:prstGeom>
            <a:noFill/>
            <a:ln>
              <a:noFill/>
              <a:prstDash val="solid"/>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Operation</a:t>
              </a:r>
              <a:endParaRPr lang="en-US" sz="1400" dirty="0">
                <a:solidFill>
                  <a:schemeClr val="dk1"/>
                </a:solidFill>
                <a:latin typeface="Baskerville" panose="02020502070401020303" pitchFamily="18" charset="0"/>
                <a:ea typeface="Baskerville" panose="02020502070401020303" pitchFamily="18" charset="0"/>
              </a:endParaRPr>
            </a:p>
          </p:txBody>
        </p:sp>
        <p:cxnSp>
          <p:nvCxnSpPr>
            <p:cNvPr id="18" name="Google Shape;159;p21">
              <a:extLst>
                <a:ext uri="{FF2B5EF4-FFF2-40B4-BE49-F238E27FC236}">
                  <a16:creationId xmlns:a16="http://schemas.microsoft.com/office/drawing/2014/main" id="{9E6C1586-A29F-0547-A353-C55F0267718D}"/>
                </a:ext>
              </a:extLst>
            </p:cNvPr>
            <p:cNvCxnSpPr>
              <a:cxnSpLocks/>
            </p:cNvCxnSpPr>
            <p:nvPr/>
          </p:nvCxnSpPr>
          <p:spPr>
            <a:xfrm flipV="1">
              <a:off x="5859403" y="2862852"/>
              <a:ext cx="0" cy="386262"/>
            </a:xfrm>
            <a:prstGeom prst="straightConnector1">
              <a:avLst/>
            </a:prstGeom>
            <a:noFill/>
            <a:ln w="19050" cap="flat" cmpd="sng">
              <a:solidFill>
                <a:srgbClr val="0097A7"/>
              </a:solidFill>
              <a:prstDash val="solid"/>
              <a:round/>
              <a:headEnd type="none" w="med" len="med"/>
              <a:tailEnd type="triangle" w="med" len="med"/>
            </a:ln>
          </p:spPr>
        </p:cxnSp>
        <p:cxnSp>
          <p:nvCxnSpPr>
            <p:cNvPr id="19" name="Google Shape;159;p21">
              <a:extLst>
                <a:ext uri="{FF2B5EF4-FFF2-40B4-BE49-F238E27FC236}">
                  <a16:creationId xmlns:a16="http://schemas.microsoft.com/office/drawing/2014/main" id="{29D62884-A482-964E-A892-111504B8B271}"/>
                </a:ext>
              </a:extLst>
            </p:cNvPr>
            <p:cNvCxnSpPr>
              <a:cxnSpLocks/>
            </p:cNvCxnSpPr>
            <p:nvPr/>
          </p:nvCxnSpPr>
          <p:spPr>
            <a:xfrm flipV="1">
              <a:off x="7544436" y="2185488"/>
              <a:ext cx="0" cy="386262"/>
            </a:xfrm>
            <a:prstGeom prst="straightConnector1">
              <a:avLst/>
            </a:prstGeom>
            <a:noFill/>
            <a:ln w="19050" cap="flat" cmpd="sng">
              <a:solidFill>
                <a:srgbClr val="0097A7"/>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A7CF68F8-96F4-9540-A0C1-090AD93A90CB}"/>
                    </a:ext>
                  </a:extLst>
                </p:cNvPr>
                <p:cNvSpPr/>
                <p:nvPr/>
              </p:nvSpPr>
              <p:spPr>
                <a:xfrm>
                  <a:off x="7216910" y="2782782"/>
                  <a:ext cx="764889" cy="230833"/>
                </a:xfrm>
                <a:prstGeom prst="rect">
                  <a:avLst/>
                </a:prstGeom>
                <a:ln>
                  <a:noFill/>
                  <a:prstDash val="soli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400" i="1">
                            <a:latin typeface="Cambria Math" panose="02040503050406030204" pitchFamily="18" charset="0"/>
                          </a:rPr>
                          <m:t>𝑦𝑒𝑎𝑟</m:t>
                        </m:r>
                        <m:r>
                          <a:rPr lang="zh-CN" altLang="en-US" sz="1400" i="1">
                            <a:latin typeface="Cambria Math" panose="02040503050406030204" pitchFamily="18" charset="0"/>
                          </a:rPr>
                          <m:t> </m:t>
                        </m:r>
                        <m:r>
                          <a:rPr lang="en-US" altLang="zh-CN" sz="1400" i="1">
                            <a:latin typeface="Cambria Math" panose="02040503050406030204" pitchFamily="18" charset="0"/>
                          </a:rPr>
                          <m:t>𝑇</m:t>
                        </m:r>
                      </m:oMath>
                    </m:oMathPara>
                  </a14:m>
                  <a:endParaRPr lang="en-US" sz="2800" dirty="0">
                    <a:latin typeface="Baskerville" panose="02020502070401020303" pitchFamily="18" charset="0"/>
                    <a:ea typeface="Baskerville" panose="02020502070401020303" pitchFamily="18" charset="0"/>
                  </a:endParaRPr>
                </a:p>
              </p:txBody>
            </p:sp>
          </mc:Choice>
          <mc:Fallback xmlns="">
            <p:sp>
              <p:nvSpPr>
                <p:cNvPr id="20" name="Rectangle 19">
                  <a:extLst>
                    <a:ext uri="{FF2B5EF4-FFF2-40B4-BE49-F238E27FC236}">
                      <a16:creationId xmlns:a16="http://schemas.microsoft.com/office/drawing/2014/main" id="{A7CF68F8-96F4-9540-A0C1-090AD93A90CB}"/>
                    </a:ext>
                  </a:extLst>
                </p:cNvPr>
                <p:cNvSpPr>
                  <a:spLocks noRot="1" noChangeAspect="1" noMove="1" noResize="1" noEditPoints="1" noAdjustHandles="1" noChangeArrowheads="1" noChangeShapeType="1" noTextEdit="1"/>
                </p:cNvSpPr>
                <p:nvPr/>
              </p:nvSpPr>
              <p:spPr>
                <a:xfrm>
                  <a:off x="7216910" y="2782782"/>
                  <a:ext cx="764889" cy="230833"/>
                </a:xfrm>
                <a:prstGeom prst="rect">
                  <a:avLst/>
                </a:prstGeom>
                <a:blipFill>
                  <a:blip r:embed="rId3"/>
                  <a:stretch>
                    <a:fillRect/>
                  </a:stretch>
                </a:blipFill>
                <a:ln>
                  <a:noFill/>
                  <a:prstDash val="solid"/>
                </a:ln>
              </p:spPr>
              <p:txBody>
                <a:bodyPr/>
                <a:lstStyle/>
                <a:p>
                  <a:r>
                    <a:rPr lang="zh-CN" altLang="en-US">
                      <a:noFill/>
                    </a:rPr>
                    <a:t> </a:t>
                  </a:r>
                </a:p>
              </p:txBody>
            </p:sp>
          </mc:Fallback>
        </mc:AlternateContent>
        <p:sp>
          <p:nvSpPr>
            <p:cNvPr id="21" name="Google Shape;143;p21">
              <a:extLst>
                <a:ext uri="{FF2B5EF4-FFF2-40B4-BE49-F238E27FC236}">
                  <a16:creationId xmlns:a16="http://schemas.microsoft.com/office/drawing/2014/main" id="{F4C02F1C-ADAA-514C-9F04-76F6E1143211}"/>
                </a:ext>
              </a:extLst>
            </p:cNvPr>
            <p:cNvSpPr txBox="1"/>
            <p:nvPr/>
          </p:nvSpPr>
          <p:spPr>
            <a:xfrm>
              <a:off x="772284" y="2492440"/>
              <a:ext cx="2211625" cy="339562"/>
            </a:xfrm>
            <a:prstGeom prst="rect">
              <a:avLst/>
            </a:prstGeom>
            <a:noFill/>
            <a:ln>
              <a:noFill/>
              <a:prstDash val="solid"/>
            </a:ln>
          </p:spPr>
          <p:txBody>
            <a:bodyPr spcFirstLastPara="1" wrap="square" lIns="121900" tIns="121900" rIns="121900" bIns="121900" anchor="t" anchorCtr="0">
              <a:noAutofit/>
            </a:bodyPr>
            <a:lstStyle/>
            <a:p>
              <a:pPr algn="ctr"/>
              <a:r>
                <a:rPr lang="en" sz="1400" dirty="0">
                  <a:latin typeface="Baskerville" panose="02020502070401020303" pitchFamily="18" charset="0"/>
                  <a:ea typeface="Baskerville" panose="02020502070401020303" pitchFamily="18" charset="0"/>
                </a:rPr>
                <a:t>Design/Construction</a:t>
              </a:r>
              <a:endParaRPr sz="1400" dirty="0">
                <a:latin typeface="Baskerville" panose="02020502070401020303" pitchFamily="18" charset="0"/>
                <a:ea typeface="Baskerville" panose="02020502070401020303" pitchFamily="18" charset="0"/>
              </a:endParaRPr>
            </a:p>
          </p:txBody>
        </p:sp>
        <p:cxnSp>
          <p:nvCxnSpPr>
            <p:cNvPr id="25" name="Google Shape;159;p21">
              <a:extLst>
                <a:ext uri="{FF2B5EF4-FFF2-40B4-BE49-F238E27FC236}">
                  <a16:creationId xmlns:a16="http://schemas.microsoft.com/office/drawing/2014/main" id="{005D5609-6223-8B4D-9060-6135607F086B}"/>
                </a:ext>
              </a:extLst>
            </p:cNvPr>
            <p:cNvCxnSpPr>
              <a:cxnSpLocks/>
            </p:cNvCxnSpPr>
            <p:nvPr/>
          </p:nvCxnSpPr>
          <p:spPr>
            <a:xfrm flipV="1">
              <a:off x="1782801" y="2840489"/>
              <a:ext cx="0" cy="429337"/>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5ED09C01-CE36-5246-8B6A-93A2068DB66D}"/>
                    </a:ext>
                  </a:extLst>
                </p:cNvPr>
                <p:cNvSpPr/>
                <p:nvPr/>
              </p:nvSpPr>
              <p:spPr>
                <a:xfrm>
                  <a:off x="1605462" y="3045598"/>
                  <a:ext cx="1888146" cy="669414"/>
                </a:xfrm>
                <a:prstGeom prst="rect">
                  <a:avLst/>
                </a:prstGeom>
                <a:ln>
                  <a:noFill/>
                  <a:prstDash val="solid"/>
                </a:ln>
              </p:spPr>
              <p:txBody>
                <a:bodyPr wrap="square">
                  <a:spAutoFit/>
                </a:bodyPr>
                <a:lstStyle/>
                <a:p>
                  <a:pPr marL="211656">
                    <a:buSzPts val="1100"/>
                  </a:pPr>
                  <a:r>
                    <a:rPr lang="en-US" altLang="zh-CN" sz="2000" b="1" dirty="0">
                      <a:solidFill>
                        <a:srgbClr val="993333"/>
                      </a:solidFill>
                      <a:latin typeface="Baskerville" panose="02020502070401020303" pitchFamily="18" charset="0"/>
                      <a:ea typeface="Baskerville" panose="02020502070401020303" pitchFamily="18" charset="0"/>
                    </a:rPr>
                    <a:t>0</a:t>
                  </a:r>
                  <a:r>
                    <a:rPr lang="en-US" sz="2000" b="1" dirty="0">
                      <a:solidFill>
                        <a:srgbClr val="993333"/>
                      </a:solidFill>
                      <a:latin typeface="Baskerville" panose="02020502070401020303" pitchFamily="18" charset="0"/>
                      <a:ea typeface="Baskerville" panose="02020502070401020303" pitchFamily="18" charset="0"/>
                    </a:rPr>
                    <a:t> </a:t>
                  </a:r>
                  <a:r>
                    <a:rPr lang="en-US" altLang="zh-CN" sz="2000" b="1" dirty="0">
                      <a:solidFill>
                        <a:srgbClr val="993333"/>
                      </a:solidFill>
                      <a:latin typeface="Baskerville" panose="02020502070401020303" pitchFamily="18" charset="0"/>
                      <a:ea typeface="Baskerville" panose="02020502070401020303" pitchFamily="18" charset="0"/>
                    </a:rPr>
                    <a:t>~</a:t>
                  </a:r>
                  <a:r>
                    <a:rPr lang="en-US" sz="2000" b="1" dirty="0">
                      <a:solidFill>
                        <a:srgbClr val="993333"/>
                      </a:solidFill>
                      <a:latin typeface="Baskerville" panose="02020502070401020303" pitchFamily="18" charset="0"/>
                      <a:ea typeface="Baskerville" panose="02020502070401020303" pitchFamily="18" charset="0"/>
                    </a:rPr>
                    <a:t> 12.5%</a:t>
                  </a:r>
                  <a:endParaRPr lang="en-US" sz="1200" b="1" dirty="0">
                    <a:solidFill>
                      <a:srgbClr val="993333"/>
                    </a:solidFill>
                    <a:latin typeface="Baskerville" panose="02020502070401020303" pitchFamily="18" charset="0"/>
                    <a:ea typeface="Baskerville" panose="02020502070401020303" pitchFamily="18" charset="0"/>
                  </a:endParaRPr>
                </a:p>
                <a:p>
                  <a:pPr marL="211656">
                    <a:buSzPts val="1100"/>
                  </a:pPr>
                  <a:r>
                    <a:rPr lang="en-US" sz="1600" dirty="0">
                      <a:latin typeface="Baskerville" panose="02020502070401020303" pitchFamily="18" charset="0"/>
                      <a:ea typeface="Baskerville" panose="02020502070401020303" pitchFamily="18" charset="0"/>
                    </a:rPr>
                    <a:t>Higher Upfront cost</a:t>
                  </a:r>
                  <a:r>
                    <a:rPr lang="zh-CN" altLang="en-US" sz="1600" dirty="0">
                      <a:latin typeface="Baskerville" panose="02020502070401020303" pitchFamily="18" charset="0"/>
                    </a:rPr>
                    <a:t> </a:t>
                  </a:r>
                  <a14:m>
                    <m:oMath xmlns:m="http://schemas.openxmlformats.org/officeDocument/2006/math">
                      <m:r>
                        <a:rPr lang="zh-CN" altLang="en-US" sz="1600" i="1">
                          <a:latin typeface="Cambria Math" panose="02040503050406030204" pitchFamily="18" charset="0"/>
                        </a:rPr>
                        <m:t>∆</m:t>
                      </m:r>
                      <m:r>
                        <a:rPr lang="en-US" altLang="zh-CN" sz="1600" i="1">
                          <a:latin typeface="Cambria Math" panose="02040503050406030204" pitchFamily="18" charset="0"/>
                        </a:rPr>
                        <m:t>𝐶</m:t>
                      </m:r>
                    </m:oMath>
                  </a14:m>
                  <a:endParaRPr lang="en-US" altLang="zh-CN" sz="1600" dirty="0">
                    <a:latin typeface="Baskerville" panose="02020502070401020303" pitchFamily="18" charset="0"/>
                    <a:ea typeface="Baskerville" panose="02020502070401020303" pitchFamily="18" charset="0"/>
                  </a:endParaRPr>
                </a:p>
                <a:p>
                  <a:pPr marL="211656">
                    <a:buSzPts val="1100"/>
                  </a:pPr>
                  <a:endParaRPr lang="en-US" sz="1600" dirty="0">
                    <a:latin typeface="Baskerville" panose="02020502070401020303" pitchFamily="18" charset="0"/>
                    <a:ea typeface="Baskerville" panose="02020502070401020303" pitchFamily="18" charset="0"/>
                  </a:endParaRPr>
                </a:p>
              </p:txBody>
            </p:sp>
          </mc:Choice>
          <mc:Fallback xmlns="">
            <p:sp>
              <p:nvSpPr>
                <p:cNvPr id="26" name="Rectangle 25">
                  <a:extLst>
                    <a:ext uri="{FF2B5EF4-FFF2-40B4-BE49-F238E27FC236}">
                      <a16:creationId xmlns:a16="http://schemas.microsoft.com/office/drawing/2014/main" id="{5ED09C01-CE36-5246-8B6A-93A2068DB66D}"/>
                    </a:ext>
                  </a:extLst>
                </p:cNvPr>
                <p:cNvSpPr>
                  <a:spLocks noRot="1" noChangeAspect="1" noMove="1" noResize="1" noEditPoints="1" noAdjustHandles="1" noChangeArrowheads="1" noChangeShapeType="1" noTextEdit="1"/>
                </p:cNvSpPr>
                <p:nvPr/>
              </p:nvSpPr>
              <p:spPr>
                <a:xfrm>
                  <a:off x="1605462" y="3045598"/>
                  <a:ext cx="1888146" cy="669414"/>
                </a:xfrm>
                <a:prstGeom prst="rect">
                  <a:avLst/>
                </a:prstGeom>
                <a:blipFill>
                  <a:blip r:embed="rId4"/>
                  <a:stretch>
                    <a:fillRect t="-2778"/>
                  </a:stretch>
                </a:blipFill>
                <a:ln>
                  <a:noFill/>
                  <a:prstDash val="solid"/>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15232CE3-1E4F-C744-B7C5-FA5A9AAB9472}"/>
                  </a:ext>
                </a:extLst>
              </p:cNvPr>
              <p:cNvSpPr/>
              <p:nvPr/>
            </p:nvSpPr>
            <p:spPr>
              <a:xfrm>
                <a:off x="4082059" y="1568438"/>
                <a:ext cx="1645697" cy="800219"/>
              </a:xfrm>
              <a:prstGeom prst="rect">
                <a:avLst/>
              </a:prstGeom>
            </p:spPr>
            <p:txBody>
              <a:bodyPr wrap="square">
                <a:spAutoFit/>
              </a:bodyPr>
              <a:lstStyle/>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0</a:t>
                </a:r>
                <a:r>
                  <a:rPr 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a:t>
                </a:r>
                <a:r>
                  <a:rPr 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43</a:t>
                </a:r>
                <a:r>
                  <a:rPr lang="en-US" sz="1400" b="1" dirty="0">
                    <a:solidFill>
                      <a:srgbClr val="0097A7"/>
                    </a:solidFill>
                    <a:latin typeface="Baskerville" panose="02020502070401020303" pitchFamily="18" charset="0"/>
                    <a:ea typeface="Baskerville" panose="02020502070401020303" pitchFamily="18" charset="0"/>
                  </a:rPr>
                  <a:t>%</a:t>
                </a:r>
                <a:endParaRPr lang="en-US" sz="1400" dirty="0">
                  <a:solidFill>
                    <a:srgbClr val="0097A7"/>
                  </a:solidFill>
                  <a:latin typeface="Baskerville" panose="02020502070401020303" pitchFamily="18" charset="0"/>
                  <a:ea typeface="Baskerville" panose="02020502070401020303" pitchFamily="18" charset="0"/>
                </a:endParaRPr>
              </a:p>
              <a:p>
                <a:pPr marL="211656">
                  <a:buSzPts val="1100"/>
                </a:pPr>
                <a:r>
                  <a:rPr lang="en-US" sz="1600" dirty="0">
                    <a:latin typeface="Baskerville" panose="02020502070401020303" pitchFamily="18" charset="0"/>
                    <a:ea typeface="Baskerville" panose="02020502070401020303" pitchFamily="18" charset="0"/>
                  </a:rPr>
                  <a:t>Higher </a:t>
                </a:r>
                <a:r>
                  <a:rPr lang="en-US" altLang="zh-CN" sz="1600" dirty="0">
                    <a:latin typeface="Baskerville" panose="02020502070401020303" pitchFamily="18" charset="0"/>
                    <a:ea typeface="Baskerville" panose="02020502070401020303" pitchFamily="18" charset="0"/>
                  </a:rPr>
                  <a:t>Sale</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Price</a:t>
                </a:r>
                <a:r>
                  <a:rPr lang="zh-CN" altLang="en-US" sz="1600" dirty="0">
                    <a:latin typeface="Baskerville" panose="02020502070401020303" pitchFamily="18" charset="0"/>
                  </a:rPr>
                  <a:t> </a:t>
                </a:r>
                <a14:m>
                  <m:oMath xmlns:m="http://schemas.openxmlformats.org/officeDocument/2006/math">
                    <m:r>
                      <a:rPr lang="zh-CN" altLang="en-US" sz="1600" i="1">
                        <a:latin typeface="Cambria Math" panose="02040503050406030204" pitchFamily="18" charset="0"/>
                      </a:rPr>
                      <m:t>∆</m:t>
                    </m:r>
                    <m:r>
                      <a:rPr lang="en-US" altLang="zh-CN" sz="1600" i="1">
                        <a:latin typeface="Cambria Math" panose="02040503050406030204" pitchFamily="18" charset="0"/>
                      </a:rPr>
                      <m:t>𝑉</m:t>
                    </m:r>
                  </m:oMath>
                </a14:m>
                <a:endParaRPr lang="en-US" sz="1600" dirty="0">
                  <a:latin typeface="Baskerville" panose="02020502070401020303" pitchFamily="18" charset="0"/>
                  <a:ea typeface="Baskerville" panose="02020502070401020303" pitchFamily="18" charset="0"/>
                </a:endParaRPr>
              </a:p>
            </p:txBody>
          </p:sp>
        </mc:Choice>
        <mc:Fallback xmlns="">
          <p:sp>
            <p:nvSpPr>
              <p:cNvPr id="27" name="Rectangle 26">
                <a:extLst>
                  <a:ext uri="{FF2B5EF4-FFF2-40B4-BE49-F238E27FC236}">
                    <a16:creationId xmlns:a16="http://schemas.microsoft.com/office/drawing/2014/main" id="{15232CE3-1E4F-C744-B7C5-FA5A9AAB9472}"/>
                  </a:ext>
                </a:extLst>
              </p:cNvPr>
              <p:cNvSpPr>
                <a:spLocks noRot="1" noChangeAspect="1" noMove="1" noResize="1" noEditPoints="1" noAdjustHandles="1" noChangeArrowheads="1" noChangeShapeType="1" noTextEdit="1"/>
              </p:cNvSpPr>
              <p:nvPr/>
            </p:nvSpPr>
            <p:spPr>
              <a:xfrm>
                <a:off x="4082059" y="1568438"/>
                <a:ext cx="1645697" cy="800219"/>
              </a:xfrm>
              <a:prstGeom prst="rect">
                <a:avLst/>
              </a:prstGeom>
              <a:blipFill>
                <a:blip r:embed="rId5"/>
                <a:stretch>
                  <a:fillRect t="-758" b="-8333"/>
                </a:stretch>
              </a:blipFill>
            </p:spPr>
            <p:txBody>
              <a:bodyPr/>
              <a:lstStyle/>
              <a:p>
                <a:r>
                  <a:rPr lang="zh-CN" altLang="en-US">
                    <a:noFill/>
                  </a:rPr>
                  <a:t> </a:t>
                </a:r>
              </a:p>
            </p:txBody>
          </p:sp>
        </mc:Fallback>
      </mc:AlternateContent>
      <p:sp>
        <p:nvSpPr>
          <p:cNvPr id="28" name="Google Shape;143;p21">
            <a:extLst>
              <a:ext uri="{FF2B5EF4-FFF2-40B4-BE49-F238E27FC236}">
                <a16:creationId xmlns:a16="http://schemas.microsoft.com/office/drawing/2014/main" id="{D7818347-7922-A346-A2E0-269FDEE2931C}"/>
              </a:ext>
            </a:extLst>
          </p:cNvPr>
          <p:cNvSpPr txBox="1"/>
          <p:nvPr/>
        </p:nvSpPr>
        <p:spPr>
          <a:xfrm>
            <a:off x="3761155" y="2490622"/>
            <a:ext cx="1051813" cy="409775"/>
          </a:xfrm>
          <a:prstGeom prst="rect">
            <a:avLst/>
          </a:prstGeom>
          <a:noFill/>
          <a:ln>
            <a:noFill/>
          </a:ln>
        </p:spPr>
        <p:txBody>
          <a:bodyPr spcFirstLastPara="1" wrap="square" lIns="121900" tIns="121900" rIns="121900" bIns="121900" anchor="t" anchorCtr="0">
            <a:noAutofit/>
          </a:bodyPr>
          <a:lstStyle/>
          <a:p>
            <a:pPr algn="ctr"/>
            <a:r>
              <a:rPr lang="en-US" altLang="zh-CN" sz="1400" dirty="0">
                <a:latin typeface="Baskerville" panose="02020502070401020303" pitchFamily="18" charset="0"/>
                <a:ea typeface="Baskerville" panose="02020502070401020303" pitchFamily="18" charset="0"/>
                <a:sym typeface="Wingdings" pitchFamily="2" charset="2"/>
              </a:rPr>
              <a:t>Sale</a:t>
            </a:r>
            <a:endParaRPr sz="1400" dirty="0">
              <a:latin typeface="Baskerville" panose="02020502070401020303" pitchFamily="18" charset="0"/>
              <a:ea typeface="Baskerville" panose="02020502070401020303" pitchFamily="18" charset="0"/>
            </a:endParaRPr>
          </a:p>
        </p:txBody>
      </p:sp>
      <p:cxnSp>
        <p:nvCxnSpPr>
          <p:cNvPr id="29" name="Google Shape;159;p21">
            <a:extLst>
              <a:ext uri="{FF2B5EF4-FFF2-40B4-BE49-F238E27FC236}">
                <a16:creationId xmlns:a16="http://schemas.microsoft.com/office/drawing/2014/main" id="{ADA00D27-E0DE-F14F-87B5-3FF44A4445B9}"/>
              </a:ext>
            </a:extLst>
          </p:cNvPr>
          <p:cNvCxnSpPr>
            <a:cxnSpLocks/>
          </p:cNvCxnSpPr>
          <p:nvPr/>
        </p:nvCxnSpPr>
        <p:spPr>
          <a:xfrm flipV="1">
            <a:off x="4309158" y="2074762"/>
            <a:ext cx="0" cy="515016"/>
          </a:xfrm>
          <a:prstGeom prst="straightConnector1">
            <a:avLst/>
          </a:prstGeom>
          <a:noFill/>
          <a:ln w="19050" cap="flat" cmpd="sng">
            <a:solidFill>
              <a:srgbClr val="0097A7"/>
            </a:solidFill>
            <a:prstDash val="solid"/>
            <a:round/>
            <a:headEnd type="none" w="med" len="med"/>
            <a:tailEnd type="triangle" w="med" len="med"/>
          </a:ln>
        </p:spPr>
      </p:cxnSp>
      <p:grpSp>
        <p:nvGrpSpPr>
          <p:cNvPr id="30" name="Group 29">
            <a:extLst>
              <a:ext uri="{FF2B5EF4-FFF2-40B4-BE49-F238E27FC236}">
                <a16:creationId xmlns:a16="http://schemas.microsoft.com/office/drawing/2014/main" id="{BD5BDA17-FBF4-E247-9C8B-BD34A968C529}"/>
              </a:ext>
            </a:extLst>
          </p:cNvPr>
          <p:cNvGrpSpPr/>
          <p:nvPr/>
        </p:nvGrpSpPr>
        <p:grpSpPr>
          <a:xfrm>
            <a:off x="7215639" y="4567361"/>
            <a:ext cx="4490071" cy="2192581"/>
            <a:chOff x="4797313" y="3039248"/>
            <a:chExt cx="3367554" cy="1644436"/>
          </a:xfrm>
        </p:grpSpPr>
        <p:sp>
          <p:nvSpPr>
            <p:cNvPr id="31" name="Rectangle 30">
              <a:extLst>
                <a:ext uri="{FF2B5EF4-FFF2-40B4-BE49-F238E27FC236}">
                  <a16:creationId xmlns:a16="http://schemas.microsoft.com/office/drawing/2014/main" id="{B072E877-5C89-774D-A778-04624A142828}"/>
                </a:ext>
              </a:extLst>
            </p:cNvPr>
            <p:cNvSpPr/>
            <p:nvPr/>
          </p:nvSpPr>
          <p:spPr>
            <a:xfrm>
              <a:off x="4797313" y="3039248"/>
              <a:ext cx="3367554" cy="1644436"/>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Baskerville" panose="02020502070401020303" pitchFamily="18" charset="0"/>
                <a:ea typeface="Baskerville" panose="02020502070401020303" pitchFamily="18" charset="0"/>
              </a:endParaRPr>
            </a:p>
          </p:txBody>
        </p:sp>
        <p:cxnSp>
          <p:nvCxnSpPr>
            <p:cNvPr id="32" name="Google Shape;159;p21">
              <a:extLst>
                <a:ext uri="{FF2B5EF4-FFF2-40B4-BE49-F238E27FC236}">
                  <a16:creationId xmlns:a16="http://schemas.microsoft.com/office/drawing/2014/main" id="{98290992-FE79-8547-91F7-CD779A99BB83}"/>
                </a:ext>
              </a:extLst>
            </p:cNvPr>
            <p:cNvCxnSpPr>
              <a:cxnSpLocks/>
            </p:cNvCxnSpPr>
            <p:nvPr/>
          </p:nvCxnSpPr>
          <p:spPr>
            <a:xfrm flipV="1">
              <a:off x="5348252" y="3560971"/>
              <a:ext cx="0" cy="386262"/>
            </a:xfrm>
            <a:prstGeom prst="straightConnector1">
              <a:avLst/>
            </a:prstGeom>
            <a:noFill/>
            <a:ln w="19050" cap="flat" cmpd="sng">
              <a:solidFill>
                <a:srgbClr val="0097A7"/>
              </a:solidFill>
              <a:prstDash val="solid"/>
              <a:round/>
              <a:headEnd type="none" w="med" len="med"/>
              <a:tailEnd type="triangle" w="med" len="med"/>
            </a:ln>
          </p:spPr>
        </p:cxnSp>
        <p:cxnSp>
          <p:nvCxnSpPr>
            <p:cNvPr id="33" name="Google Shape;159;p21">
              <a:extLst>
                <a:ext uri="{FF2B5EF4-FFF2-40B4-BE49-F238E27FC236}">
                  <a16:creationId xmlns:a16="http://schemas.microsoft.com/office/drawing/2014/main" id="{9F4A4C28-55E1-DE47-8E65-380DEB4F82DE}"/>
                </a:ext>
              </a:extLst>
            </p:cNvPr>
            <p:cNvCxnSpPr>
              <a:cxnSpLocks/>
            </p:cNvCxnSpPr>
            <p:nvPr/>
          </p:nvCxnSpPr>
          <p:spPr>
            <a:xfrm flipV="1">
              <a:off x="5005821" y="4159453"/>
              <a:ext cx="0" cy="429337"/>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C93E292A-E315-2146-953E-8E699D643F04}"/>
                    </a:ext>
                  </a:extLst>
                </p:cNvPr>
                <p:cNvSpPr/>
                <p:nvPr/>
              </p:nvSpPr>
              <p:spPr>
                <a:xfrm>
                  <a:off x="4901061" y="4372961"/>
                  <a:ext cx="1285400" cy="253916"/>
                </a:xfrm>
                <a:prstGeom prst="rect">
                  <a:avLst/>
                </a:prstGeom>
              </p:spPr>
              <p:txBody>
                <a:bodyPr wrap="none">
                  <a:spAutoFit/>
                </a:bodyPr>
                <a:lstStyle/>
                <a:p>
                  <a:pPr marL="211656">
                    <a:buSzPts val="1100"/>
                  </a:pPr>
                  <a:r>
                    <a:rPr lang="en-US" sz="1600" dirty="0">
                      <a:latin typeface="Baskerville" panose="02020502070401020303" pitchFamily="18" charset="0"/>
                      <a:ea typeface="Baskerville" panose="02020502070401020303" pitchFamily="18" charset="0"/>
                    </a:rPr>
                    <a:t>Higher</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Rent</a:t>
                  </a:r>
                  <a14:m>
                    <m:oMath xmlns:m="http://schemas.openxmlformats.org/officeDocument/2006/math">
                      <m:r>
                        <a:rPr lang="zh-CN" altLang="en-US" sz="1600">
                          <a:latin typeface="Cambria Math" panose="02040503050406030204" pitchFamily="18" charset="0"/>
                        </a:rPr>
                        <m:t> </m:t>
                      </m:r>
                      <m:r>
                        <a:rPr lang="zh-CN" altLang="en-US" sz="1600" i="1">
                          <a:latin typeface="Cambria Math" panose="02040503050406030204" pitchFamily="18" charset="0"/>
                        </a:rPr>
                        <m:t>∆</m:t>
                      </m:r>
                      <m:r>
                        <a:rPr lang="en-US" altLang="zh-CN" sz="1600" i="1">
                          <a:latin typeface="Cambria Math" panose="02040503050406030204" pitchFamily="18" charset="0"/>
                        </a:rPr>
                        <m:t>𝑅</m:t>
                      </m:r>
                    </m:oMath>
                  </a14:m>
                  <a:endParaRPr lang="en-US" sz="1600" dirty="0">
                    <a:latin typeface="Baskerville" panose="02020502070401020303" pitchFamily="18" charset="0"/>
                    <a:ea typeface="Baskerville" panose="02020502070401020303" pitchFamily="18" charset="0"/>
                  </a:endParaRPr>
                </a:p>
              </p:txBody>
            </p:sp>
          </mc:Choice>
          <mc:Fallback xmlns="">
            <p:sp>
              <p:nvSpPr>
                <p:cNvPr id="34" name="Rectangle 33">
                  <a:extLst>
                    <a:ext uri="{FF2B5EF4-FFF2-40B4-BE49-F238E27FC236}">
                      <a16:creationId xmlns:a16="http://schemas.microsoft.com/office/drawing/2014/main" id="{C93E292A-E315-2146-953E-8E699D643F04}"/>
                    </a:ext>
                  </a:extLst>
                </p:cNvPr>
                <p:cNvSpPr>
                  <a:spLocks noRot="1" noChangeAspect="1" noMove="1" noResize="1" noEditPoints="1" noAdjustHandles="1" noChangeArrowheads="1" noChangeShapeType="1" noTextEdit="1"/>
                </p:cNvSpPr>
                <p:nvPr/>
              </p:nvSpPr>
              <p:spPr>
                <a:xfrm>
                  <a:off x="4901061" y="4372961"/>
                  <a:ext cx="1285400" cy="253916"/>
                </a:xfrm>
                <a:prstGeom prst="rect">
                  <a:avLst/>
                </a:prstGeom>
                <a:blipFill>
                  <a:blip r:embed="rId6"/>
                  <a:stretch>
                    <a:fillRect t="-5455" b="-23636"/>
                  </a:stretch>
                </a:blipFill>
              </p:spPr>
              <p:txBody>
                <a:bodyPr/>
                <a:lstStyle/>
                <a:p>
                  <a:r>
                    <a:rPr lang="zh-CN" altLang="en-US">
                      <a:noFill/>
                    </a:rPr>
                    <a:t> </a:t>
                  </a:r>
                </a:p>
              </p:txBody>
            </p:sp>
          </mc:Fallback>
        </mc:AlternateContent>
        <p:cxnSp>
          <p:nvCxnSpPr>
            <p:cNvPr id="35" name="Google Shape;141;p21">
              <a:extLst>
                <a:ext uri="{FF2B5EF4-FFF2-40B4-BE49-F238E27FC236}">
                  <a16:creationId xmlns:a16="http://schemas.microsoft.com/office/drawing/2014/main" id="{4C9831C9-4019-0E43-940D-C350BBC26AB3}"/>
                </a:ext>
              </a:extLst>
            </p:cNvPr>
            <p:cNvCxnSpPr>
              <a:cxnSpLocks/>
            </p:cNvCxnSpPr>
            <p:nvPr/>
          </p:nvCxnSpPr>
          <p:spPr>
            <a:xfrm>
              <a:off x="4815706" y="4159453"/>
              <a:ext cx="3213311" cy="0"/>
            </a:xfrm>
            <a:prstGeom prst="straightConnector1">
              <a:avLst/>
            </a:prstGeom>
            <a:noFill/>
            <a:ln w="22225" cap="flat" cmpd="sng">
              <a:solidFill>
                <a:schemeClr val="bg1">
                  <a:lumMod val="50000"/>
                </a:schemeClr>
              </a:solidFill>
              <a:prstDash val="solid"/>
              <a:round/>
              <a:headEnd type="none" w="med" len="med"/>
              <a:tailEnd type="triangle" w="med" len="med"/>
            </a:ln>
          </p:spPr>
        </p:cxnSp>
        <p:sp>
          <p:nvSpPr>
            <p:cNvPr id="36" name="Google Shape;144;p21">
              <a:extLst>
                <a:ext uri="{FF2B5EF4-FFF2-40B4-BE49-F238E27FC236}">
                  <a16:creationId xmlns:a16="http://schemas.microsoft.com/office/drawing/2014/main" id="{B01F20D2-4D72-464C-A778-3198FE1B3C15}"/>
                </a:ext>
              </a:extLst>
            </p:cNvPr>
            <p:cNvSpPr txBox="1"/>
            <p:nvPr/>
          </p:nvSpPr>
          <p:spPr>
            <a:xfrm>
              <a:off x="5116008" y="3860050"/>
              <a:ext cx="865931" cy="345038"/>
            </a:xfrm>
            <a:prstGeom prst="rect">
              <a:avLst/>
            </a:prstGeom>
            <a:noFill/>
            <a:ln>
              <a:noFill/>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Tenancy</a:t>
              </a:r>
              <a:endParaRPr sz="1400" dirty="0">
                <a:latin typeface="Baskerville" panose="02020502070401020303" pitchFamily="18" charset="0"/>
                <a:ea typeface="Baskerville" panose="02020502070401020303" pitchFamily="18" charset="0"/>
              </a:endParaRPr>
            </a:p>
          </p:txBody>
        </p:sp>
        <p:sp>
          <p:nvSpPr>
            <p:cNvPr id="37" name="Rectangle 36">
              <a:extLst>
                <a:ext uri="{FF2B5EF4-FFF2-40B4-BE49-F238E27FC236}">
                  <a16:creationId xmlns:a16="http://schemas.microsoft.com/office/drawing/2014/main" id="{930F9D9A-FE32-C041-BE93-C129F4FDF523}"/>
                </a:ext>
              </a:extLst>
            </p:cNvPr>
            <p:cNvSpPr/>
            <p:nvPr/>
          </p:nvSpPr>
          <p:spPr>
            <a:xfrm>
              <a:off x="6358299" y="3855179"/>
              <a:ext cx="857927" cy="276999"/>
            </a:xfrm>
            <a:prstGeom prst="rect">
              <a:avLst/>
            </a:prstGeom>
            <a:noFill/>
            <a:ln>
              <a:noFill/>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Operation</a:t>
              </a:r>
              <a:endParaRPr lang="en-US" sz="1400" dirty="0">
                <a:solidFill>
                  <a:schemeClr val="dk1"/>
                </a:solidFill>
                <a:latin typeface="Baskerville" panose="02020502070401020303" pitchFamily="18" charset="0"/>
                <a:ea typeface="Baskerville" panose="02020502070401020303" pitchFamily="18" charset="0"/>
              </a:endParaRPr>
            </a:p>
          </p:txBody>
        </p:sp>
        <p:cxnSp>
          <p:nvCxnSpPr>
            <p:cNvPr id="38" name="Google Shape;159;p21">
              <a:extLst>
                <a:ext uri="{FF2B5EF4-FFF2-40B4-BE49-F238E27FC236}">
                  <a16:creationId xmlns:a16="http://schemas.microsoft.com/office/drawing/2014/main" id="{D5BA9F88-8340-3448-82E9-65D2556AEC4D}"/>
                </a:ext>
              </a:extLst>
            </p:cNvPr>
            <p:cNvCxnSpPr>
              <a:cxnSpLocks/>
            </p:cNvCxnSpPr>
            <p:nvPr/>
          </p:nvCxnSpPr>
          <p:spPr>
            <a:xfrm flipV="1">
              <a:off x="6710891" y="4196207"/>
              <a:ext cx="0" cy="386262"/>
            </a:xfrm>
            <a:prstGeom prst="straightConnector1">
              <a:avLst/>
            </a:prstGeom>
            <a:noFill/>
            <a:ln w="19050" cap="flat" cmpd="sng">
              <a:solidFill>
                <a:srgbClr val="0097A7"/>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B8F5809F-550E-8542-AE23-33FA1544E9B5}"/>
                    </a:ext>
                  </a:extLst>
                </p:cNvPr>
                <p:cNvSpPr/>
                <p:nvPr/>
              </p:nvSpPr>
              <p:spPr>
                <a:xfrm>
                  <a:off x="6625551" y="4072879"/>
                  <a:ext cx="1324617" cy="553998"/>
                </a:xfrm>
                <a:prstGeom prst="rect">
                  <a:avLst/>
                </a:prstGeom>
              </p:spPr>
              <p:txBody>
                <a:bodyPr wrap="square">
                  <a:spAutoFit/>
                </a:bodyPr>
                <a:lstStyle/>
                <a:p>
                  <a:pPr marL="211656">
                    <a:buSzPts val="1100"/>
                  </a:pPr>
                  <a:endParaRPr lang="en-US" sz="1400" dirty="0">
                    <a:solidFill>
                      <a:srgbClr val="0097A7"/>
                    </a:solidFill>
                    <a:latin typeface="Baskerville" panose="02020502070401020303" pitchFamily="18" charset="0"/>
                    <a:ea typeface="Baskerville" panose="02020502070401020303" pitchFamily="18" charset="0"/>
                  </a:endParaRPr>
                </a:p>
                <a:p>
                  <a:pPr marL="211656">
                    <a:buSzPts val="1100"/>
                  </a:pPr>
                  <a:r>
                    <a:rPr lang="en-US" altLang="zh-CN" sz="1400" dirty="0">
                      <a:latin typeface="Baskerville" panose="02020502070401020303" pitchFamily="18" charset="0"/>
                      <a:ea typeface="Baskerville" panose="02020502070401020303" pitchFamily="18" charset="0"/>
                    </a:rPr>
                    <a:t>Lower</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Operation</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costs</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𝑂</m:t>
                          </m:r>
                        </m:e>
                        <m:sub>
                          <m:r>
                            <a:rPr lang="en-US" altLang="zh-CN" sz="1400" i="1">
                              <a:latin typeface="Cambria Math" panose="02040503050406030204" pitchFamily="18" charset="0"/>
                            </a:rPr>
                            <m:t>2</m:t>
                          </m:r>
                        </m:sub>
                      </m:sSub>
                    </m:oMath>
                  </a14:m>
                  <a:endParaRPr lang="en-US" sz="1400" dirty="0">
                    <a:latin typeface="Baskerville" panose="02020502070401020303" pitchFamily="18" charset="0"/>
                    <a:ea typeface="Baskerville" panose="02020502070401020303" pitchFamily="18" charset="0"/>
                  </a:endParaRPr>
                </a:p>
              </p:txBody>
            </p:sp>
          </mc:Choice>
          <mc:Fallback xmlns="">
            <p:sp>
              <p:nvSpPr>
                <p:cNvPr id="39" name="Rectangle 38">
                  <a:extLst>
                    <a:ext uri="{FF2B5EF4-FFF2-40B4-BE49-F238E27FC236}">
                      <a16:creationId xmlns:a16="http://schemas.microsoft.com/office/drawing/2014/main" id="{B8F5809F-550E-8542-AE23-33FA1544E9B5}"/>
                    </a:ext>
                  </a:extLst>
                </p:cNvPr>
                <p:cNvSpPr>
                  <a:spLocks noRot="1" noChangeAspect="1" noMove="1" noResize="1" noEditPoints="1" noAdjustHandles="1" noChangeArrowheads="1" noChangeShapeType="1" noTextEdit="1"/>
                </p:cNvSpPr>
                <p:nvPr/>
              </p:nvSpPr>
              <p:spPr>
                <a:xfrm>
                  <a:off x="6625551" y="4072879"/>
                  <a:ext cx="1324617" cy="553998"/>
                </a:xfrm>
                <a:prstGeom prst="rect">
                  <a:avLst/>
                </a:prstGeom>
                <a:blipFill>
                  <a:blip r:embed="rId7"/>
                  <a:stretch>
                    <a:fillRect b="-826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C4ABE980-0C77-6144-B179-295031317C45}"/>
                    </a:ext>
                  </a:extLst>
                </p:cNvPr>
                <p:cNvSpPr/>
                <p:nvPr/>
              </p:nvSpPr>
              <p:spPr>
                <a:xfrm>
                  <a:off x="5268588" y="3132535"/>
                  <a:ext cx="1539938" cy="877163"/>
                </a:xfrm>
                <a:prstGeom prst="rect">
                  <a:avLst/>
                </a:prstGeom>
              </p:spPr>
              <p:txBody>
                <a:bodyPr wrap="square">
                  <a:spAutoFit/>
                </a:bodyPr>
                <a:lstStyle/>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Less</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hospital</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stays</a:t>
                  </a:r>
                </a:p>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Learn</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faster</a:t>
                  </a:r>
                  <a:endParaRPr lang="en-US" sz="1400" dirty="0">
                    <a:solidFill>
                      <a:srgbClr val="0097A7"/>
                    </a:solidFill>
                    <a:latin typeface="Baskerville" panose="02020502070401020303" pitchFamily="18" charset="0"/>
                    <a:ea typeface="Baskerville" panose="02020502070401020303" pitchFamily="18" charset="0"/>
                  </a:endParaRPr>
                </a:p>
                <a:p>
                  <a:pPr marL="211656">
                    <a:buSzPts val="1100"/>
                  </a:pPr>
                  <a:r>
                    <a:rPr lang="en-US" sz="1400" dirty="0">
                      <a:latin typeface="Baskerville" panose="02020502070401020303" pitchFamily="18" charset="0"/>
                      <a:ea typeface="Baskerville" panose="02020502070401020303" pitchFamily="18" charset="0"/>
                    </a:rPr>
                    <a:t>Higher  </a:t>
                  </a:r>
                  <a:r>
                    <a:rPr lang="en-US" altLang="zh-CN" sz="1400" dirty="0">
                      <a:latin typeface="Baskerville" panose="02020502070401020303" pitchFamily="18" charset="0"/>
                      <a:ea typeface="Baskerville" panose="02020502070401020303" pitchFamily="18" charset="0"/>
                    </a:rPr>
                    <a:t>Productivity/Health/</a:t>
                  </a:r>
                </a:p>
                <a:p>
                  <a:pPr marL="211656">
                    <a:buSzPts val="1100"/>
                  </a:pPr>
                  <a:r>
                    <a:rPr lang="en-US" altLang="zh-CN" sz="1400" dirty="0">
                      <a:latin typeface="Baskerville" panose="02020502070401020303" pitchFamily="18" charset="0"/>
                      <a:ea typeface="Baskerville" panose="02020502070401020303" pitchFamily="18" charset="0"/>
                    </a:rPr>
                    <a:t>WB</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r>
                        <a:rPr lang="en-US" altLang="zh-CN" sz="1400" i="1">
                          <a:latin typeface="Cambria Math" panose="02040503050406030204" pitchFamily="18" charset="0"/>
                        </a:rPr>
                        <m:t>𝐻</m:t>
                      </m:r>
                    </m:oMath>
                  </a14:m>
                  <a:endParaRPr lang="en-US" sz="1400" dirty="0">
                    <a:latin typeface="Baskerville" panose="02020502070401020303" pitchFamily="18" charset="0"/>
                    <a:ea typeface="Baskerville" panose="02020502070401020303" pitchFamily="18" charset="0"/>
                  </a:endParaRPr>
                </a:p>
              </p:txBody>
            </p:sp>
          </mc:Choice>
          <mc:Fallback xmlns="">
            <p:sp>
              <p:nvSpPr>
                <p:cNvPr id="40" name="Rectangle 39">
                  <a:extLst>
                    <a:ext uri="{FF2B5EF4-FFF2-40B4-BE49-F238E27FC236}">
                      <a16:creationId xmlns:a16="http://schemas.microsoft.com/office/drawing/2014/main" id="{C4ABE980-0C77-6144-B179-295031317C45}"/>
                    </a:ext>
                  </a:extLst>
                </p:cNvPr>
                <p:cNvSpPr>
                  <a:spLocks noRot="1" noChangeAspect="1" noMove="1" noResize="1" noEditPoints="1" noAdjustHandles="1" noChangeArrowheads="1" noChangeShapeType="1" noTextEdit="1"/>
                </p:cNvSpPr>
                <p:nvPr/>
              </p:nvSpPr>
              <p:spPr>
                <a:xfrm>
                  <a:off x="5268588" y="3132535"/>
                  <a:ext cx="1539938" cy="877163"/>
                </a:xfrm>
                <a:prstGeom prst="rect">
                  <a:avLst/>
                </a:prstGeom>
                <a:blipFill>
                  <a:blip r:embed="rId8"/>
                  <a:stretch>
                    <a:fillRect t="-1047" b="-4712"/>
                  </a:stretch>
                </a:blipFill>
              </p:spPr>
              <p:txBody>
                <a:bodyPr/>
                <a:lstStyle/>
                <a:p>
                  <a:r>
                    <a:rPr lang="zh-CN" altLang="en-US">
                      <a:noFill/>
                    </a:rPr>
                    <a:t> </a:t>
                  </a:r>
                </a:p>
              </p:txBody>
            </p:sp>
          </mc:Fallback>
        </mc:AlternateContent>
        <p:sp>
          <p:nvSpPr>
            <p:cNvPr id="41" name="Google Shape;144;p21">
              <a:extLst>
                <a:ext uri="{FF2B5EF4-FFF2-40B4-BE49-F238E27FC236}">
                  <a16:creationId xmlns:a16="http://schemas.microsoft.com/office/drawing/2014/main" id="{72C192C5-B175-604E-A216-9B3147DFF249}"/>
                </a:ext>
              </a:extLst>
            </p:cNvPr>
            <p:cNvSpPr txBox="1"/>
            <p:nvPr/>
          </p:nvSpPr>
          <p:spPr>
            <a:xfrm>
              <a:off x="5116008" y="3860050"/>
              <a:ext cx="865931" cy="345038"/>
            </a:xfrm>
            <a:prstGeom prst="rect">
              <a:avLst/>
            </a:prstGeom>
            <a:noFill/>
            <a:ln>
              <a:noFill/>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Tenancy</a:t>
              </a:r>
              <a:endParaRPr sz="1400" dirty="0">
                <a:latin typeface="Baskerville" panose="02020502070401020303" pitchFamily="18" charset="0"/>
                <a:ea typeface="Baskerville" panose="02020502070401020303" pitchFamily="18" charset="0"/>
              </a:endParaRPr>
            </a:p>
          </p:txBody>
        </p:sp>
        <p:sp>
          <p:nvSpPr>
            <p:cNvPr id="42" name="Rectangle 41">
              <a:extLst>
                <a:ext uri="{FF2B5EF4-FFF2-40B4-BE49-F238E27FC236}">
                  <a16:creationId xmlns:a16="http://schemas.microsoft.com/office/drawing/2014/main" id="{B1143F9A-EED2-AC4E-82D2-4F3675DC51D6}"/>
                </a:ext>
              </a:extLst>
            </p:cNvPr>
            <p:cNvSpPr/>
            <p:nvPr/>
          </p:nvSpPr>
          <p:spPr>
            <a:xfrm>
              <a:off x="6358299" y="3855179"/>
              <a:ext cx="857927" cy="276999"/>
            </a:xfrm>
            <a:prstGeom prst="rect">
              <a:avLst/>
            </a:prstGeom>
            <a:noFill/>
            <a:ln>
              <a:noFill/>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Operation</a:t>
              </a:r>
              <a:endParaRPr lang="en-US" sz="1400" dirty="0">
                <a:solidFill>
                  <a:schemeClr val="dk1"/>
                </a:solidFill>
                <a:latin typeface="Baskerville" panose="02020502070401020303" pitchFamily="18" charset="0"/>
                <a:ea typeface="Baskerville" panose="02020502070401020303" pitchFamily="18" charset="0"/>
              </a:endParaRPr>
            </a:p>
          </p:txBody>
        </p:sp>
      </p:grp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76CE67A0-0F8E-A348-A2E3-9EA08EEDD01F}"/>
                  </a:ext>
                </a:extLst>
              </p:cNvPr>
              <p:cNvSpPr/>
              <p:nvPr/>
            </p:nvSpPr>
            <p:spPr>
              <a:xfrm>
                <a:off x="7753657" y="2939264"/>
                <a:ext cx="1882055" cy="1169551"/>
              </a:xfrm>
              <a:prstGeom prst="rect">
                <a:avLst/>
              </a:prstGeom>
            </p:spPr>
            <p:txBody>
              <a:bodyPr wrap="square">
                <a:spAutoFit/>
              </a:bodyPr>
              <a:lstStyle/>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A</a:t>
                </a:r>
                <a:r>
                  <a:rPr lang="en-US" sz="1400" b="1" dirty="0">
                    <a:solidFill>
                      <a:srgbClr val="0097A7"/>
                    </a:solidFill>
                    <a:latin typeface="Baskerville" panose="02020502070401020303" pitchFamily="18" charset="0"/>
                    <a:ea typeface="Baskerville" panose="02020502070401020303" pitchFamily="18" charset="0"/>
                  </a:rPr>
                  <a:t>ggregate operating cost </a:t>
                </a:r>
              </a:p>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-14~26%</a:t>
                </a:r>
                <a:endParaRPr lang="en-US" sz="1400" b="1" dirty="0">
                  <a:solidFill>
                    <a:srgbClr val="0097A7"/>
                  </a:solidFill>
                  <a:latin typeface="Baskerville" panose="02020502070401020303" pitchFamily="18" charset="0"/>
                  <a:ea typeface="Baskerville" panose="02020502070401020303" pitchFamily="18" charset="0"/>
                </a:endParaRPr>
              </a:p>
              <a:p>
                <a:pPr marL="211656">
                  <a:buSzPts val="1100"/>
                </a:pPr>
                <a:r>
                  <a:rPr lang="en-US" altLang="zh-CN" sz="1400" dirty="0">
                    <a:latin typeface="Baskerville" panose="02020502070401020303" pitchFamily="18" charset="0"/>
                    <a:ea typeface="Baskerville" panose="02020502070401020303" pitchFamily="18" charset="0"/>
                  </a:rPr>
                  <a:t>Lower</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Operation</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costs</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𝑂</m:t>
                        </m:r>
                      </m:e>
                      <m:sub>
                        <m:r>
                          <a:rPr lang="en-US" altLang="zh-CN" sz="1400" i="1">
                            <a:latin typeface="Cambria Math" panose="02040503050406030204" pitchFamily="18" charset="0"/>
                          </a:rPr>
                          <m:t>1</m:t>
                        </m:r>
                      </m:sub>
                    </m:sSub>
                  </m:oMath>
                </a14:m>
                <a:endParaRPr lang="en-US" sz="1400" dirty="0">
                  <a:latin typeface="Baskerville" panose="02020502070401020303" pitchFamily="18" charset="0"/>
                  <a:ea typeface="Baskerville" panose="02020502070401020303" pitchFamily="18" charset="0"/>
                </a:endParaRPr>
              </a:p>
            </p:txBody>
          </p:sp>
        </mc:Choice>
        <mc:Fallback xmlns="">
          <p:sp>
            <p:nvSpPr>
              <p:cNvPr id="43" name="Rectangle 42">
                <a:extLst>
                  <a:ext uri="{FF2B5EF4-FFF2-40B4-BE49-F238E27FC236}">
                    <a16:creationId xmlns:a16="http://schemas.microsoft.com/office/drawing/2014/main" id="{76CE67A0-0F8E-A348-A2E3-9EA08EEDD01F}"/>
                  </a:ext>
                </a:extLst>
              </p:cNvPr>
              <p:cNvSpPr>
                <a:spLocks noRot="1" noChangeAspect="1" noMove="1" noResize="1" noEditPoints="1" noAdjustHandles="1" noChangeArrowheads="1" noChangeShapeType="1" noTextEdit="1"/>
              </p:cNvSpPr>
              <p:nvPr/>
            </p:nvSpPr>
            <p:spPr>
              <a:xfrm>
                <a:off x="7753657" y="2939264"/>
                <a:ext cx="1882055" cy="1169551"/>
              </a:xfrm>
              <a:prstGeom prst="rect">
                <a:avLst/>
              </a:prstGeom>
              <a:blipFill>
                <a:blip r:embed="rId9"/>
                <a:stretch>
                  <a:fillRect t="-1075" b="-43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27420767-4F35-914A-9D9D-F62E4CC2EB31}"/>
                  </a:ext>
                </a:extLst>
              </p:cNvPr>
              <p:cNvSpPr/>
              <p:nvPr/>
            </p:nvSpPr>
            <p:spPr>
              <a:xfrm>
                <a:off x="5872065" y="1783823"/>
                <a:ext cx="2340025" cy="738664"/>
              </a:xfrm>
              <a:prstGeom prst="rect">
                <a:avLst/>
              </a:prstGeom>
            </p:spPr>
            <p:txBody>
              <a:bodyPr wrap="square">
                <a:spAutoFit/>
              </a:bodyPr>
              <a:lstStyle/>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Rental</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0</a:t>
                </a:r>
                <a:r>
                  <a:rPr 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a:t>
                </a:r>
                <a:r>
                  <a:rPr 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17</a:t>
                </a:r>
                <a:r>
                  <a:rPr lang="en-US" sz="1400" b="1" dirty="0">
                    <a:solidFill>
                      <a:srgbClr val="0097A7"/>
                    </a:solidFill>
                    <a:latin typeface="Baskerville" panose="02020502070401020303" pitchFamily="18" charset="0"/>
                    <a:ea typeface="Baskerville" panose="02020502070401020303" pitchFamily="18" charset="0"/>
                  </a:rPr>
                  <a:t>%</a:t>
                </a:r>
                <a:endParaRPr lang="en-US" altLang="zh-CN" sz="1400" b="1" dirty="0">
                  <a:solidFill>
                    <a:srgbClr val="0097A7"/>
                  </a:solidFill>
                  <a:latin typeface="Baskerville" panose="02020502070401020303" pitchFamily="18" charset="0"/>
                  <a:ea typeface="Baskerville" panose="02020502070401020303" pitchFamily="18" charset="0"/>
                </a:endParaRPr>
              </a:p>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Occupancy</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0~23%</a:t>
                </a:r>
                <a:endParaRPr lang="en-US" sz="1400" dirty="0">
                  <a:solidFill>
                    <a:srgbClr val="0097A7"/>
                  </a:solidFill>
                  <a:latin typeface="Baskerville" panose="02020502070401020303" pitchFamily="18" charset="0"/>
                  <a:ea typeface="Baskerville" panose="02020502070401020303" pitchFamily="18" charset="0"/>
                </a:endParaRPr>
              </a:p>
              <a:p>
                <a:pPr marL="211656">
                  <a:buSzPts val="1100"/>
                </a:pPr>
                <a:r>
                  <a:rPr lang="en-US" sz="1400" dirty="0">
                    <a:latin typeface="Baskerville" panose="02020502070401020303" pitchFamily="18" charset="0"/>
                    <a:ea typeface="Baskerville" panose="02020502070401020303" pitchFamily="18" charset="0"/>
                  </a:rPr>
                  <a:t>Higher </a:t>
                </a:r>
                <a:r>
                  <a:rPr lang="en-US" altLang="zh-CN" sz="1400" dirty="0">
                    <a:latin typeface="Baskerville" panose="02020502070401020303" pitchFamily="18" charset="0"/>
                    <a:ea typeface="Baskerville" panose="02020502070401020303" pitchFamily="18" charset="0"/>
                  </a:rPr>
                  <a:t>Effective</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Rent</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r>
                      <a:rPr lang="en-US" altLang="zh-CN" sz="1400" i="1">
                        <a:latin typeface="Cambria Math" panose="02040503050406030204" pitchFamily="18" charset="0"/>
                      </a:rPr>
                      <m:t>𝑅</m:t>
                    </m:r>
                  </m:oMath>
                </a14:m>
                <a:endParaRPr lang="en-US" sz="1400" dirty="0">
                  <a:latin typeface="Baskerville" panose="02020502070401020303" pitchFamily="18" charset="0"/>
                  <a:ea typeface="Baskerville" panose="02020502070401020303" pitchFamily="18" charset="0"/>
                </a:endParaRPr>
              </a:p>
            </p:txBody>
          </p:sp>
        </mc:Choice>
        <mc:Fallback xmlns="">
          <p:sp>
            <p:nvSpPr>
              <p:cNvPr id="44" name="Rectangle 43">
                <a:extLst>
                  <a:ext uri="{FF2B5EF4-FFF2-40B4-BE49-F238E27FC236}">
                    <a16:creationId xmlns:a16="http://schemas.microsoft.com/office/drawing/2014/main" id="{27420767-4F35-914A-9D9D-F62E4CC2EB31}"/>
                  </a:ext>
                </a:extLst>
              </p:cNvPr>
              <p:cNvSpPr>
                <a:spLocks noRot="1" noChangeAspect="1" noMove="1" noResize="1" noEditPoints="1" noAdjustHandles="1" noChangeArrowheads="1" noChangeShapeType="1" noTextEdit="1"/>
              </p:cNvSpPr>
              <p:nvPr/>
            </p:nvSpPr>
            <p:spPr>
              <a:xfrm>
                <a:off x="5872065" y="1783823"/>
                <a:ext cx="2340025" cy="738664"/>
              </a:xfrm>
              <a:prstGeom prst="rect">
                <a:avLst/>
              </a:prstGeom>
              <a:blipFill>
                <a:blip r:embed="rId10"/>
                <a:stretch>
                  <a:fillRect t="-1653" b="-74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599698E-5CE4-464A-910A-5334C23E47B5}"/>
                  </a:ext>
                </a:extLst>
              </p:cNvPr>
              <p:cNvSpPr/>
              <p:nvPr/>
            </p:nvSpPr>
            <p:spPr>
              <a:xfrm>
                <a:off x="10051392" y="1863910"/>
                <a:ext cx="1759760" cy="738664"/>
              </a:xfrm>
              <a:prstGeom prst="rect">
                <a:avLst/>
              </a:prstGeom>
            </p:spPr>
            <p:txBody>
              <a:bodyPr wrap="square">
                <a:spAutoFit/>
              </a:bodyPr>
              <a:lstStyle/>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Resale</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~10</a:t>
                </a:r>
                <a:r>
                  <a:rPr lang="en-US" sz="1400" b="1" dirty="0">
                    <a:solidFill>
                      <a:srgbClr val="0097A7"/>
                    </a:solidFill>
                    <a:latin typeface="Baskerville" panose="02020502070401020303" pitchFamily="18" charset="0"/>
                    <a:ea typeface="Baskerville" panose="02020502070401020303" pitchFamily="18" charset="0"/>
                  </a:rPr>
                  <a:t>%</a:t>
                </a:r>
                <a:endParaRPr lang="en-US" sz="1400" dirty="0">
                  <a:solidFill>
                    <a:srgbClr val="0097A7"/>
                  </a:solidFill>
                  <a:latin typeface="Baskerville" panose="02020502070401020303" pitchFamily="18" charset="0"/>
                  <a:ea typeface="Baskerville" panose="02020502070401020303" pitchFamily="18" charset="0"/>
                </a:endParaRPr>
              </a:p>
              <a:p>
                <a:pPr marL="211656">
                  <a:buSzPts val="1100"/>
                </a:pPr>
                <a:r>
                  <a:rPr lang="en-US" altLang="zh-CN" sz="1400" dirty="0">
                    <a:latin typeface="Baskerville" panose="02020502070401020303" pitchFamily="18" charset="0"/>
                    <a:ea typeface="Baskerville" panose="02020502070401020303" pitchFamily="18" charset="0"/>
                  </a:rPr>
                  <a:t>Lower</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depreciation</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r>
                      <a:rPr lang="en-US" altLang="zh-CN" sz="1400" i="1">
                        <a:latin typeface="Cambria Math" panose="02040503050406030204" pitchFamily="18" charset="0"/>
                      </a:rPr>
                      <m:t>𝑉</m:t>
                    </m:r>
                    <m:r>
                      <a:rPr lang="en-US" altLang="zh-CN" sz="1400" i="1">
                        <a:latin typeface="Cambria Math" panose="02040503050406030204" pitchFamily="18" charset="0"/>
                      </a:rPr>
                      <m:t>′</m:t>
                    </m:r>
                  </m:oMath>
                </a14:m>
                <a:endParaRPr lang="en-US" sz="1400" dirty="0">
                  <a:latin typeface="Baskerville" panose="02020502070401020303" pitchFamily="18" charset="0"/>
                  <a:ea typeface="Baskerville" panose="02020502070401020303" pitchFamily="18" charset="0"/>
                </a:endParaRPr>
              </a:p>
            </p:txBody>
          </p:sp>
        </mc:Choice>
        <mc:Fallback xmlns="">
          <p:sp>
            <p:nvSpPr>
              <p:cNvPr id="45" name="Rectangle 44">
                <a:extLst>
                  <a:ext uri="{FF2B5EF4-FFF2-40B4-BE49-F238E27FC236}">
                    <a16:creationId xmlns:a16="http://schemas.microsoft.com/office/drawing/2014/main" id="{9599698E-5CE4-464A-910A-5334C23E47B5}"/>
                  </a:ext>
                </a:extLst>
              </p:cNvPr>
              <p:cNvSpPr>
                <a:spLocks noRot="1" noChangeAspect="1" noMove="1" noResize="1" noEditPoints="1" noAdjustHandles="1" noChangeArrowheads="1" noChangeShapeType="1" noTextEdit="1"/>
              </p:cNvSpPr>
              <p:nvPr/>
            </p:nvSpPr>
            <p:spPr>
              <a:xfrm>
                <a:off x="10051392" y="1863910"/>
                <a:ext cx="1759760" cy="738664"/>
              </a:xfrm>
              <a:prstGeom prst="rect">
                <a:avLst/>
              </a:prstGeom>
              <a:blipFill>
                <a:blip r:embed="rId11"/>
                <a:stretch>
                  <a:fillRect t="-1653" b="-7438"/>
                </a:stretch>
              </a:blipFill>
            </p:spPr>
            <p:txBody>
              <a:bodyPr/>
              <a:lstStyle/>
              <a:p>
                <a:r>
                  <a:rPr lang="zh-CN" altLang="en-US">
                    <a:noFill/>
                  </a:rPr>
                  <a:t> </a:t>
                </a:r>
              </a:p>
            </p:txBody>
          </p:sp>
        </mc:Fallback>
      </mc:AlternateContent>
      <p:sp>
        <p:nvSpPr>
          <p:cNvPr id="46" name="Curved Right Arrow 45">
            <a:extLst>
              <a:ext uri="{FF2B5EF4-FFF2-40B4-BE49-F238E27FC236}">
                <a16:creationId xmlns:a16="http://schemas.microsoft.com/office/drawing/2014/main" id="{3993E0C2-14DD-2549-936B-D7BE5F546EC9}"/>
              </a:ext>
            </a:extLst>
          </p:cNvPr>
          <p:cNvSpPr/>
          <p:nvPr/>
        </p:nvSpPr>
        <p:spPr>
          <a:xfrm rot="19921441">
            <a:off x="5999081" y="3365659"/>
            <a:ext cx="757187" cy="2366292"/>
          </a:xfrm>
          <a:prstGeom prst="curvedRightArrow">
            <a:avLst/>
          </a:prstGeom>
          <a:solidFill>
            <a:srgbClr val="0069A2">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a:solidFill>
                <a:schemeClr val="tx1"/>
              </a:solidFill>
              <a:latin typeface="Baskerville" panose="02020502070401020303" pitchFamily="18" charset="0"/>
              <a:ea typeface="Baskerville" panose="02020502070401020303" pitchFamily="18" charset="0"/>
            </a:endParaRPr>
          </a:p>
        </p:txBody>
      </p:sp>
      <p:cxnSp>
        <p:nvCxnSpPr>
          <p:cNvPr id="47" name="Straight Arrow Connector 46">
            <a:extLst>
              <a:ext uri="{FF2B5EF4-FFF2-40B4-BE49-F238E27FC236}">
                <a16:creationId xmlns:a16="http://schemas.microsoft.com/office/drawing/2014/main" id="{5BB9B150-1115-4401-A387-4CED666B3298}"/>
              </a:ext>
            </a:extLst>
          </p:cNvPr>
          <p:cNvCxnSpPr>
            <a:cxnSpLocks/>
          </p:cNvCxnSpPr>
          <p:nvPr/>
        </p:nvCxnSpPr>
        <p:spPr>
          <a:xfrm flipH="1">
            <a:off x="5945995" y="4036693"/>
            <a:ext cx="5320647" cy="9575"/>
          </a:xfrm>
          <a:prstGeom prst="straightConnector1">
            <a:avLst/>
          </a:prstGeom>
          <a:ln w="19050">
            <a:solidFill>
              <a:schemeClr val="bg1">
                <a:lumMod val="65000"/>
              </a:schemeClr>
            </a:solidFill>
            <a:prstDash val="lgDash"/>
            <a:tailEnd type="triangle"/>
          </a:ln>
        </p:spPr>
        <p:style>
          <a:lnRef idx="3">
            <a:schemeClr val="accent1"/>
          </a:lnRef>
          <a:fillRef idx="0">
            <a:schemeClr val="accent1"/>
          </a:fillRef>
          <a:effectRef idx="2">
            <a:schemeClr val="accent1"/>
          </a:effectRef>
          <a:fontRef idx="minor">
            <a:schemeClr val="tx1"/>
          </a:fontRef>
        </p:style>
      </p:cxnSp>
      <p:sp>
        <p:nvSpPr>
          <p:cNvPr id="48" name="TextBox 47">
            <a:extLst>
              <a:ext uri="{FF2B5EF4-FFF2-40B4-BE49-F238E27FC236}">
                <a16:creationId xmlns:a16="http://schemas.microsoft.com/office/drawing/2014/main" id="{F6EF58F2-2349-46DA-BACA-BB915B95529A}"/>
              </a:ext>
            </a:extLst>
          </p:cNvPr>
          <p:cNvSpPr txBox="1"/>
          <p:nvPr/>
        </p:nvSpPr>
        <p:spPr>
          <a:xfrm>
            <a:off x="6614465" y="4118648"/>
            <a:ext cx="2856679" cy="307777"/>
          </a:xfrm>
          <a:prstGeom prst="rect">
            <a:avLst/>
          </a:prstGeom>
          <a:noFill/>
        </p:spPr>
        <p:txBody>
          <a:bodyPr wrap="none" rtlCol="0">
            <a:spAutoFit/>
          </a:bodyPr>
          <a:lstStyle/>
          <a:p>
            <a:r>
              <a:rPr lang="en-US" altLang="zh-CN" sz="1400" dirty="0">
                <a:latin typeface="Baskerville" panose="02020502070401020303"/>
              </a:rPr>
              <a:t>Lower discount rate </a:t>
            </a:r>
            <a:r>
              <a:rPr lang="en-US" altLang="zh-CN" sz="1400" dirty="0" err="1">
                <a:latin typeface="Baskerville" panose="02020502070401020303"/>
              </a:rPr>
              <a:t>i</a:t>
            </a:r>
            <a:r>
              <a:rPr lang="en-US" altLang="zh-CN" sz="1400" dirty="0">
                <a:latin typeface="Baskerville" panose="02020502070401020303"/>
              </a:rPr>
              <a:t> (cost</a:t>
            </a:r>
            <a:r>
              <a:rPr lang="zh-CN" altLang="en-US" sz="1400" dirty="0">
                <a:latin typeface="Baskerville" panose="02020502070401020303"/>
              </a:rPr>
              <a:t> </a:t>
            </a:r>
            <a:r>
              <a:rPr lang="en-US" altLang="zh-CN" sz="1400" dirty="0">
                <a:latin typeface="Baskerville" panose="02020502070401020303"/>
              </a:rPr>
              <a:t>of</a:t>
            </a:r>
            <a:r>
              <a:rPr lang="zh-CN" altLang="en-US" sz="1400" dirty="0">
                <a:latin typeface="Baskerville" panose="02020502070401020303"/>
              </a:rPr>
              <a:t> </a:t>
            </a:r>
            <a:r>
              <a:rPr lang="en-US" altLang="zh-CN" sz="1400" dirty="0">
                <a:latin typeface="Baskerville" panose="02020502070401020303"/>
              </a:rPr>
              <a:t>capital)</a:t>
            </a:r>
            <a:endParaRPr lang="zh-CN" altLang="en-US" sz="1400" dirty="0">
              <a:latin typeface="Baskerville" panose="02020502070401020303"/>
            </a:endParaRPr>
          </a:p>
        </p:txBody>
      </p:sp>
      <p:cxnSp>
        <p:nvCxnSpPr>
          <p:cNvPr id="50" name="Google Shape;159;p21">
            <a:extLst>
              <a:ext uri="{FF2B5EF4-FFF2-40B4-BE49-F238E27FC236}">
                <a16:creationId xmlns:a16="http://schemas.microsoft.com/office/drawing/2014/main" id="{53140334-C08A-4428-9146-F0F4D8FB02B0}"/>
              </a:ext>
            </a:extLst>
          </p:cNvPr>
          <p:cNvCxnSpPr>
            <a:cxnSpLocks/>
          </p:cNvCxnSpPr>
          <p:nvPr/>
        </p:nvCxnSpPr>
        <p:spPr>
          <a:xfrm flipV="1">
            <a:off x="5711635" y="2938389"/>
            <a:ext cx="0" cy="572449"/>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389A0314-C34F-4B01-AAE9-3B36B464EC38}"/>
                  </a:ext>
                </a:extLst>
              </p:cNvPr>
              <p:cNvSpPr/>
              <p:nvPr/>
            </p:nvSpPr>
            <p:spPr>
              <a:xfrm>
                <a:off x="4605382" y="3429734"/>
                <a:ext cx="1619004" cy="830997"/>
              </a:xfrm>
              <a:prstGeom prst="rect">
                <a:avLst/>
              </a:prstGeom>
            </p:spPr>
            <p:txBody>
              <a:bodyPr wrap="square">
                <a:spAutoFit/>
              </a:bodyPr>
              <a:lstStyle/>
              <a:p>
                <a:pPr marL="211656">
                  <a:buSzPts val="1100"/>
                </a:pPr>
                <a:r>
                  <a:rPr lang="en-US" sz="1600" dirty="0">
                    <a:latin typeface="Baskerville" panose="02020502070401020303" pitchFamily="18" charset="0"/>
                    <a:ea typeface="Baskerville" panose="02020502070401020303" pitchFamily="18" charset="0"/>
                  </a:rPr>
                  <a:t>Higher</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Purchaing Price</a:t>
                </a:r>
                <a14:m>
                  <m:oMath xmlns:m="http://schemas.openxmlformats.org/officeDocument/2006/math">
                    <m:r>
                      <a:rPr lang="zh-CN" altLang="en-US" sz="1600">
                        <a:latin typeface="Cambria Math" panose="02040503050406030204" pitchFamily="18" charset="0"/>
                      </a:rPr>
                      <m:t> </m:t>
                    </m:r>
                    <m:r>
                      <a:rPr lang="zh-CN" altLang="en-US" sz="1600" i="1">
                        <a:latin typeface="Cambria Math" panose="02040503050406030204" pitchFamily="18" charset="0"/>
                      </a:rPr>
                      <m:t>∆</m:t>
                    </m:r>
                    <m:r>
                      <a:rPr lang="en-US" altLang="zh-CN" sz="1600" i="1">
                        <a:latin typeface="Cambria Math" panose="02040503050406030204" pitchFamily="18" charset="0"/>
                      </a:rPr>
                      <m:t>𝑉</m:t>
                    </m:r>
                  </m:oMath>
                </a14:m>
                <a:endParaRPr lang="en-US" sz="1600" dirty="0">
                  <a:latin typeface="Baskerville" panose="02020502070401020303" pitchFamily="18" charset="0"/>
                  <a:ea typeface="Baskerville" panose="02020502070401020303" pitchFamily="18" charset="0"/>
                </a:endParaRPr>
              </a:p>
            </p:txBody>
          </p:sp>
        </mc:Choice>
        <mc:Fallback xmlns="">
          <p:sp>
            <p:nvSpPr>
              <p:cNvPr id="51" name="Rectangle 50">
                <a:extLst>
                  <a:ext uri="{FF2B5EF4-FFF2-40B4-BE49-F238E27FC236}">
                    <a16:creationId xmlns:a16="http://schemas.microsoft.com/office/drawing/2014/main" id="{389A0314-C34F-4B01-AAE9-3B36B464EC38}"/>
                  </a:ext>
                </a:extLst>
              </p:cNvPr>
              <p:cNvSpPr>
                <a:spLocks noRot="1" noChangeAspect="1" noMove="1" noResize="1" noEditPoints="1" noAdjustHandles="1" noChangeArrowheads="1" noChangeShapeType="1" noTextEdit="1"/>
              </p:cNvSpPr>
              <p:nvPr/>
            </p:nvSpPr>
            <p:spPr>
              <a:xfrm>
                <a:off x="4605382" y="3429734"/>
                <a:ext cx="1619004" cy="830997"/>
              </a:xfrm>
              <a:prstGeom prst="rect">
                <a:avLst/>
              </a:prstGeom>
              <a:blipFill>
                <a:blip r:embed="rId12"/>
                <a:stretch>
                  <a:fillRect t="-3030" b="-9091"/>
                </a:stretch>
              </a:blipFill>
            </p:spPr>
            <p:txBody>
              <a:bodyPr/>
              <a:lstStyle/>
              <a:p>
                <a:r>
                  <a:rPr lang="en-US">
                    <a:noFill/>
                  </a:rPr>
                  <a:t> </a:t>
                </a:r>
              </a:p>
            </p:txBody>
          </p:sp>
        </mc:Fallback>
      </mc:AlternateContent>
      <p:cxnSp>
        <p:nvCxnSpPr>
          <p:cNvPr id="53" name="Google Shape;159;p21">
            <a:extLst>
              <a:ext uri="{FF2B5EF4-FFF2-40B4-BE49-F238E27FC236}">
                <a16:creationId xmlns:a16="http://schemas.microsoft.com/office/drawing/2014/main" id="{FA953AF5-C31A-4FCA-B3A3-E2FB6DB6925F}"/>
              </a:ext>
            </a:extLst>
          </p:cNvPr>
          <p:cNvCxnSpPr>
            <a:cxnSpLocks/>
          </p:cNvCxnSpPr>
          <p:nvPr/>
        </p:nvCxnSpPr>
        <p:spPr>
          <a:xfrm flipV="1">
            <a:off x="10106969" y="4095424"/>
            <a:ext cx="0" cy="392921"/>
          </a:xfrm>
          <a:prstGeom prst="straightConnector1">
            <a:avLst/>
          </a:prstGeom>
          <a:noFill/>
          <a:ln w="19050" cap="flat" cmpd="sng">
            <a:solidFill>
              <a:srgbClr val="0097A7"/>
            </a:solidFill>
            <a:prstDash val="solid"/>
            <a:round/>
            <a:headEnd type="triangle" w="med" len="med"/>
            <a:tailEnd type="none" w="med" len="med"/>
          </a:ln>
        </p:spPr>
      </p:cxnSp>
      <p:sp>
        <p:nvSpPr>
          <p:cNvPr id="49" name="Rectangle 48">
            <a:extLst>
              <a:ext uri="{FF2B5EF4-FFF2-40B4-BE49-F238E27FC236}">
                <a16:creationId xmlns:a16="http://schemas.microsoft.com/office/drawing/2014/main" id="{4AE957A4-20FE-4812-B8BB-2E9828C14D8A}"/>
              </a:ext>
            </a:extLst>
          </p:cNvPr>
          <p:cNvSpPr/>
          <p:nvPr/>
        </p:nvSpPr>
        <p:spPr>
          <a:xfrm>
            <a:off x="4317412" y="3135680"/>
            <a:ext cx="1645697" cy="307777"/>
          </a:xfrm>
          <a:prstGeom prst="rect">
            <a:avLst/>
          </a:prstGeom>
        </p:spPr>
        <p:txBody>
          <a:bodyPr wrap="square">
            <a:spAutoFit/>
          </a:bodyPr>
          <a:lstStyle/>
          <a:p>
            <a:pPr marL="211656">
              <a:buSzPts val="1100"/>
            </a:pPr>
            <a:r>
              <a:rPr lang="en-US" altLang="zh-CN" sz="1400" b="1" dirty="0">
                <a:solidFill>
                  <a:srgbClr val="980000"/>
                </a:solidFill>
                <a:latin typeface="Baskerville" panose="02020502070401020303" pitchFamily="18" charset="0"/>
                <a:ea typeface="Baskerville" panose="02020502070401020303" pitchFamily="18" charset="0"/>
              </a:rPr>
              <a:t>0</a:t>
            </a:r>
            <a:r>
              <a:rPr lang="en-US" sz="1400" b="1" dirty="0">
                <a:solidFill>
                  <a:srgbClr val="980000"/>
                </a:solidFill>
                <a:latin typeface="Baskerville" panose="02020502070401020303" pitchFamily="18" charset="0"/>
                <a:ea typeface="Baskerville" panose="02020502070401020303" pitchFamily="18" charset="0"/>
              </a:rPr>
              <a:t> </a:t>
            </a:r>
            <a:r>
              <a:rPr lang="en-US" altLang="zh-CN" sz="1400" b="1" dirty="0">
                <a:solidFill>
                  <a:srgbClr val="980000"/>
                </a:solidFill>
                <a:latin typeface="Baskerville" panose="02020502070401020303" pitchFamily="18" charset="0"/>
                <a:ea typeface="Baskerville" panose="02020502070401020303" pitchFamily="18" charset="0"/>
              </a:rPr>
              <a:t>~</a:t>
            </a:r>
            <a:r>
              <a:rPr lang="en-US" sz="1400" b="1" dirty="0">
                <a:solidFill>
                  <a:srgbClr val="980000"/>
                </a:solidFill>
                <a:latin typeface="Baskerville" panose="02020502070401020303" pitchFamily="18" charset="0"/>
                <a:ea typeface="Baskerville" panose="02020502070401020303" pitchFamily="18" charset="0"/>
              </a:rPr>
              <a:t> </a:t>
            </a:r>
            <a:r>
              <a:rPr lang="en-US" altLang="zh-CN" sz="1400" b="1" dirty="0">
                <a:solidFill>
                  <a:srgbClr val="980000"/>
                </a:solidFill>
                <a:latin typeface="Baskerville" panose="02020502070401020303" pitchFamily="18" charset="0"/>
                <a:ea typeface="Baskerville" panose="02020502070401020303" pitchFamily="18" charset="0"/>
              </a:rPr>
              <a:t>43</a:t>
            </a:r>
            <a:r>
              <a:rPr lang="en-US" sz="1400" b="1" dirty="0">
                <a:solidFill>
                  <a:srgbClr val="980000"/>
                </a:solidFill>
                <a:latin typeface="Baskerville" panose="02020502070401020303" pitchFamily="18" charset="0"/>
                <a:ea typeface="Baskerville" panose="02020502070401020303" pitchFamily="18" charset="0"/>
              </a:rPr>
              <a:t>%</a:t>
            </a:r>
            <a:endParaRPr lang="en-US" sz="1400" dirty="0">
              <a:solidFill>
                <a:srgbClr val="980000"/>
              </a:solidFill>
              <a:latin typeface="Baskerville" panose="02020502070401020303" pitchFamily="18" charset="0"/>
              <a:ea typeface="Baskerville" panose="02020502070401020303" pitchFamily="18" charset="0"/>
            </a:endParaRPr>
          </a:p>
        </p:txBody>
      </p:sp>
      <p:sp>
        <p:nvSpPr>
          <p:cNvPr id="55" name="TextBox 54">
            <a:extLst>
              <a:ext uri="{FF2B5EF4-FFF2-40B4-BE49-F238E27FC236}">
                <a16:creationId xmlns:a16="http://schemas.microsoft.com/office/drawing/2014/main" id="{074F9EEF-6EB7-4362-BF31-146FDEF20072}"/>
              </a:ext>
            </a:extLst>
          </p:cNvPr>
          <p:cNvSpPr txBox="1"/>
          <p:nvPr/>
        </p:nvSpPr>
        <p:spPr>
          <a:xfrm>
            <a:off x="8231284" y="1239468"/>
            <a:ext cx="979755" cy="400110"/>
          </a:xfrm>
          <a:prstGeom prst="rect">
            <a:avLst/>
          </a:prstGeom>
          <a:noFill/>
        </p:spPr>
        <p:txBody>
          <a:bodyPr wrap="none" rtlCol="0">
            <a:spAutoFit/>
          </a:bodyPr>
          <a:lstStyle/>
          <a:p>
            <a:r>
              <a:rPr lang="en-US" altLang="zh-CN" sz="2000" b="1" dirty="0">
                <a:latin typeface="Baskerville" panose="02020502070401020303"/>
              </a:rPr>
              <a:t>Owners</a:t>
            </a:r>
            <a:endParaRPr lang="zh-CN" altLang="en-US" sz="2000" b="1" dirty="0">
              <a:latin typeface="Baskerville" panose="02020502070401020303"/>
            </a:endParaRPr>
          </a:p>
        </p:txBody>
      </p:sp>
      <p:sp>
        <p:nvSpPr>
          <p:cNvPr id="57" name="TextBox 56">
            <a:extLst>
              <a:ext uri="{FF2B5EF4-FFF2-40B4-BE49-F238E27FC236}">
                <a16:creationId xmlns:a16="http://schemas.microsoft.com/office/drawing/2014/main" id="{7E5699C9-691E-4944-AA55-18ED347B85FA}"/>
              </a:ext>
            </a:extLst>
          </p:cNvPr>
          <p:cNvSpPr txBox="1"/>
          <p:nvPr/>
        </p:nvSpPr>
        <p:spPr>
          <a:xfrm>
            <a:off x="2735215" y="1227012"/>
            <a:ext cx="1346844" cy="400110"/>
          </a:xfrm>
          <a:prstGeom prst="rect">
            <a:avLst/>
          </a:prstGeom>
          <a:noFill/>
        </p:spPr>
        <p:txBody>
          <a:bodyPr wrap="none" rtlCol="0">
            <a:spAutoFit/>
          </a:bodyPr>
          <a:lstStyle/>
          <a:p>
            <a:r>
              <a:rPr lang="en-US" altLang="zh-CN" sz="2000" b="1" dirty="0">
                <a:latin typeface="Baskerville" panose="02020502070401020303"/>
              </a:rPr>
              <a:t>Developers</a:t>
            </a:r>
            <a:endParaRPr lang="zh-CN" altLang="en-US" sz="2000" b="1" dirty="0">
              <a:latin typeface="Baskerville" panose="02020502070401020303"/>
            </a:endParaRPr>
          </a:p>
        </p:txBody>
      </p:sp>
      <p:sp>
        <p:nvSpPr>
          <p:cNvPr id="58" name="TextBox 57">
            <a:extLst>
              <a:ext uri="{FF2B5EF4-FFF2-40B4-BE49-F238E27FC236}">
                <a16:creationId xmlns:a16="http://schemas.microsoft.com/office/drawing/2014/main" id="{2F22F547-F907-4A8D-BD53-F64D1D4D5285}"/>
              </a:ext>
            </a:extLst>
          </p:cNvPr>
          <p:cNvSpPr txBox="1"/>
          <p:nvPr/>
        </p:nvSpPr>
        <p:spPr>
          <a:xfrm>
            <a:off x="10595922" y="4658626"/>
            <a:ext cx="1010213" cy="400110"/>
          </a:xfrm>
          <a:prstGeom prst="rect">
            <a:avLst/>
          </a:prstGeom>
          <a:noFill/>
        </p:spPr>
        <p:txBody>
          <a:bodyPr wrap="none" rtlCol="0">
            <a:spAutoFit/>
          </a:bodyPr>
          <a:lstStyle/>
          <a:p>
            <a:r>
              <a:rPr lang="en-US" altLang="zh-CN" sz="2000" b="1" dirty="0">
                <a:latin typeface="Baskerville" panose="02020502070401020303"/>
              </a:rPr>
              <a:t>Tenants</a:t>
            </a:r>
            <a:endParaRPr lang="zh-CN" altLang="en-US" sz="2400" b="1" dirty="0">
              <a:latin typeface="Baskerville" panose="02020502070401020303"/>
            </a:endParaRPr>
          </a:p>
        </p:txBody>
      </p:sp>
    </p:spTree>
    <p:extLst>
      <p:ext uri="{BB962C8B-B14F-4D97-AF65-F5344CB8AC3E}">
        <p14:creationId xmlns:p14="http://schemas.microsoft.com/office/powerpoint/2010/main" val="3697556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6" name="Google Shape;118;p19">
            <a:extLst>
              <a:ext uri="{FF2B5EF4-FFF2-40B4-BE49-F238E27FC236}">
                <a16:creationId xmlns:a16="http://schemas.microsoft.com/office/drawing/2014/main" id="{54130EDA-0D92-AB48-B8C3-041961352F11}"/>
              </a:ext>
            </a:extLst>
          </p:cNvPr>
          <p:cNvPicPr preferRelativeResize="0"/>
          <p:nvPr/>
        </p:nvPicPr>
        <p:blipFill rotWithShape="1">
          <a:blip r:embed="rId3">
            <a:alphaModFix/>
          </a:blip>
          <a:srcRect l="10352" r="54665" b="82434"/>
          <a:stretch/>
        </p:blipFill>
        <p:spPr>
          <a:xfrm>
            <a:off x="2299150" y="315124"/>
            <a:ext cx="2011680" cy="1179995"/>
          </a:xfrm>
          <a:prstGeom prst="rect">
            <a:avLst/>
          </a:prstGeom>
          <a:noFill/>
          <a:ln>
            <a:noFill/>
          </a:ln>
        </p:spPr>
      </p:pic>
      <p:pic>
        <p:nvPicPr>
          <p:cNvPr id="7" name="Google Shape;118;p19">
            <a:extLst>
              <a:ext uri="{FF2B5EF4-FFF2-40B4-BE49-F238E27FC236}">
                <a16:creationId xmlns:a16="http://schemas.microsoft.com/office/drawing/2014/main" id="{38223EE9-0973-A949-95D6-0241F2FAD2E6}"/>
              </a:ext>
            </a:extLst>
          </p:cNvPr>
          <p:cNvPicPr preferRelativeResize="0"/>
          <p:nvPr/>
        </p:nvPicPr>
        <p:blipFill rotWithShape="1">
          <a:blip r:embed="rId3">
            <a:alphaModFix/>
          </a:blip>
          <a:srcRect l="58956" t="-227" r="6061" b="82661"/>
          <a:stretch/>
        </p:blipFill>
        <p:spPr>
          <a:xfrm>
            <a:off x="8397905" y="478263"/>
            <a:ext cx="2011680" cy="1179995"/>
          </a:xfrm>
          <a:prstGeom prst="rect">
            <a:avLst/>
          </a:prstGeom>
          <a:noFill/>
          <a:ln>
            <a:noFill/>
          </a:ln>
        </p:spPr>
      </p:pic>
      <p:sp>
        <p:nvSpPr>
          <p:cNvPr id="8" name="Oval 7">
            <a:extLst>
              <a:ext uri="{FF2B5EF4-FFF2-40B4-BE49-F238E27FC236}">
                <a16:creationId xmlns:a16="http://schemas.microsoft.com/office/drawing/2014/main" id="{124FC109-FD7E-6F44-87C0-45D2EB0DC436}"/>
              </a:ext>
            </a:extLst>
          </p:cNvPr>
          <p:cNvSpPr/>
          <p:nvPr/>
        </p:nvSpPr>
        <p:spPr>
          <a:xfrm>
            <a:off x="2790436" y="1336789"/>
            <a:ext cx="3816096" cy="3816096"/>
          </a:xfrm>
          <a:prstGeom prst="ellipse">
            <a:avLst/>
          </a:prstGeom>
          <a:solidFill>
            <a:schemeClr val="accent4">
              <a:lumMod val="40000"/>
              <a:lumOff val="60000"/>
              <a:alpha val="5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Baskerville" panose="02020502070401020303"/>
            </a:endParaRPr>
          </a:p>
        </p:txBody>
      </p:sp>
      <p:sp>
        <p:nvSpPr>
          <p:cNvPr id="9" name="Oval 8">
            <a:extLst>
              <a:ext uri="{FF2B5EF4-FFF2-40B4-BE49-F238E27FC236}">
                <a16:creationId xmlns:a16="http://schemas.microsoft.com/office/drawing/2014/main" id="{6B8F8999-E9CD-B14B-8C3F-FC7690B7665F}"/>
              </a:ext>
            </a:extLst>
          </p:cNvPr>
          <p:cNvSpPr/>
          <p:nvPr/>
        </p:nvSpPr>
        <p:spPr>
          <a:xfrm>
            <a:off x="5488924" y="1326889"/>
            <a:ext cx="3816096" cy="3816096"/>
          </a:xfrm>
          <a:prstGeom prst="ellipse">
            <a:avLst/>
          </a:prstGeom>
          <a:solidFill>
            <a:schemeClr val="accent5">
              <a:lumMod val="20000"/>
              <a:lumOff val="80000"/>
              <a:alpha val="31000"/>
            </a:schemeClr>
          </a:solidFill>
          <a:ln>
            <a:solidFill>
              <a:srgbClr val="85B9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Baskerville" panose="02020502070401020303"/>
            </a:endParaRPr>
          </a:p>
        </p:txBody>
      </p:sp>
      <p:sp>
        <p:nvSpPr>
          <p:cNvPr id="10" name="Oval 9">
            <a:extLst>
              <a:ext uri="{FF2B5EF4-FFF2-40B4-BE49-F238E27FC236}">
                <a16:creationId xmlns:a16="http://schemas.microsoft.com/office/drawing/2014/main" id="{E53DB3EC-A94A-C247-99B5-BDCBEB3F443A}"/>
              </a:ext>
            </a:extLst>
          </p:cNvPr>
          <p:cNvSpPr/>
          <p:nvPr/>
        </p:nvSpPr>
        <p:spPr>
          <a:xfrm>
            <a:off x="4223530" y="2726780"/>
            <a:ext cx="3816096" cy="3816096"/>
          </a:xfrm>
          <a:prstGeom prst="ellipse">
            <a:avLst/>
          </a:prstGeom>
          <a:solidFill>
            <a:srgbClr val="0069A2">
              <a:alpha val="21000"/>
            </a:srgbClr>
          </a:solidFill>
          <a:ln>
            <a:solidFill>
              <a:srgbClr val="0069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Baskerville" panose="02020502070401020303"/>
            </a:endParaRPr>
          </a:p>
        </p:txBody>
      </p:sp>
      <p:sp>
        <p:nvSpPr>
          <p:cNvPr id="11" name="TextBox 10">
            <a:extLst>
              <a:ext uri="{FF2B5EF4-FFF2-40B4-BE49-F238E27FC236}">
                <a16:creationId xmlns:a16="http://schemas.microsoft.com/office/drawing/2014/main" id="{E72F8FC7-48D5-A749-8231-67BBEE784E88}"/>
              </a:ext>
            </a:extLst>
          </p:cNvPr>
          <p:cNvSpPr txBox="1"/>
          <p:nvPr/>
        </p:nvSpPr>
        <p:spPr>
          <a:xfrm>
            <a:off x="6956383" y="2280041"/>
            <a:ext cx="1587032" cy="276999"/>
          </a:xfrm>
          <a:prstGeom prst="rect">
            <a:avLst/>
          </a:prstGeom>
          <a:noFill/>
        </p:spPr>
        <p:txBody>
          <a:bodyPr wrap="square" rtlCol="0">
            <a:spAutoFit/>
          </a:bodyPr>
          <a:lstStyle/>
          <a:p>
            <a:pPr algn="ctr"/>
            <a:r>
              <a:rPr lang="en-US" altLang="zh-CN" sz="1200" dirty="0">
                <a:latin typeface="Baskerville" panose="02020502070401020303"/>
              </a:rPr>
              <a:t>Health</a:t>
            </a:r>
            <a:r>
              <a:rPr lang="zh-CN" altLang="en-US" sz="1200" dirty="0">
                <a:latin typeface="Baskerville" panose="02020502070401020303"/>
              </a:rPr>
              <a:t> </a:t>
            </a:r>
            <a:r>
              <a:rPr lang="en-US" altLang="zh-CN" sz="1200" dirty="0">
                <a:latin typeface="Baskerville" panose="02020502070401020303"/>
              </a:rPr>
              <a:t>&amp;</a:t>
            </a:r>
            <a:r>
              <a:rPr lang="zh-CN" altLang="en-US" sz="1200" dirty="0">
                <a:latin typeface="Baskerville" panose="02020502070401020303"/>
              </a:rPr>
              <a:t> </a:t>
            </a:r>
            <a:r>
              <a:rPr lang="en-US" altLang="zh-CN" sz="1200" dirty="0">
                <a:latin typeface="Baskerville" panose="02020502070401020303"/>
              </a:rPr>
              <a:t>well-being</a:t>
            </a:r>
            <a:endParaRPr lang="en-US" sz="1200" dirty="0">
              <a:latin typeface="Baskerville" panose="02020502070401020303"/>
            </a:endParaRPr>
          </a:p>
        </p:txBody>
      </p:sp>
      <p:sp>
        <p:nvSpPr>
          <p:cNvPr id="14" name="TextBox 13">
            <a:extLst>
              <a:ext uri="{FF2B5EF4-FFF2-40B4-BE49-F238E27FC236}">
                <a16:creationId xmlns:a16="http://schemas.microsoft.com/office/drawing/2014/main" id="{678DF41B-2EDB-E34D-BA9C-398319362362}"/>
              </a:ext>
            </a:extLst>
          </p:cNvPr>
          <p:cNvSpPr txBox="1"/>
          <p:nvPr/>
        </p:nvSpPr>
        <p:spPr>
          <a:xfrm>
            <a:off x="6643817" y="3927021"/>
            <a:ext cx="1298728" cy="461665"/>
          </a:xfrm>
          <a:prstGeom prst="rect">
            <a:avLst/>
          </a:prstGeom>
          <a:noFill/>
        </p:spPr>
        <p:txBody>
          <a:bodyPr wrap="square" rtlCol="0">
            <a:spAutoFit/>
          </a:bodyPr>
          <a:lstStyle/>
          <a:p>
            <a:pPr algn="ctr"/>
            <a:r>
              <a:rPr lang="en-US" altLang="zh-CN" sz="1200" dirty="0">
                <a:latin typeface="Baskerville" panose="02020502070401020303"/>
              </a:rPr>
              <a:t>Lower</a:t>
            </a:r>
            <a:r>
              <a:rPr lang="zh-CN" altLang="en-US" sz="1200" dirty="0">
                <a:latin typeface="Baskerville" panose="02020502070401020303"/>
              </a:rPr>
              <a:t> </a:t>
            </a:r>
            <a:r>
              <a:rPr lang="en-US" altLang="zh-CN" sz="1200" dirty="0">
                <a:latin typeface="Baskerville" panose="02020502070401020303"/>
              </a:rPr>
              <a:t>operating</a:t>
            </a:r>
            <a:r>
              <a:rPr lang="zh-CN" altLang="en-US" sz="1200" dirty="0">
                <a:latin typeface="Baskerville" panose="02020502070401020303"/>
              </a:rPr>
              <a:t> </a:t>
            </a:r>
            <a:r>
              <a:rPr lang="en-US" altLang="zh-CN" sz="1200" dirty="0">
                <a:latin typeface="Baskerville" panose="02020502070401020303"/>
              </a:rPr>
              <a:t>costs</a:t>
            </a:r>
            <a:endParaRPr lang="en-US" sz="1200" dirty="0">
              <a:latin typeface="Baskerville" panose="02020502070401020303"/>
            </a:endParaRPr>
          </a:p>
        </p:txBody>
      </p:sp>
      <p:sp>
        <p:nvSpPr>
          <p:cNvPr id="15" name="TextBox 14">
            <a:extLst>
              <a:ext uri="{FF2B5EF4-FFF2-40B4-BE49-F238E27FC236}">
                <a16:creationId xmlns:a16="http://schemas.microsoft.com/office/drawing/2014/main" id="{AC1EEEA5-ED52-7B40-9194-7F657A9C1548}"/>
              </a:ext>
            </a:extLst>
          </p:cNvPr>
          <p:cNvSpPr txBox="1"/>
          <p:nvPr/>
        </p:nvSpPr>
        <p:spPr>
          <a:xfrm>
            <a:off x="7649567" y="2895723"/>
            <a:ext cx="1587032" cy="276999"/>
          </a:xfrm>
          <a:prstGeom prst="rect">
            <a:avLst/>
          </a:prstGeom>
          <a:noFill/>
        </p:spPr>
        <p:txBody>
          <a:bodyPr wrap="square" rtlCol="0">
            <a:spAutoFit/>
          </a:bodyPr>
          <a:lstStyle/>
          <a:p>
            <a:r>
              <a:rPr lang="en-US" altLang="zh-CN" sz="1200" dirty="0">
                <a:latin typeface="Baskerville" panose="02020502070401020303"/>
              </a:rPr>
              <a:t>Increased</a:t>
            </a:r>
            <a:r>
              <a:rPr lang="zh-CN" altLang="en-US" sz="1200" dirty="0">
                <a:latin typeface="Baskerville" panose="02020502070401020303"/>
              </a:rPr>
              <a:t> </a:t>
            </a:r>
            <a:r>
              <a:rPr lang="en-US" altLang="zh-CN" sz="1200" dirty="0">
                <a:latin typeface="Baskerville" panose="02020502070401020303"/>
              </a:rPr>
              <a:t>productivity</a:t>
            </a:r>
            <a:endParaRPr lang="en-US" sz="1200" dirty="0">
              <a:latin typeface="Baskerville" panose="02020502070401020303"/>
            </a:endParaRPr>
          </a:p>
        </p:txBody>
      </p:sp>
      <p:sp>
        <p:nvSpPr>
          <p:cNvPr id="16" name="TextBox 15">
            <a:extLst>
              <a:ext uri="{FF2B5EF4-FFF2-40B4-BE49-F238E27FC236}">
                <a16:creationId xmlns:a16="http://schemas.microsoft.com/office/drawing/2014/main" id="{CFA733D4-E9A4-D845-B5BD-0C0FA84307BB}"/>
              </a:ext>
            </a:extLst>
          </p:cNvPr>
          <p:cNvSpPr txBox="1"/>
          <p:nvPr/>
        </p:nvSpPr>
        <p:spPr>
          <a:xfrm>
            <a:off x="4684855" y="5145025"/>
            <a:ext cx="1287631" cy="461665"/>
          </a:xfrm>
          <a:prstGeom prst="rect">
            <a:avLst/>
          </a:prstGeom>
          <a:noFill/>
        </p:spPr>
        <p:txBody>
          <a:bodyPr wrap="square" rtlCol="0">
            <a:spAutoFit/>
          </a:bodyPr>
          <a:lstStyle/>
          <a:p>
            <a:pPr algn="ctr"/>
            <a:r>
              <a:rPr lang="en-US" altLang="zh-CN" sz="1200" dirty="0">
                <a:latin typeface="Baskerville" panose="02020502070401020303"/>
              </a:rPr>
              <a:t>Slower</a:t>
            </a:r>
            <a:r>
              <a:rPr lang="zh-CN" altLang="en-US" sz="1200" dirty="0">
                <a:latin typeface="Baskerville" panose="02020502070401020303"/>
              </a:rPr>
              <a:t> </a:t>
            </a:r>
            <a:r>
              <a:rPr lang="en-US" altLang="zh-CN" sz="1200" dirty="0">
                <a:latin typeface="Baskerville" panose="02020502070401020303"/>
              </a:rPr>
              <a:t>depreciation</a:t>
            </a:r>
            <a:endParaRPr lang="en-US" sz="1200" dirty="0">
              <a:latin typeface="Baskerville" panose="02020502070401020303"/>
            </a:endParaRPr>
          </a:p>
        </p:txBody>
      </p:sp>
      <p:sp>
        <p:nvSpPr>
          <p:cNvPr id="17" name="TextBox 16">
            <a:extLst>
              <a:ext uri="{FF2B5EF4-FFF2-40B4-BE49-F238E27FC236}">
                <a16:creationId xmlns:a16="http://schemas.microsoft.com/office/drawing/2014/main" id="{AFED6A5C-6EB7-2E41-ADE0-B7B90AA1C5BC}"/>
              </a:ext>
            </a:extLst>
          </p:cNvPr>
          <p:cNvSpPr txBox="1"/>
          <p:nvPr/>
        </p:nvSpPr>
        <p:spPr>
          <a:xfrm>
            <a:off x="5345623" y="5701469"/>
            <a:ext cx="1287631" cy="276999"/>
          </a:xfrm>
          <a:prstGeom prst="rect">
            <a:avLst/>
          </a:prstGeom>
          <a:noFill/>
        </p:spPr>
        <p:txBody>
          <a:bodyPr wrap="square" rtlCol="0">
            <a:spAutoFit/>
          </a:bodyPr>
          <a:lstStyle/>
          <a:p>
            <a:pPr algn="ctr"/>
            <a:r>
              <a:rPr lang="en-US" altLang="zh-CN" sz="1200" dirty="0">
                <a:latin typeface="Baskerville" panose="02020502070401020303"/>
              </a:rPr>
              <a:t>Higher</a:t>
            </a:r>
            <a:r>
              <a:rPr lang="zh-CN" altLang="en-US" sz="1200" dirty="0">
                <a:latin typeface="Baskerville" panose="02020502070401020303"/>
              </a:rPr>
              <a:t> </a:t>
            </a:r>
            <a:r>
              <a:rPr lang="en-US" altLang="zh-CN" sz="1200" dirty="0">
                <a:latin typeface="Baskerville" panose="02020502070401020303"/>
              </a:rPr>
              <a:t>ROI</a:t>
            </a:r>
            <a:endParaRPr lang="en-US" sz="1200" dirty="0">
              <a:latin typeface="Baskerville" panose="02020502070401020303"/>
            </a:endParaRPr>
          </a:p>
        </p:txBody>
      </p:sp>
      <p:sp>
        <p:nvSpPr>
          <p:cNvPr id="18" name="TextBox 17">
            <a:extLst>
              <a:ext uri="{FF2B5EF4-FFF2-40B4-BE49-F238E27FC236}">
                <a16:creationId xmlns:a16="http://schemas.microsoft.com/office/drawing/2014/main" id="{930561FD-463B-914E-8EA5-3CE7E7AA043B}"/>
              </a:ext>
            </a:extLst>
          </p:cNvPr>
          <p:cNvSpPr txBox="1"/>
          <p:nvPr/>
        </p:nvSpPr>
        <p:spPr>
          <a:xfrm>
            <a:off x="6109341" y="5119529"/>
            <a:ext cx="1287631" cy="461665"/>
          </a:xfrm>
          <a:prstGeom prst="rect">
            <a:avLst/>
          </a:prstGeom>
          <a:noFill/>
        </p:spPr>
        <p:txBody>
          <a:bodyPr wrap="square" rtlCol="0">
            <a:spAutoFit/>
          </a:bodyPr>
          <a:lstStyle/>
          <a:p>
            <a:pPr algn="ctr"/>
            <a:r>
              <a:rPr lang="en-US" altLang="zh-CN" sz="1200" dirty="0">
                <a:latin typeface="Baskerville" panose="02020502070401020303"/>
              </a:rPr>
              <a:t>Lower</a:t>
            </a:r>
            <a:r>
              <a:rPr lang="zh-CN" altLang="en-US" sz="1200" dirty="0">
                <a:latin typeface="Baskerville" panose="02020502070401020303"/>
              </a:rPr>
              <a:t> </a:t>
            </a:r>
            <a:r>
              <a:rPr lang="en-US" altLang="zh-CN" sz="1200" dirty="0">
                <a:latin typeface="Baskerville" panose="02020502070401020303"/>
              </a:rPr>
              <a:t>retrofit</a:t>
            </a:r>
            <a:r>
              <a:rPr lang="zh-CN" altLang="en-US" sz="1200" dirty="0">
                <a:latin typeface="Baskerville" panose="02020502070401020303"/>
              </a:rPr>
              <a:t> </a:t>
            </a:r>
            <a:r>
              <a:rPr lang="en-US" altLang="zh-CN" sz="1200" dirty="0">
                <a:latin typeface="Baskerville" panose="02020502070401020303"/>
              </a:rPr>
              <a:t>cost</a:t>
            </a:r>
            <a:endParaRPr lang="en-US" sz="1200" dirty="0">
              <a:latin typeface="Baskerville" panose="02020502070401020303"/>
            </a:endParaRPr>
          </a:p>
        </p:txBody>
      </p:sp>
      <p:sp>
        <p:nvSpPr>
          <p:cNvPr id="19" name="TextBox 18">
            <a:extLst>
              <a:ext uri="{FF2B5EF4-FFF2-40B4-BE49-F238E27FC236}">
                <a16:creationId xmlns:a16="http://schemas.microsoft.com/office/drawing/2014/main" id="{E0844137-743F-574B-8CD7-07E1D157235D}"/>
              </a:ext>
            </a:extLst>
          </p:cNvPr>
          <p:cNvSpPr txBox="1"/>
          <p:nvPr/>
        </p:nvSpPr>
        <p:spPr>
          <a:xfrm>
            <a:off x="3621113" y="1677620"/>
            <a:ext cx="1631257" cy="276999"/>
          </a:xfrm>
          <a:prstGeom prst="rect">
            <a:avLst/>
          </a:prstGeom>
          <a:noFill/>
        </p:spPr>
        <p:txBody>
          <a:bodyPr wrap="square" rtlCol="0">
            <a:spAutoFit/>
          </a:bodyPr>
          <a:lstStyle/>
          <a:p>
            <a:pPr algn="ctr"/>
            <a:r>
              <a:rPr lang="en-US" altLang="zh-CN" sz="1200" dirty="0">
                <a:latin typeface="Baskerville" panose="02020502070401020303"/>
              </a:rPr>
              <a:t>Higher</a:t>
            </a:r>
            <a:r>
              <a:rPr lang="zh-CN" altLang="en-US" sz="1200" dirty="0">
                <a:latin typeface="Baskerville" panose="02020502070401020303"/>
              </a:rPr>
              <a:t> </a:t>
            </a:r>
            <a:r>
              <a:rPr lang="en-US" altLang="zh-CN" sz="1200" dirty="0">
                <a:latin typeface="Baskerville" panose="02020502070401020303"/>
              </a:rPr>
              <a:t>sales</a:t>
            </a:r>
            <a:r>
              <a:rPr lang="zh-CN" altLang="en-US" sz="1200" dirty="0">
                <a:latin typeface="Baskerville" panose="02020502070401020303"/>
              </a:rPr>
              <a:t> </a:t>
            </a:r>
            <a:r>
              <a:rPr lang="en-US" altLang="zh-CN" sz="1200" dirty="0">
                <a:latin typeface="Baskerville" panose="02020502070401020303"/>
              </a:rPr>
              <a:t>price</a:t>
            </a:r>
            <a:endParaRPr lang="en-US" sz="1200" dirty="0">
              <a:latin typeface="Baskerville" panose="02020502070401020303"/>
            </a:endParaRPr>
          </a:p>
        </p:txBody>
      </p:sp>
      <p:sp>
        <p:nvSpPr>
          <p:cNvPr id="20" name="TextBox 19">
            <a:extLst>
              <a:ext uri="{FF2B5EF4-FFF2-40B4-BE49-F238E27FC236}">
                <a16:creationId xmlns:a16="http://schemas.microsoft.com/office/drawing/2014/main" id="{B5EE8D43-78A7-1243-9719-D8BD4E435F35}"/>
              </a:ext>
            </a:extLst>
          </p:cNvPr>
          <p:cNvSpPr txBox="1"/>
          <p:nvPr/>
        </p:nvSpPr>
        <p:spPr>
          <a:xfrm>
            <a:off x="3159340" y="2185417"/>
            <a:ext cx="1378303" cy="461665"/>
          </a:xfrm>
          <a:prstGeom prst="rect">
            <a:avLst/>
          </a:prstGeom>
          <a:noFill/>
        </p:spPr>
        <p:txBody>
          <a:bodyPr wrap="square" rtlCol="0">
            <a:spAutoFit/>
          </a:bodyPr>
          <a:lstStyle/>
          <a:p>
            <a:pPr algn="ctr"/>
            <a:r>
              <a:rPr lang="en-US" altLang="zh-CN" sz="1200" dirty="0">
                <a:latin typeface="Baskerville" panose="02020502070401020303"/>
              </a:rPr>
              <a:t>Lower</a:t>
            </a:r>
            <a:r>
              <a:rPr lang="zh-CN" altLang="en-US" sz="1200" dirty="0">
                <a:latin typeface="Baskerville" panose="02020502070401020303"/>
              </a:rPr>
              <a:t> </a:t>
            </a:r>
            <a:r>
              <a:rPr lang="en-US" altLang="zh-CN" sz="1200" dirty="0">
                <a:latin typeface="Baskerville" panose="02020502070401020303"/>
              </a:rPr>
              <a:t>design</a:t>
            </a:r>
            <a:r>
              <a:rPr lang="zh-CN" altLang="en-US" sz="1200" dirty="0">
                <a:latin typeface="Baskerville" panose="02020502070401020303"/>
              </a:rPr>
              <a:t> </a:t>
            </a:r>
            <a:r>
              <a:rPr lang="en-US" altLang="zh-CN" sz="1200" dirty="0">
                <a:latin typeface="Baskerville" panose="02020502070401020303"/>
              </a:rPr>
              <a:t>&amp;</a:t>
            </a:r>
            <a:r>
              <a:rPr lang="zh-CN" altLang="en-US" sz="1200" dirty="0">
                <a:latin typeface="Baskerville" panose="02020502070401020303"/>
              </a:rPr>
              <a:t> </a:t>
            </a:r>
            <a:r>
              <a:rPr lang="en-US" altLang="zh-CN" sz="1200" dirty="0">
                <a:latin typeface="Baskerville" panose="02020502070401020303"/>
              </a:rPr>
              <a:t>construction</a:t>
            </a:r>
            <a:r>
              <a:rPr lang="zh-CN" altLang="en-US" sz="1200" dirty="0">
                <a:latin typeface="Baskerville" panose="02020502070401020303"/>
              </a:rPr>
              <a:t> </a:t>
            </a:r>
            <a:r>
              <a:rPr lang="en-US" altLang="zh-CN" sz="1200" dirty="0">
                <a:latin typeface="Baskerville" panose="02020502070401020303"/>
              </a:rPr>
              <a:t>costs</a:t>
            </a:r>
            <a:endParaRPr lang="en-US" sz="1200" dirty="0">
              <a:latin typeface="Baskerville" panose="02020502070401020303"/>
            </a:endParaRPr>
          </a:p>
        </p:txBody>
      </p:sp>
      <p:sp>
        <p:nvSpPr>
          <p:cNvPr id="21" name="TextBox 20">
            <a:extLst>
              <a:ext uri="{FF2B5EF4-FFF2-40B4-BE49-F238E27FC236}">
                <a16:creationId xmlns:a16="http://schemas.microsoft.com/office/drawing/2014/main" id="{ACE1479D-B14B-EA4D-9ACF-F92CFE945BE4}"/>
              </a:ext>
            </a:extLst>
          </p:cNvPr>
          <p:cNvSpPr txBox="1"/>
          <p:nvPr/>
        </p:nvSpPr>
        <p:spPr>
          <a:xfrm>
            <a:off x="3112983" y="3344973"/>
            <a:ext cx="1403405" cy="276999"/>
          </a:xfrm>
          <a:prstGeom prst="rect">
            <a:avLst/>
          </a:prstGeom>
          <a:noFill/>
        </p:spPr>
        <p:txBody>
          <a:bodyPr wrap="square" rtlCol="0">
            <a:spAutoFit/>
          </a:bodyPr>
          <a:lstStyle/>
          <a:p>
            <a:pPr algn="ctr"/>
            <a:r>
              <a:rPr lang="en-US" altLang="zh-CN" sz="1200" dirty="0">
                <a:latin typeface="Baskerville" panose="02020502070401020303"/>
              </a:rPr>
              <a:t>Quicker</a:t>
            </a:r>
            <a:r>
              <a:rPr lang="zh-CN" altLang="en-US" sz="1200" dirty="0">
                <a:latin typeface="Baskerville" panose="02020502070401020303"/>
              </a:rPr>
              <a:t> </a:t>
            </a:r>
            <a:r>
              <a:rPr lang="en-US" altLang="zh-CN" sz="1200" dirty="0">
                <a:latin typeface="Baskerville" panose="02020502070401020303"/>
              </a:rPr>
              <a:t>sales</a:t>
            </a:r>
            <a:endParaRPr lang="en-US" sz="1200" dirty="0">
              <a:latin typeface="Baskerville" panose="02020502070401020303"/>
            </a:endParaRPr>
          </a:p>
        </p:txBody>
      </p:sp>
      <p:sp>
        <p:nvSpPr>
          <p:cNvPr id="22" name="TextBox 21">
            <a:extLst>
              <a:ext uri="{FF2B5EF4-FFF2-40B4-BE49-F238E27FC236}">
                <a16:creationId xmlns:a16="http://schemas.microsoft.com/office/drawing/2014/main" id="{F26AA0BD-EA71-944B-8EAD-22ECA1BCF0F2}"/>
              </a:ext>
            </a:extLst>
          </p:cNvPr>
          <p:cNvSpPr txBox="1"/>
          <p:nvPr/>
        </p:nvSpPr>
        <p:spPr>
          <a:xfrm>
            <a:off x="4310830" y="3808538"/>
            <a:ext cx="1287631" cy="461665"/>
          </a:xfrm>
          <a:prstGeom prst="rect">
            <a:avLst/>
          </a:prstGeom>
          <a:noFill/>
        </p:spPr>
        <p:txBody>
          <a:bodyPr wrap="square" rtlCol="0">
            <a:spAutoFit/>
          </a:bodyPr>
          <a:lstStyle/>
          <a:p>
            <a:pPr algn="ctr"/>
            <a:r>
              <a:rPr lang="en-US" altLang="zh-CN" sz="1200" dirty="0">
                <a:latin typeface="Baskerville" panose="02020502070401020303"/>
              </a:rPr>
              <a:t>Lower</a:t>
            </a:r>
            <a:r>
              <a:rPr lang="zh-CN" altLang="en-US" sz="1200" dirty="0">
                <a:latin typeface="Baskerville" panose="02020502070401020303"/>
              </a:rPr>
              <a:t> </a:t>
            </a:r>
            <a:r>
              <a:rPr lang="en-US" altLang="zh-CN" sz="1200" dirty="0">
                <a:latin typeface="Baskerville" panose="02020502070401020303"/>
              </a:rPr>
              <a:t>financing</a:t>
            </a:r>
            <a:r>
              <a:rPr lang="zh-CN" altLang="en-US" sz="1200" dirty="0">
                <a:latin typeface="Baskerville" panose="02020502070401020303"/>
              </a:rPr>
              <a:t> </a:t>
            </a:r>
            <a:r>
              <a:rPr lang="en-US" altLang="zh-CN" sz="1200" dirty="0">
                <a:latin typeface="Baskerville" panose="02020502070401020303"/>
              </a:rPr>
              <a:t>cost</a:t>
            </a:r>
            <a:endParaRPr lang="en-US" sz="1200" dirty="0">
              <a:latin typeface="Baskerville" panose="02020502070401020303"/>
            </a:endParaRPr>
          </a:p>
        </p:txBody>
      </p:sp>
      <p:sp>
        <p:nvSpPr>
          <p:cNvPr id="24" name="TextBox 23">
            <a:extLst>
              <a:ext uri="{FF2B5EF4-FFF2-40B4-BE49-F238E27FC236}">
                <a16:creationId xmlns:a16="http://schemas.microsoft.com/office/drawing/2014/main" id="{7BCBE605-D69F-9245-A658-D7EA4DE67285}"/>
              </a:ext>
            </a:extLst>
          </p:cNvPr>
          <p:cNvSpPr txBox="1"/>
          <p:nvPr/>
        </p:nvSpPr>
        <p:spPr>
          <a:xfrm>
            <a:off x="4363871" y="4201461"/>
            <a:ext cx="1287631" cy="461665"/>
          </a:xfrm>
          <a:prstGeom prst="rect">
            <a:avLst/>
          </a:prstGeom>
          <a:noFill/>
        </p:spPr>
        <p:txBody>
          <a:bodyPr wrap="square" rtlCol="0">
            <a:spAutoFit/>
          </a:bodyPr>
          <a:lstStyle/>
          <a:p>
            <a:pPr algn="ctr"/>
            <a:r>
              <a:rPr lang="en-US" altLang="zh-CN" sz="1200" dirty="0">
                <a:latin typeface="Baskerville" panose="02020502070401020303"/>
              </a:rPr>
              <a:t>Higher</a:t>
            </a:r>
            <a:r>
              <a:rPr lang="zh-CN" altLang="en-US" sz="1200" dirty="0">
                <a:latin typeface="Baskerville" panose="02020502070401020303"/>
              </a:rPr>
              <a:t> </a:t>
            </a:r>
            <a:r>
              <a:rPr lang="en-US" altLang="zh-CN" sz="1200" dirty="0">
                <a:latin typeface="Baskerville" panose="02020502070401020303"/>
              </a:rPr>
              <a:t>market</a:t>
            </a:r>
            <a:r>
              <a:rPr lang="zh-CN" altLang="en-US" sz="1200" dirty="0">
                <a:latin typeface="Baskerville" panose="02020502070401020303"/>
              </a:rPr>
              <a:t> </a:t>
            </a:r>
            <a:r>
              <a:rPr lang="en-US" altLang="zh-CN" sz="1200" dirty="0">
                <a:latin typeface="Baskerville" panose="02020502070401020303"/>
              </a:rPr>
              <a:t>value</a:t>
            </a:r>
            <a:endParaRPr lang="en-US" sz="1200" dirty="0">
              <a:latin typeface="Baskerville" panose="02020502070401020303"/>
            </a:endParaRPr>
          </a:p>
        </p:txBody>
      </p:sp>
      <p:sp>
        <p:nvSpPr>
          <p:cNvPr id="26" name="TextBox 25">
            <a:extLst>
              <a:ext uri="{FF2B5EF4-FFF2-40B4-BE49-F238E27FC236}">
                <a16:creationId xmlns:a16="http://schemas.microsoft.com/office/drawing/2014/main" id="{2D96052C-3113-2049-A22C-A3410E6245DF}"/>
              </a:ext>
            </a:extLst>
          </p:cNvPr>
          <p:cNvSpPr txBox="1"/>
          <p:nvPr/>
        </p:nvSpPr>
        <p:spPr>
          <a:xfrm>
            <a:off x="5389400" y="2776874"/>
            <a:ext cx="1287631" cy="461665"/>
          </a:xfrm>
          <a:prstGeom prst="rect">
            <a:avLst/>
          </a:prstGeom>
          <a:noFill/>
        </p:spPr>
        <p:txBody>
          <a:bodyPr wrap="square" rtlCol="0">
            <a:spAutoFit/>
          </a:bodyPr>
          <a:lstStyle/>
          <a:p>
            <a:pPr algn="ctr"/>
            <a:r>
              <a:rPr lang="en-US" altLang="zh-CN" sz="1200" dirty="0">
                <a:latin typeface="Baskerville" panose="02020502070401020303"/>
              </a:rPr>
              <a:t>ESG</a:t>
            </a:r>
          </a:p>
          <a:p>
            <a:pPr algn="ctr"/>
            <a:r>
              <a:rPr lang="en-US" altLang="zh-CN" sz="1200" dirty="0">
                <a:latin typeface="Baskerville" panose="02020502070401020303"/>
              </a:rPr>
              <a:t>Corporate</a:t>
            </a:r>
            <a:r>
              <a:rPr lang="zh-CN" altLang="en-US" sz="1200" dirty="0">
                <a:latin typeface="Baskerville" panose="02020502070401020303"/>
              </a:rPr>
              <a:t> </a:t>
            </a:r>
            <a:r>
              <a:rPr lang="en-US" altLang="zh-CN" sz="1200" dirty="0">
                <a:latin typeface="Baskerville" panose="02020502070401020303"/>
              </a:rPr>
              <a:t>image</a:t>
            </a:r>
            <a:endParaRPr lang="en-US" sz="1200" dirty="0">
              <a:latin typeface="Baskerville" panose="02020502070401020303"/>
            </a:endParaRPr>
          </a:p>
        </p:txBody>
      </p:sp>
      <p:sp>
        <p:nvSpPr>
          <p:cNvPr id="28" name="TextBox 27">
            <a:extLst>
              <a:ext uri="{FF2B5EF4-FFF2-40B4-BE49-F238E27FC236}">
                <a16:creationId xmlns:a16="http://schemas.microsoft.com/office/drawing/2014/main" id="{EEE9BC23-3382-9344-9B56-FE09C07E39F2}"/>
              </a:ext>
            </a:extLst>
          </p:cNvPr>
          <p:cNvSpPr txBox="1"/>
          <p:nvPr/>
        </p:nvSpPr>
        <p:spPr>
          <a:xfrm>
            <a:off x="5093814" y="3699947"/>
            <a:ext cx="2145415" cy="461665"/>
          </a:xfrm>
          <a:prstGeom prst="rect">
            <a:avLst/>
          </a:prstGeom>
          <a:noFill/>
        </p:spPr>
        <p:txBody>
          <a:bodyPr wrap="square" rtlCol="0">
            <a:spAutoFit/>
          </a:bodyPr>
          <a:lstStyle/>
          <a:p>
            <a:pPr algn="ctr"/>
            <a:r>
              <a:rPr lang="en-US" altLang="zh-CN" sz="1200" dirty="0">
                <a:latin typeface="Baskerville" panose="02020502070401020303"/>
              </a:rPr>
              <a:t>Legislation</a:t>
            </a:r>
            <a:r>
              <a:rPr lang="zh-CN" altLang="en-US" sz="1200" dirty="0">
                <a:latin typeface="Baskerville" panose="02020502070401020303"/>
              </a:rPr>
              <a:t> </a:t>
            </a:r>
            <a:r>
              <a:rPr lang="en-US" altLang="zh-CN" sz="1200" dirty="0">
                <a:latin typeface="Baskerville" panose="02020502070401020303"/>
              </a:rPr>
              <a:t>&amp;</a:t>
            </a:r>
            <a:r>
              <a:rPr lang="zh-CN" altLang="en-US" sz="1200" dirty="0">
                <a:latin typeface="Baskerville" panose="02020502070401020303"/>
              </a:rPr>
              <a:t> </a:t>
            </a:r>
            <a:endParaRPr lang="en-US" altLang="zh-CN" sz="1200" dirty="0">
              <a:latin typeface="Baskerville" panose="02020502070401020303"/>
            </a:endParaRPr>
          </a:p>
          <a:p>
            <a:pPr algn="ctr"/>
            <a:r>
              <a:rPr lang="en-US" altLang="zh-CN" sz="1200" dirty="0">
                <a:latin typeface="Baskerville" panose="02020502070401020303"/>
              </a:rPr>
              <a:t>requirement</a:t>
            </a:r>
            <a:endParaRPr lang="en-US" sz="1200" dirty="0">
              <a:latin typeface="Baskerville" panose="02020502070401020303"/>
            </a:endParaRPr>
          </a:p>
        </p:txBody>
      </p:sp>
      <p:pic>
        <p:nvPicPr>
          <p:cNvPr id="23" name="Google Shape;118;p19">
            <a:extLst>
              <a:ext uri="{FF2B5EF4-FFF2-40B4-BE49-F238E27FC236}">
                <a16:creationId xmlns:a16="http://schemas.microsoft.com/office/drawing/2014/main" id="{021193F5-4CF7-324F-93FD-2B20B313FDAC}"/>
              </a:ext>
            </a:extLst>
          </p:cNvPr>
          <p:cNvPicPr preferRelativeResize="0"/>
          <p:nvPr/>
        </p:nvPicPr>
        <p:blipFill rotWithShape="1">
          <a:blip r:embed="rId3">
            <a:alphaModFix/>
          </a:blip>
          <a:srcRect l="37425" t="84665" r="27592" b="-2231"/>
          <a:stretch/>
        </p:blipFill>
        <p:spPr>
          <a:xfrm>
            <a:off x="7942545" y="5606690"/>
            <a:ext cx="2011680" cy="1179995"/>
          </a:xfrm>
          <a:prstGeom prst="rect">
            <a:avLst/>
          </a:prstGeom>
          <a:noFill/>
          <a:ln>
            <a:noFill/>
          </a:ln>
        </p:spPr>
      </p:pic>
    </p:spTree>
    <p:extLst>
      <p:ext uri="{BB962C8B-B14F-4D97-AF65-F5344CB8AC3E}">
        <p14:creationId xmlns:p14="http://schemas.microsoft.com/office/powerpoint/2010/main" val="2930107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alpha val="82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9C31F-353C-7B40-BAE7-90E2E590D1BD}"/>
              </a:ext>
            </a:extLst>
          </p:cNvPr>
          <p:cNvSpPr>
            <a:spLocks noGrp="1"/>
          </p:cNvSpPr>
          <p:nvPr>
            <p:ph type="title"/>
          </p:nvPr>
        </p:nvSpPr>
        <p:spPr>
          <a:xfrm>
            <a:off x="1023469" y="3606801"/>
            <a:ext cx="10273143" cy="1362075"/>
          </a:xfrm>
        </p:spPr>
        <p:txBody>
          <a:bodyPr/>
          <a:lstStyle/>
          <a:p>
            <a:r>
              <a:rPr lang="en-US" altLang="zh-CN" sz="3200" cap="all" dirty="0">
                <a:latin typeface="Baskerville"/>
              </a:rPr>
              <a:t>How</a:t>
            </a:r>
            <a:r>
              <a:rPr lang="zh-CN" altLang="en-US" sz="3200" cap="all" dirty="0">
                <a:latin typeface="Baskerville"/>
              </a:rPr>
              <a:t> </a:t>
            </a:r>
            <a:r>
              <a:rPr lang="en-US" altLang="zh-CN" sz="3200" cap="all" dirty="0">
                <a:latin typeface="Baskerville"/>
              </a:rPr>
              <a:t>market</a:t>
            </a:r>
            <a:r>
              <a:rPr lang="zh-CN" altLang="en-US" sz="3200" cap="all" dirty="0">
                <a:latin typeface="Baskerville"/>
              </a:rPr>
              <a:t> </a:t>
            </a:r>
            <a:r>
              <a:rPr lang="en-US" altLang="zh-CN" sz="3200" cap="all" dirty="0">
                <a:latin typeface="Baskerville"/>
              </a:rPr>
              <a:t>may</a:t>
            </a:r>
            <a:r>
              <a:rPr lang="zh-CN" altLang="en-US" sz="3200" cap="all" dirty="0">
                <a:latin typeface="Baskerville"/>
              </a:rPr>
              <a:t> </a:t>
            </a:r>
            <a:r>
              <a:rPr lang="en-US" altLang="zh-CN" sz="3200" cap="all" dirty="0">
                <a:latin typeface="Baskerville"/>
              </a:rPr>
              <a:t>fail</a:t>
            </a:r>
            <a:r>
              <a:rPr lang="en-US" sz="3200" cap="all" dirty="0">
                <a:latin typeface="Baskerville"/>
              </a:rPr>
              <a:t/>
            </a:r>
            <a:br>
              <a:rPr lang="en-US" sz="3200" cap="all" dirty="0">
                <a:latin typeface="Baskerville"/>
              </a:rPr>
            </a:br>
            <a:endParaRPr lang="en-US" sz="3200" cap="all" dirty="0">
              <a:latin typeface="Baskerville"/>
            </a:endParaRPr>
          </a:p>
        </p:txBody>
      </p:sp>
      <p:sp>
        <p:nvSpPr>
          <p:cNvPr id="4" name="Slide Number Placeholder 3">
            <a:extLst>
              <a:ext uri="{FF2B5EF4-FFF2-40B4-BE49-F238E27FC236}">
                <a16:creationId xmlns:a16="http://schemas.microsoft.com/office/drawing/2014/main" id="{11D1573B-5488-1347-B6E3-A4E48778D88F}"/>
              </a:ext>
            </a:extLst>
          </p:cNvPr>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D734AB3-580E-49C1-967D-33073622AECA}" type="slidenum">
              <a:rPr kumimoji="0" lang="en-US" sz="1333"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24</a:t>
            </a:fld>
            <a:endParaRPr kumimoji="0" lang="en-US" sz="1333" b="0" i="0" u="none" strike="noStrike" kern="0" cap="none" spc="0" normalizeH="0" baseline="0" noProof="0" dirty="0">
              <a:ln>
                <a:noFill/>
              </a:ln>
              <a:solidFill>
                <a:srgbClr val="595959"/>
              </a:solidFill>
              <a:effectLst/>
              <a:uLnTx/>
              <a:uFillTx/>
              <a:latin typeface="Arial"/>
              <a:ea typeface="+mn-ea"/>
              <a:cs typeface="Arial"/>
              <a:sym typeface="Arial"/>
            </a:endParaRPr>
          </a:p>
        </p:txBody>
      </p:sp>
    </p:spTree>
    <p:extLst>
      <p:ext uri="{BB962C8B-B14F-4D97-AF65-F5344CB8AC3E}">
        <p14:creationId xmlns:p14="http://schemas.microsoft.com/office/powerpoint/2010/main" val="717710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41300"/>
            <a:ext cx="11513934" cy="763588"/>
          </a:xfrm>
          <a:prstGeom prst="rect">
            <a:avLst/>
          </a:prstGeom>
        </p:spPr>
        <p:txBody>
          <a:bodyPr spcFirstLastPara="1" vert="horz" wrap="square" lIns="121900" tIns="121900" rIns="121900" bIns="121900" rtlCol="0" anchor="t" anchorCtr="0">
            <a:noAutofit/>
          </a:bodyPr>
          <a:lstStyle/>
          <a:p>
            <a:r>
              <a:rPr lang="en-US" altLang="zh-CN" sz="3600" dirty="0">
                <a:solidFill>
                  <a:srgbClr val="1B4453"/>
                </a:solidFill>
                <a:latin typeface="Baskerville" panose="02020502070401020303"/>
              </a:rPr>
              <a:t>Negative</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Lifecyle</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Cost:</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Market</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Opportunity Unexploited</a:t>
            </a:r>
            <a:r>
              <a:rPr lang="en-US" sz="4000" dirty="0">
                <a:latin typeface="Baskerville" panose="02020502070401020303"/>
                <a:sym typeface="Proxima Nova"/>
              </a:rPr>
              <a:t/>
            </a:r>
            <a:br>
              <a:rPr lang="en-US" sz="4000" dirty="0">
                <a:latin typeface="Baskerville" panose="02020502070401020303"/>
                <a:sym typeface="Proxima Nova"/>
              </a:rPr>
            </a:br>
            <a:endParaRPr sz="4000" dirty="0">
              <a:solidFill>
                <a:srgbClr val="1B4453"/>
              </a:solidFill>
              <a:latin typeface="Baskerville" panose="02020502070401020303"/>
            </a:endParaRPr>
          </a:p>
        </p:txBody>
      </p:sp>
      <p:sp>
        <p:nvSpPr>
          <p:cNvPr id="7" name="Google Shape;76;p15">
            <a:extLst>
              <a:ext uri="{FF2B5EF4-FFF2-40B4-BE49-F238E27FC236}">
                <a16:creationId xmlns:a16="http://schemas.microsoft.com/office/drawing/2014/main" id="{EF054009-5D70-014B-8C04-925434025AA5}"/>
              </a:ext>
            </a:extLst>
          </p:cNvPr>
          <p:cNvSpPr txBox="1"/>
          <p:nvPr/>
        </p:nvSpPr>
        <p:spPr>
          <a:xfrm>
            <a:off x="9888304" y="3939467"/>
            <a:ext cx="1424800" cy="557600"/>
          </a:xfrm>
          <a:prstGeom prst="rect">
            <a:avLst/>
          </a:prstGeom>
          <a:noFill/>
          <a:ln>
            <a:noFill/>
          </a:ln>
        </p:spPr>
        <p:txBody>
          <a:bodyPr spcFirstLastPara="1" wrap="square" lIns="121900" tIns="121900" rIns="121900" bIns="121900" anchor="t" anchorCtr="0">
            <a:noAutofit/>
          </a:bodyPr>
          <a:lstStyle/>
          <a:p>
            <a:endParaRPr sz="2133" b="1" dirty="0"/>
          </a:p>
        </p:txBody>
      </p:sp>
      <p:sp>
        <p:nvSpPr>
          <p:cNvPr id="3" name="TextBox 2">
            <a:extLst>
              <a:ext uri="{FF2B5EF4-FFF2-40B4-BE49-F238E27FC236}">
                <a16:creationId xmlns:a16="http://schemas.microsoft.com/office/drawing/2014/main" id="{A018D7EC-7C9C-1344-9230-B0B6063EB24A}"/>
              </a:ext>
            </a:extLst>
          </p:cNvPr>
          <p:cNvSpPr txBox="1"/>
          <p:nvPr/>
        </p:nvSpPr>
        <p:spPr>
          <a:xfrm>
            <a:off x="7476529" y="1390417"/>
            <a:ext cx="4376608" cy="4401205"/>
          </a:xfrm>
          <a:prstGeom prst="rect">
            <a:avLst/>
          </a:prstGeom>
          <a:noFill/>
        </p:spPr>
        <p:txBody>
          <a:bodyPr wrap="square" rtlCol="0">
            <a:spAutoFit/>
          </a:bodyPr>
          <a:lstStyle/>
          <a:p>
            <a:r>
              <a:rPr lang="en-US" sz="2800" dirty="0" err="1">
                <a:latin typeface="Baskerville" panose="02020502070401020303" pitchFamily="18" charset="0"/>
                <a:ea typeface="Baskerville" panose="02020502070401020303" pitchFamily="18" charset="0"/>
              </a:rPr>
              <a:t>Mckinsey</a:t>
            </a:r>
            <a:r>
              <a:rPr lang="en-US" sz="2800" dirty="0">
                <a:latin typeface="Baskerville" panose="02020502070401020303" pitchFamily="18" charset="0"/>
                <a:ea typeface="Baskerville" panose="02020502070401020303" pitchFamily="18" charset="0"/>
              </a:rPr>
              <a:t>: </a:t>
            </a:r>
          </a:p>
          <a:p>
            <a:r>
              <a:rPr lang="en-US" sz="2800" dirty="0">
                <a:latin typeface="Baskerville" panose="02020502070401020303" pitchFamily="18" charset="0"/>
                <a:ea typeface="Baskerville" panose="02020502070401020303" pitchFamily="18" charset="0"/>
              </a:rPr>
              <a:t>“Carbon emissions in the Building sector can be substantially reduced, either with net economic benefits or at low cost.”</a:t>
            </a:r>
          </a:p>
          <a:p>
            <a:endParaRPr lang="en-US" sz="2800" dirty="0">
              <a:latin typeface="Baskerville" panose="02020502070401020303" pitchFamily="18" charset="0"/>
              <a:ea typeface="Baskerville" panose="02020502070401020303" pitchFamily="18" charset="0"/>
            </a:endParaRPr>
          </a:p>
          <a:p>
            <a:r>
              <a:rPr lang="en-US" sz="2800" dirty="0">
                <a:solidFill>
                  <a:srgbClr val="C00000"/>
                </a:solidFill>
                <a:latin typeface="Baskerville" panose="02020502070401020303" pitchFamily="18" charset="0"/>
                <a:ea typeface="Baskerville" panose="02020502070401020303" pitchFamily="18" charset="0"/>
              </a:rPr>
              <a:t>Why are the vast negative cost green opportunity unexploited? </a:t>
            </a:r>
            <a:endParaRPr lang="en-CN" sz="2800" dirty="0">
              <a:solidFill>
                <a:srgbClr val="C00000"/>
              </a:solidFill>
              <a:latin typeface="Baskerville" panose="02020502070401020303" pitchFamily="18" charset="0"/>
              <a:ea typeface="Baskerville" panose="02020502070401020303" pitchFamily="18" charset="0"/>
            </a:endParaRPr>
          </a:p>
        </p:txBody>
      </p:sp>
      <p:pic>
        <p:nvPicPr>
          <p:cNvPr id="2" name="Picture 1">
            <a:extLst>
              <a:ext uri="{FF2B5EF4-FFF2-40B4-BE49-F238E27FC236}">
                <a16:creationId xmlns:a16="http://schemas.microsoft.com/office/drawing/2014/main" id="{792E99E4-4942-7742-AA26-3C2C4A486510}"/>
              </a:ext>
            </a:extLst>
          </p:cNvPr>
          <p:cNvPicPr>
            <a:picLocks noChangeAspect="1"/>
          </p:cNvPicPr>
          <p:nvPr/>
        </p:nvPicPr>
        <p:blipFill>
          <a:blip r:embed="rId3"/>
          <a:stretch>
            <a:fillRect/>
          </a:stretch>
        </p:blipFill>
        <p:spPr>
          <a:xfrm>
            <a:off x="244929" y="1074223"/>
            <a:ext cx="7091927" cy="5190584"/>
          </a:xfrm>
          <a:prstGeom prst="rect">
            <a:avLst/>
          </a:prstGeom>
        </p:spPr>
      </p:pic>
      <p:sp>
        <p:nvSpPr>
          <p:cNvPr id="4" name="TextBox 3"/>
          <p:cNvSpPr txBox="1"/>
          <p:nvPr/>
        </p:nvSpPr>
        <p:spPr>
          <a:xfrm>
            <a:off x="3369604" y="6380351"/>
            <a:ext cx="5339923" cy="461665"/>
          </a:xfrm>
          <a:prstGeom prst="rect">
            <a:avLst/>
          </a:prstGeom>
          <a:noFill/>
        </p:spPr>
        <p:txBody>
          <a:bodyPr wrap="none" rtlCol="0">
            <a:spAutoFit/>
          </a:bodyPr>
          <a:lstStyle/>
          <a:p>
            <a:r>
              <a:rPr lang="en-US" sz="1200" dirty="0">
                <a:latin typeface="Baskerville Old Face" panose="02020602080505020303" pitchFamily="18" charset="0"/>
              </a:rPr>
              <a:t>© McKinsey &amp; Co. All rights reserved. This content is excluded from our </a:t>
            </a:r>
            <a:r>
              <a:rPr lang="en-US" sz="1200" dirty="0" smtClean="0">
                <a:latin typeface="Baskerville Old Face" panose="02020602080505020303" pitchFamily="18" charset="0"/>
              </a:rPr>
              <a:t>Creative</a:t>
            </a:r>
          </a:p>
          <a:p>
            <a:r>
              <a:rPr lang="en-US" sz="1200" dirty="0" smtClean="0">
                <a:latin typeface="Baskerville Old Face" panose="02020602080505020303" pitchFamily="18" charset="0"/>
              </a:rPr>
              <a:t> </a:t>
            </a:r>
            <a:r>
              <a:rPr lang="en-US" sz="1200" dirty="0">
                <a:latin typeface="Baskerville Old Face" panose="02020602080505020303" pitchFamily="18" charset="0"/>
              </a:rPr>
              <a:t>Commons license. For more information, see </a:t>
            </a:r>
            <a:r>
              <a:rPr lang="en-US" sz="1200" dirty="0">
                <a:latin typeface="Baskerville Old Face" panose="02020602080505020303" pitchFamily="18" charset="0"/>
                <a:hlinkClick r:id="rId4"/>
              </a:rPr>
              <a:t>https://ocw.mit.edu/help/faq-fair-use</a:t>
            </a:r>
            <a:r>
              <a:rPr lang="en-US" sz="1200" dirty="0" smtClean="0">
                <a:latin typeface="Baskerville Old Face" panose="02020602080505020303" pitchFamily="18" charset="0"/>
                <a:hlinkClick r:id="rId4"/>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3274704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41300"/>
            <a:ext cx="11513934"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Market</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Failures</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Threaten</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the</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Three</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Bottom</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Lines</a:t>
            </a:r>
            <a:r>
              <a:rPr lang="en-US" sz="4800" dirty="0">
                <a:latin typeface="Baskerville" panose="02020502070401020303"/>
                <a:sym typeface="Proxima Nova"/>
              </a:rPr>
              <a:t/>
            </a:r>
            <a:br>
              <a:rPr lang="en-US" sz="4800" dirty="0">
                <a:latin typeface="Baskerville" panose="02020502070401020303"/>
                <a:sym typeface="Proxima Nova"/>
              </a:rPr>
            </a:br>
            <a:endParaRPr sz="4800" dirty="0">
              <a:solidFill>
                <a:srgbClr val="1B4453"/>
              </a:solidFill>
              <a:latin typeface="Baskerville" panose="02020502070401020303"/>
            </a:endParaRPr>
          </a:p>
        </p:txBody>
      </p:sp>
      <p:sp>
        <p:nvSpPr>
          <p:cNvPr id="7" name="Google Shape;76;p15">
            <a:extLst>
              <a:ext uri="{FF2B5EF4-FFF2-40B4-BE49-F238E27FC236}">
                <a16:creationId xmlns:a16="http://schemas.microsoft.com/office/drawing/2014/main" id="{EF054009-5D70-014B-8C04-925434025AA5}"/>
              </a:ext>
            </a:extLst>
          </p:cNvPr>
          <p:cNvSpPr txBox="1"/>
          <p:nvPr/>
        </p:nvSpPr>
        <p:spPr>
          <a:xfrm>
            <a:off x="9888304" y="3939467"/>
            <a:ext cx="1424800" cy="557600"/>
          </a:xfrm>
          <a:prstGeom prst="rect">
            <a:avLst/>
          </a:prstGeom>
          <a:noFill/>
          <a:ln>
            <a:noFill/>
          </a:ln>
        </p:spPr>
        <p:txBody>
          <a:bodyPr spcFirstLastPara="1" wrap="square" lIns="121900" tIns="121900" rIns="121900" bIns="121900" anchor="t" anchorCtr="0">
            <a:noAutofit/>
          </a:bodyPr>
          <a:lstStyle/>
          <a:p>
            <a:endParaRPr sz="2133" b="1" dirty="0"/>
          </a:p>
        </p:txBody>
      </p:sp>
      <p:graphicFrame>
        <p:nvGraphicFramePr>
          <p:cNvPr id="12" name="Diagram 11">
            <a:extLst>
              <a:ext uri="{FF2B5EF4-FFF2-40B4-BE49-F238E27FC236}">
                <a16:creationId xmlns:a16="http://schemas.microsoft.com/office/drawing/2014/main" id="{0A60EC36-5FF6-E541-9E1F-1EF4D4D51246}"/>
              </a:ext>
            </a:extLst>
          </p:cNvPr>
          <p:cNvGraphicFramePr/>
          <p:nvPr>
            <p:extLst>
              <p:ext uri="{D42A27DB-BD31-4B8C-83A1-F6EECF244321}">
                <p14:modId xmlns:p14="http://schemas.microsoft.com/office/powerpoint/2010/main" val="4246816845"/>
              </p:ext>
            </p:extLst>
          </p:nvPr>
        </p:nvGraphicFramePr>
        <p:xfrm>
          <a:off x="-413220" y="483675"/>
          <a:ext cx="6509220" cy="61755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9613A905-4E2F-D14E-A161-15471EED238C}"/>
              </a:ext>
            </a:extLst>
          </p:cNvPr>
          <p:cNvSpPr txBox="1"/>
          <p:nvPr/>
        </p:nvSpPr>
        <p:spPr>
          <a:xfrm>
            <a:off x="2120471" y="3327361"/>
            <a:ext cx="2025491" cy="461665"/>
          </a:xfrm>
          <a:prstGeom prst="rect">
            <a:avLst/>
          </a:prstGeom>
          <a:noFill/>
        </p:spPr>
        <p:txBody>
          <a:bodyPr wrap="none" rtlCol="0">
            <a:spAutoFit/>
          </a:bodyPr>
          <a:lstStyle/>
          <a:p>
            <a:r>
              <a:rPr lang="en-US" altLang="zh-CN" sz="2400" b="1" dirty="0">
                <a:solidFill>
                  <a:srgbClr val="993333"/>
                </a:solidFill>
                <a:latin typeface="Baskerville" panose="02020502070401020303"/>
              </a:rPr>
              <a:t>Sustainable?</a:t>
            </a:r>
            <a:endParaRPr lang="en-US" sz="2400" b="1" dirty="0">
              <a:solidFill>
                <a:srgbClr val="993333"/>
              </a:solidFill>
              <a:latin typeface="Baskerville" panose="02020502070401020303"/>
            </a:endParaRPr>
          </a:p>
        </p:txBody>
      </p:sp>
      <p:sp>
        <p:nvSpPr>
          <p:cNvPr id="3" name="TextBox 2">
            <a:extLst>
              <a:ext uri="{FF2B5EF4-FFF2-40B4-BE49-F238E27FC236}">
                <a16:creationId xmlns:a16="http://schemas.microsoft.com/office/drawing/2014/main" id="{A018D7EC-7C9C-1344-9230-B0B6063EB24A}"/>
              </a:ext>
            </a:extLst>
          </p:cNvPr>
          <p:cNvSpPr txBox="1"/>
          <p:nvPr/>
        </p:nvSpPr>
        <p:spPr>
          <a:xfrm>
            <a:off x="6320515" y="1659285"/>
            <a:ext cx="5796138" cy="3539430"/>
          </a:xfrm>
          <a:prstGeom prst="rect">
            <a:avLst/>
          </a:prstGeom>
          <a:noFill/>
        </p:spPr>
        <p:txBody>
          <a:bodyPr wrap="none" rtlCol="0">
            <a:spAutoFit/>
          </a:bodyPr>
          <a:lstStyle/>
          <a:p>
            <a:r>
              <a:rPr lang="en-CN" sz="3200" dirty="0">
                <a:latin typeface="Baskerville" panose="02020502070401020303" pitchFamily="18" charset="0"/>
                <a:ea typeface="Baskerville" panose="02020502070401020303" pitchFamily="18" charset="0"/>
              </a:rPr>
              <a:t>Market Failures: </a:t>
            </a:r>
          </a:p>
          <a:p>
            <a:endParaRPr lang="en-CN" sz="3200" dirty="0">
              <a:latin typeface="Baskerville" panose="02020502070401020303" pitchFamily="18" charset="0"/>
              <a:ea typeface="Baskerville" panose="02020502070401020303" pitchFamily="18" charset="0"/>
            </a:endParaRPr>
          </a:p>
          <a:p>
            <a:pPr marL="514350" indent="-514350">
              <a:buAutoNum type="arabicPeriod"/>
            </a:pPr>
            <a:r>
              <a:rPr lang="en-US" sz="3200" b="1" dirty="0">
                <a:solidFill>
                  <a:srgbClr val="980000"/>
                </a:solidFill>
                <a:latin typeface="Baskerville" panose="02020502070401020303" pitchFamily="18" charset="0"/>
                <a:ea typeface="Baskerville" panose="02020502070401020303" pitchFamily="18" charset="0"/>
              </a:rPr>
              <a:t>Information Asymmetry</a:t>
            </a:r>
          </a:p>
          <a:p>
            <a:r>
              <a:rPr lang="en-US" sz="3200" b="1" dirty="0">
                <a:solidFill>
                  <a:srgbClr val="980000"/>
                </a:solidFill>
                <a:latin typeface="Baskerville" panose="02020502070401020303" pitchFamily="18" charset="0"/>
                <a:ea typeface="Baskerville" panose="02020502070401020303" pitchFamily="18" charset="0"/>
              </a:rPr>
              <a:t> </a:t>
            </a:r>
            <a:endParaRPr lang="en-CN" sz="3200" b="1" dirty="0">
              <a:solidFill>
                <a:srgbClr val="980000"/>
              </a:solidFill>
              <a:latin typeface="Baskerville" panose="02020502070401020303" pitchFamily="18" charset="0"/>
              <a:ea typeface="Baskerville" panose="02020502070401020303" pitchFamily="18" charset="0"/>
            </a:endParaRPr>
          </a:p>
          <a:p>
            <a:r>
              <a:rPr lang="en-CN" sz="3200" dirty="0">
                <a:latin typeface="Baskerville" panose="02020502070401020303" pitchFamily="18" charset="0"/>
                <a:ea typeface="Baskerville" panose="02020502070401020303" pitchFamily="18" charset="0"/>
              </a:rPr>
              <a:t>2</a:t>
            </a:r>
            <a:r>
              <a:rPr lang="en-CN" sz="3200">
                <a:latin typeface="Baskerville" panose="02020502070401020303" pitchFamily="18" charset="0"/>
                <a:ea typeface="Baskerville" panose="02020502070401020303" pitchFamily="18" charset="0"/>
              </a:rPr>
              <a:t>. Split Incentive</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(Econ</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Lecture</a:t>
            </a:r>
            <a:r>
              <a:rPr lang="zh-CN" altLang="en-US" sz="3200" dirty="0">
                <a:latin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2)</a:t>
            </a:r>
            <a:endParaRPr lang="en-CN" sz="3200" b="1" dirty="0">
              <a:solidFill>
                <a:srgbClr val="980000"/>
              </a:solidFill>
              <a:latin typeface="Baskerville" panose="02020502070401020303" pitchFamily="18" charset="0"/>
              <a:ea typeface="Baskerville" panose="02020502070401020303" pitchFamily="18" charset="0"/>
            </a:endParaRPr>
          </a:p>
          <a:p>
            <a:endParaRPr lang="en-CN" sz="3200" dirty="0">
              <a:latin typeface="Baskerville" panose="02020502070401020303" pitchFamily="18" charset="0"/>
              <a:ea typeface="Baskerville" panose="02020502070401020303" pitchFamily="18" charset="0"/>
            </a:endParaRPr>
          </a:p>
          <a:p>
            <a:r>
              <a:rPr lang="en-CN" sz="3200" dirty="0">
                <a:latin typeface="Baskerville" panose="02020502070401020303" pitchFamily="18" charset="0"/>
                <a:ea typeface="Baskerville" panose="02020502070401020303" pitchFamily="18" charset="0"/>
              </a:rPr>
              <a:t>3</a:t>
            </a:r>
            <a:r>
              <a:rPr lang="en-CN" sz="3200">
                <a:latin typeface="Baskerville" panose="02020502070401020303" pitchFamily="18" charset="0"/>
                <a:ea typeface="Baskerville" panose="02020502070401020303" pitchFamily="18" charset="0"/>
              </a:rPr>
              <a:t>. Externality</a:t>
            </a:r>
            <a:r>
              <a:rPr lang="zh-CN" altLang="en-US" sz="3200" dirty="0">
                <a:latin typeface="Baskerville" panose="02020502070401020303" pitchFamily="18" charset="0"/>
                <a:ea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(Econ</a:t>
            </a:r>
            <a:r>
              <a:rPr lang="zh-CN" altLang="en-US" sz="3200" dirty="0">
                <a:latin typeface="Baskerville" panose="02020502070401020303" pitchFamily="18" charset="0"/>
                <a:ea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Lecture</a:t>
            </a:r>
            <a:r>
              <a:rPr lang="zh-CN" altLang="en-US" sz="3200" dirty="0">
                <a:latin typeface="Baskerville" panose="02020502070401020303" pitchFamily="18" charset="0"/>
                <a:ea typeface="Baskerville" panose="02020502070401020303" pitchFamily="18" charset="0"/>
              </a:rPr>
              <a:t> </a:t>
            </a:r>
            <a:r>
              <a:rPr lang="en-US" altLang="zh-CN" sz="3200" dirty="0">
                <a:latin typeface="Baskerville" panose="02020502070401020303" pitchFamily="18" charset="0"/>
                <a:ea typeface="Baskerville" panose="02020502070401020303" pitchFamily="18" charset="0"/>
              </a:rPr>
              <a:t>8)</a:t>
            </a:r>
            <a:endParaRPr lang="en-CN" sz="3200"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2508405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cxnSp>
        <p:nvCxnSpPr>
          <p:cNvPr id="2" name="Google Shape;106;p19">
            <a:extLst>
              <a:ext uri="{FF2B5EF4-FFF2-40B4-BE49-F238E27FC236}">
                <a16:creationId xmlns:a16="http://schemas.microsoft.com/office/drawing/2014/main" id="{9FFD4B7E-7F6A-094B-AD34-E0F4ED7A8C1F}"/>
              </a:ext>
            </a:extLst>
          </p:cNvPr>
          <p:cNvCxnSpPr/>
          <p:nvPr/>
        </p:nvCxnSpPr>
        <p:spPr>
          <a:xfrm rot="10800000" flipH="1">
            <a:off x="6642100" y="2434671"/>
            <a:ext cx="3518000" cy="2552800"/>
          </a:xfrm>
          <a:prstGeom prst="straightConnector1">
            <a:avLst/>
          </a:prstGeom>
          <a:noFill/>
          <a:ln w="19050" cap="flat" cmpd="sng">
            <a:solidFill>
              <a:srgbClr val="4A86E8"/>
            </a:solidFill>
            <a:prstDash val="solid"/>
            <a:round/>
            <a:headEnd type="none" w="med" len="med"/>
            <a:tailEnd type="none" w="med" len="med"/>
          </a:ln>
        </p:spPr>
      </p:cxnSp>
      <p:cxnSp>
        <p:nvCxnSpPr>
          <p:cNvPr id="3" name="Google Shape;107;p19">
            <a:extLst>
              <a:ext uri="{FF2B5EF4-FFF2-40B4-BE49-F238E27FC236}">
                <a16:creationId xmlns:a16="http://schemas.microsoft.com/office/drawing/2014/main" id="{5B939229-4281-2045-9452-60A2D700327A}"/>
              </a:ext>
            </a:extLst>
          </p:cNvPr>
          <p:cNvCxnSpPr/>
          <p:nvPr/>
        </p:nvCxnSpPr>
        <p:spPr>
          <a:xfrm>
            <a:off x="6484700" y="2339471"/>
            <a:ext cx="3662800" cy="2622800"/>
          </a:xfrm>
          <a:prstGeom prst="straightConnector1">
            <a:avLst/>
          </a:prstGeom>
          <a:noFill/>
          <a:ln w="19050" cap="flat" cmpd="sng">
            <a:solidFill>
              <a:srgbClr val="980000"/>
            </a:solidFill>
            <a:prstDash val="solid"/>
            <a:round/>
            <a:headEnd type="none" w="med" len="med"/>
            <a:tailEnd type="none" w="med" len="med"/>
          </a:ln>
        </p:spPr>
      </p:cxnSp>
      <p:sp>
        <p:nvSpPr>
          <p:cNvPr id="4" name="Google Shape;108;p19">
            <a:extLst>
              <a:ext uri="{FF2B5EF4-FFF2-40B4-BE49-F238E27FC236}">
                <a16:creationId xmlns:a16="http://schemas.microsoft.com/office/drawing/2014/main" id="{858CD22F-2529-754F-9F06-18C601E04CB7}"/>
              </a:ext>
            </a:extLst>
          </p:cNvPr>
          <p:cNvSpPr txBox="1">
            <a:spLocks/>
          </p:cNvSpPr>
          <p:nvPr/>
        </p:nvSpPr>
        <p:spPr>
          <a:xfrm>
            <a:off x="415600" y="306906"/>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1100"/>
            </a:pPr>
            <a:r>
              <a:rPr lang="en-US" altLang="zh-CN" sz="4267" dirty="0">
                <a:solidFill>
                  <a:srgbClr val="1B4453"/>
                </a:solidFill>
                <a:latin typeface="Baskerville" panose="02020502070401020303"/>
              </a:rPr>
              <a:t>Information Matters!</a:t>
            </a:r>
            <a:endParaRPr lang="en-US" sz="4267" dirty="0">
              <a:solidFill>
                <a:srgbClr val="1B4453"/>
              </a:solidFill>
              <a:latin typeface="Baskerville" panose="02020502070401020303"/>
            </a:endParaRPr>
          </a:p>
        </p:txBody>
      </p:sp>
      <p:sp>
        <p:nvSpPr>
          <p:cNvPr id="5" name="Google Shape;109;p19">
            <a:extLst>
              <a:ext uri="{FF2B5EF4-FFF2-40B4-BE49-F238E27FC236}">
                <a16:creationId xmlns:a16="http://schemas.microsoft.com/office/drawing/2014/main" id="{338195C6-DD30-A74F-A609-A88F46665281}"/>
              </a:ext>
            </a:extLst>
          </p:cNvPr>
          <p:cNvSpPr txBox="1">
            <a:spLocks/>
          </p:cNvSpPr>
          <p:nvPr/>
        </p:nvSpPr>
        <p:spPr>
          <a:xfrm>
            <a:off x="415599" y="1291704"/>
            <a:ext cx="5150031" cy="50432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200" dirty="0">
                <a:latin typeface="Baskerville" panose="02020502070401020303" pitchFamily="18" charset="0"/>
                <a:ea typeface="Baskerville" panose="02020502070401020303" pitchFamily="18" charset="0"/>
              </a:rPr>
              <a:t>Do people really understand the ‘greenness’?</a:t>
            </a:r>
          </a:p>
          <a:p>
            <a:pPr lvl="1">
              <a:spcBef>
                <a:spcPts val="0"/>
              </a:spcBef>
            </a:pPr>
            <a:r>
              <a:rPr lang="en-US" sz="2800" dirty="0">
                <a:solidFill>
                  <a:schemeClr val="dk1"/>
                </a:solidFill>
                <a:latin typeface="Baskerville" panose="02020502070401020303" pitchFamily="18" charset="0"/>
                <a:ea typeface="Baskerville" panose="02020502070401020303" pitchFamily="18" charset="0"/>
              </a:rPr>
              <a:t>Benefit underestimated</a:t>
            </a:r>
          </a:p>
          <a:p>
            <a:pPr lvl="1">
              <a:spcBef>
                <a:spcPts val="0"/>
              </a:spcBef>
            </a:pPr>
            <a:r>
              <a:rPr lang="en-US" sz="2800" dirty="0">
                <a:solidFill>
                  <a:schemeClr val="dk1"/>
                </a:solidFill>
                <a:latin typeface="Baskerville" panose="02020502070401020303" pitchFamily="18" charset="0"/>
                <a:ea typeface="Baskerville" panose="02020502070401020303" pitchFamily="18" charset="0"/>
              </a:rPr>
              <a:t>Cost overestimated</a:t>
            </a:r>
          </a:p>
          <a:p>
            <a:pPr lvl="1">
              <a:spcBef>
                <a:spcPts val="0"/>
              </a:spcBef>
            </a:pPr>
            <a:endParaRPr lang="en-US" altLang="zh-CN" sz="2800" dirty="0">
              <a:solidFill>
                <a:schemeClr val="dk1"/>
              </a:solidFill>
              <a:latin typeface="Baskerville" panose="02020502070401020303" pitchFamily="18" charset="0"/>
              <a:ea typeface="Baskerville" panose="02020502070401020303" pitchFamily="18" charset="0"/>
            </a:endParaRPr>
          </a:p>
          <a:p>
            <a:r>
              <a:rPr lang="en-US" altLang="zh-CN" sz="3200" b="1" dirty="0">
                <a:latin typeface="Baskerville" panose="02020502070401020303" pitchFamily="18" charset="0"/>
                <a:ea typeface="Baskerville" panose="02020502070401020303" pitchFamily="18" charset="0"/>
              </a:rPr>
              <a:t>Information &amp; knowledge </a:t>
            </a:r>
            <a:r>
              <a:rPr lang="en-US" altLang="zh-CN" sz="3200" dirty="0">
                <a:latin typeface="Baskerville" panose="02020502070401020303" pitchFamily="18" charset="0"/>
                <a:ea typeface="Baskerville" panose="02020502070401020303" pitchFamily="18" charset="0"/>
              </a:rPr>
              <a:t>matter!</a:t>
            </a:r>
          </a:p>
          <a:p>
            <a:pPr marL="1219170" indent="0">
              <a:spcBef>
                <a:spcPts val="2133"/>
              </a:spcBef>
              <a:spcAft>
                <a:spcPts val="2133"/>
              </a:spcAft>
              <a:buFont typeface="Arial" panose="020B0604020202020204" pitchFamily="34" charset="0"/>
              <a:buNone/>
            </a:pPr>
            <a:endParaRPr lang="en-US" sz="1600" dirty="0">
              <a:latin typeface="Baskerville" panose="02020502070401020303" pitchFamily="18" charset="0"/>
              <a:ea typeface="Baskerville" panose="02020502070401020303" pitchFamily="18" charset="0"/>
            </a:endParaRPr>
          </a:p>
        </p:txBody>
      </p:sp>
      <p:cxnSp>
        <p:nvCxnSpPr>
          <p:cNvPr id="6" name="Google Shape;111;p19">
            <a:extLst>
              <a:ext uri="{FF2B5EF4-FFF2-40B4-BE49-F238E27FC236}">
                <a16:creationId xmlns:a16="http://schemas.microsoft.com/office/drawing/2014/main" id="{4926DE4D-727A-7F42-B958-7DBB322E4871}"/>
              </a:ext>
            </a:extLst>
          </p:cNvPr>
          <p:cNvCxnSpPr/>
          <p:nvPr/>
        </p:nvCxnSpPr>
        <p:spPr>
          <a:xfrm>
            <a:off x="6217233" y="2662304"/>
            <a:ext cx="3683600" cy="2629600"/>
          </a:xfrm>
          <a:prstGeom prst="straightConnector1">
            <a:avLst/>
          </a:prstGeom>
          <a:noFill/>
          <a:ln w="28575" cap="flat" cmpd="sng">
            <a:solidFill>
              <a:srgbClr val="FF0000"/>
            </a:solidFill>
            <a:prstDash val="solid"/>
            <a:round/>
            <a:headEnd type="none" w="med" len="med"/>
            <a:tailEnd type="none" w="med" len="med"/>
          </a:ln>
        </p:spPr>
      </p:cxnSp>
      <p:cxnSp>
        <p:nvCxnSpPr>
          <p:cNvPr id="7" name="Google Shape;113;p19">
            <a:extLst>
              <a:ext uri="{FF2B5EF4-FFF2-40B4-BE49-F238E27FC236}">
                <a16:creationId xmlns:a16="http://schemas.microsoft.com/office/drawing/2014/main" id="{26F137F8-7C85-284A-97F4-F9A3F29DA22A}"/>
              </a:ext>
            </a:extLst>
          </p:cNvPr>
          <p:cNvCxnSpPr>
            <a:cxnSpLocks/>
          </p:cNvCxnSpPr>
          <p:nvPr/>
        </p:nvCxnSpPr>
        <p:spPr>
          <a:xfrm>
            <a:off x="9796133" y="4766770"/>
            <a:ext cx="0" cy="334067"/>
          </a:xfrm>
          <a:prstGeom prst="straightConnector1">
            <a:avLst/>
          </a:prstGeom>
          <a:noFill/>
          <a:ln w="9525" cap="flat" cmpd="sng">
            <a:solidFill>
              <a:srgbClr val="FF0000"/>
            </a:solidFill>
            <a:prstDash val="solid"/>
            <a:round/>
            <a:headEnd type="stealth" w="med" len="med"/>
            <a:tailEnd type="none" w="med" len="med"/>
          </a:ln>
        </p:spPr>
      </p:cxnSp>
      <p:sp>
        <p:nvSpPr>
          <p:cNvPr id="8" name="Google Shape;114;p19">
            <a:extLst>
              <a:ext uri="{FF2B5EF4-FFF2-40B4-BE49-F238E27FC236}">
                <a16:creationId xmlns:a16="http://schemas.microsoft.com/office/drawing/2014/main" id="{8A267BDF-29B4-3944-97A0-51CF30C8FC20}"/>
              </a:ext>
            </a:extLst>
          </p:cNvPr>
          <p:cNvSpPr/>
          <p:nvPr/>
        </p:nvSpPr>
        <p:spPr>
          <a:xfrm>
            <a:off x="8337433" y="3669938"/>
            <a:ext cx="130400" cy="118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askerville" panose="02020502070401020303" pitchFamily="18" charset="0"/>
              <a:ea typeface="Baskerville" panose="02020502070401020303" pitchFamily="18" charset="0"/>
            </a:endParaRPr>
          </a:p>
        </p:txBody>
      </p:sp>
      <p:cxnSp>
        <p:nvCxnSpPr>
          <p:cNvPr id="9" name="Google Shape;115;p19">
            <a:extLst>
              <a:ext uri="{FF2B5EF4-FFF2-40B4-BE49-F238E27FC236}">
                <a16:creationId xmlns:a16="http://schemas.microsoft.com/office/drawing/2014/main" id="{4C477F41-F200-D84B-A935-C93EBBCEE332}"/>
              </a:ext>
            </a:extLst>
          </p:cNvPr>
          <p:cNvCxnSpPr/>
          <p:nvPr/>
        </p:nvCxnSpPr>
        <p:spPr>
          <a:xfrm>
            <a:off x="8402637" y="3788332"/>
            <a:ext cx="0" cy="1758400"/>
          </a:xfrm>
          <a:prstGeom prst="straightConnector1">
            <a:avLst/>
          </a:prstGeom>
          <a:noFill/>
          <a:ln w="9525" cap="flat" cmpd="sng">
            <a:solidFill>
              <a:schemeClr val="dk2"/>
            </a:solidFill>
            <a:prstDash val="dash"/>
            <a:round/>
            <a:headEnd type="none" w="med" len="med"/>
            <a:tailEnd type="none" w="med" len="med"/>
          </a:ln>
        </p:spPr>
      </p:cxnSp>
      <p:sp>
        <p:nvSpPr>
          <p:cNvPr id="10" name="Google Shape;116;p19">
            <a:extLst>
              <a:ext uri="{FF2B5EF4-FFF2-40B4-BE49-F238E27FC236}">
                <a16:creationId xmlns:a16="http://schemas.microsoft.com/office/drawing/2014/main" id="{2A685291-2573-0843-9DA3-2205637175F5}"/>
              </a:ext>
            </a:extLst>
          </p:cNvPr>
          <p:cNvSpPr/>
          <p:nvPr/>
        </p:nvSpPr>
        <p:spPr>
          <a:xfrm>
            <a:off x="7958497" y="3929434"/>
            <a:ext cx="130400" cy="118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Baskerville" panose="02020502070401020303" pitchFamily="18" charset="0"/>
              <a:ea typeface="Baskerville" panose="02020502070401020303" pitchFamily="18" charset="0"/>
            </a:endParaRPr>
          </a:p>
        </p:txBody>
      </p:sp>
      <p:cxnSp>
        <p:nvCxnSpPr>
          <p:cNvPr id="11" name="Google Shape;117;p19">
            <a:extLst>
              <a:ext uri="{FF2B5EF4-FFF2-40B4-BE49-F238E27FC236}">
                <a16:creationId xmlns:a16="http://schemas.microsoft.com/office/drawing/2014/main" id="{F1B1C971-38E0-2845-8551-8189D947F09A}"/>
              </a:ext>
            </a:extLst>
          </p:cNvPr>
          <p:cNvCxnSpPr>
            <a:cxnSpLocks/>
          </p:cNvCxnSpPr>
          <p:nvPr/>
        </p:nvCxnSpPr>
        <p:spPr>
          <a:xfrm>
            <a:off x="8023697" y="3951686"/>
            <a:ext cx="0" cy="1565980"/>
          </a:xfrm>
          <a:prstGeom prst="straightConnector1">
            <a:avLst/>
          </a:prstGeom>
          <a:noFill/>
          <a:ln w="19050" cap="flat" cmpd="sng">
            <a:solidFill>
              <a:schemeClr val="dk2"/>
            </a:solidFill>
            <a:prstDash val="dash"/>
            <a:round/>
            <a:headEnd type="none" w="med" len="med"/>
            <a:tailEnd type="none" w="med" len="med"/>
          </a:ln>
        </p:spPr>
      </p:cxnSp>
      <p:sp>
        <p:nvSpPr>
          <p:cNvPr id="12" name="Google Shape;118;p19">
            <a:extLst>
              <a:ext uri="{FF2B5EF4-FFF2-40B4-BE49-F238E27FC236}">
                <a16:creationId xmlns:a16="http://schemas.microsoft.com/office/drawing/2014/main" id="{7855A153-EA5F-B143-9D76-30D7ECA0538E}"/>
              </a:ext>
            </a:extLst>
          </p:cNvPr>
          <p:cNvSpPr txBox="1"/>
          <p:nvPr/>
        </p:nvSpPr>
        <p:spPr>
          <a:xfrm>
            <a:off x="5554800" y="3446504"/>
            <a:ext cx="672400" cy="366800"/>
          </a:xfrm>
          <a:prstGeom prst="rect">
            <a:avLst/>
          </a:prstGeom>
          <a:noFill/>
          <a:ln>
            <a:noFill/>
          </a:ln>
        </p:spPr>
        <p:txBody>
          <a:bodyPr spcFirstLastPara="1" wrap="square" lIns="121900" tIns="121900" rIns="121900" bIns="121900" anchor="t" anchorCtr="0">
            <a:noAutofit/>
          </a:bodyPr>
          <a:lstStyle/>
          <a:p>
            <a:r>
              <a:rPr lang="en-US" altLang="zh-CN" sz="2400" dirty="0">
                <a:latin typeface="Baskerville" panose="02020502070401020303" pitchFamily="18" charset="0"/>
                <a:ea typeface="Baskerville" panose="02020502070401020303" pitchFamily="18" charset="0"/>
              </a:rPr>
              <a:t>P</a:t>
            </a:r>
            <a:r>
              <a:rPr lang="en" sz="2400" dirty="0">
                <a:latin typeface="Baskerville" panose="02020502070401020303" pitchFamily="18" charset="0"/>
                <a:ea typeface="Baskerville" panose="02020502070401020303" pitchFamily="18" charset="0"/>
              </a:rPr>
              <a:t>*</a:t>
            </a:r>
            <a:endParaRPr sz="2400" dirty="0">
              <a:latin typeface="Baskerville" panose="02020502070401020303" pitchFamily="18" charset="0"/>
              <a:ea typeface="Baskerville" panose="02020502070401020303" pitchFamily="18" charset="0"/>
            </a:endParaRPr>
          </a:p>
        </p:txBody>
      </p:sp>
      <p:sp>
        <p:nvSpPr>
          <p:cNvPr id="13" name="Google Shape;119;p19">
            <a:extLst>
              <a:ext uri="{FF2B5EF4-FFF2-40B4-BE49-F238E27FC236}">
                <a16:creationId xmlns:a16="http://schemas.microsoft.com/office/drawing/2014/main" id="{803A028E-6489-1C49-95A3-E87234E9BBC7}"/>
              </a:ext>
            </a:extLst>
          </p:cNvPr>
          <p:cNvSpPr txBox="1"/>
          <p:nvPr/>
        </p:nvSpPr>
        <p:spPr>
          <a:xfrm>
            <a:off x="7809831" y="5400280"/>
            <a:ext cx="672400" cy="366800"/>
          </a:xfrm>
          <a:prstGeom prst="rect">
            <a:avLst/>
          </a:prstGeom>
          <a:noFill/>
          <a:ln>
            <a:noFill/>
          </a:ln>
        </p:spPr>
        <p:txBody>
          <a:bodyPr spcFirstLastPara="1" wrap="square" lIns="121900" tIns="121900" rIns="121900" bIns="121900" anchor="t" anchorCtr="0">
            <a:noAutofit/>
          </a:bodyPr>
          <a:lstStyle/>
          <a:p>
            <a:r>
              <a:rPr lang="en" sz="2400" dirty="0">
                <a:latin typeface="Baskerville" panose="02020502070401020303" pitchFamily="18" charset="0"/>
                <a:ea typeface="Baskerville" panose="02020502070401020303" pitchFamily="18" charset="0"/>
              </a:rPr>
              <a:t>Q’</a:t>
            </a:r>
            <a:endParaRPr sz="2400" dirty="0">
              <a:latin typeface="Baskerville" panose="02020502070401020303" pitchFamily="18" charset="0"/>
              <a:ea typeface="Baskerville" panose="02020502070401020303" pitchFamily="18" charset="0"/>
            </a:endParaRPr>
          </a:p>
        </p:txBody>
      </p:sp>
      <p:sp>
        <p:nvSpPr>
          <p:cNvPr id="14" name="Google Shape;120;p19">
            <a:extLst>
              <a:ext uri="{FF2B5EF4-FFF2-40B4-BE49-F238E27FC236}">
                <a16:creationId xmlns:a16="http://schemas.microsoft.com/office/drawing/2014/main" id="{8E9C6154-A3C8-494D-B017-A7747DB2F070}"/>
              </a:ext>
            </a:extLst>
          </p:cNvPr>
          <p:cNvSpPr txBox="1"/>
          <p:nvPr/>
        </p:nvSpPr>
        <p:spPr>
          <a:xfrm>
            <a:off x="5696067" y="5729370"/>
            <a:ext cx="6242000" cy="761231"/>
          </a:xfrm>
          <a:prstGeom prst="rect">
            <a:avLst/>
          </a:prstGeom>
          <a:noFill/>
          <a:ln>
            <a:noFill/>
          </a:ln>
        </p:spPr>
        <p:txBody>
          <a:bodyPr spcFirstLastPara="1" wrap="square" lIns="121900" tIns="121900" rIns="121900" bIns="121900" anchor="t" anchorCtr="0">
            <a:noAutofit/>
          </a:bodyPr>
          <a:lstStyle/>
          <a:p>
            <a:pPr algn="ctr"/>
            <a:r>
              <a:rPr lang="en" sz="2400" dirty="0">
                <a:latin typeface="Baskerville" panose="02020502070401020303" pitchFamily="18" charset="0"/>
                <a:ea typeface="Baskerville" panose="02020502070401020303" pitchFamily="18" charset="0"/>
              </a:rPr>
              <a:t>An example of undersupply </a:t>
            </a:r>
            <a:endParaRPr sz="2400" dirty="0">
              <a:latin typeface="Baskerville" panose="02020502070401020303" pitchFamily="18" charset="0"/>
              <a:ea typeface="Baskerville" panose="02020502070401020303" pitchFamily="18" charset="0"/>
            </a:endParaRPr>
          </a:p>
          <a:p>
            <a:pPr algn="ctr"/>
            <a:r>
              <a:rPr lang="en" dirty="0">
                <a:latin typeface="Baskerville" panose="02020502070401020303" pitchFamily="18" charset="0"/>
                <a:ea typeface="Baskerville" panose="02020502070401020303" pitchFamily="18" charset="0"/>
              </a:rPr>
              <a:t>(</a:t>
            </a:r>
            <a:r>
              <a:rPr lang="en" dirty="0">
                <a:solidFill>
                  <a:schemeClr val="dk1"/>
                </a:solidFill>
                <a:latin typeface="Baskerville" panose="02020502070401020303" pitchFamily="18" charset="0"/>
                <a:ea typeface="Baskerville" panose="02020502070401020303" pitchFamily="18" charset="0"/>
              </a:rPr>
              <a:t>Buyers underestimate the benefit)</a:t>
            </a:r>
            <a:endParaRPr dirty="0">
              <a:latin typeface="Baskerville" panose="02020502070401020303" pitchFamily="18" charset="0"/>
              <a:ea typeface="Baskerville" panose="02020502070401020303" pitchFamily="18" charset="0"/>
            </a:endParaRPr>
          </a:p>
        </p:txBody>
      </p:sp>
      <p:cxnSp>
        <p:nvCxnSpPr>
          <p:cNvPr id="15" name="Google Shape;121;p19">
            <a:extLst>
              <a:ext uri="{FF2B5EF4-FFF2-40B4-BE49-F238E27FC236}">
                <a16:creationId xmlns:a16="http://schemas.microsoft.com/office/drawing/2014/main" id="{5BE6D66E-646C-F046-9509-DA688525E686}"/>
              </a:ext>
            </a:extLst>
          </p:cNvPr>
          <p:cNvCxnSpPr/>
          <p:nvPr/>
        </p:nvCxnSpPr>
        <p:spPr>
          <a:xfrm>
            <a:off x="6146800" y="5508171"/>
            <a:ext cx="4686400" cy="0"/>
          </a:xfrm>
          <a:prstGeom prst="straightConnector1">
            <a:avLst/>
          </a:prstGeom>
          <a:noFill/>
          <a:ln w="9525" cap="flat" cmpd="sng">
            <a:solidFill>
              <a:schemeClr val="dk2"/>
            </a:solidFill>
            <a:prstDash val="solid"/>
            <a:round/>
            <a:headEnd type="none" w="med" len="med"/>
            <a:tailEnd type="stealth" w="med" len="med"/>
          </a:ln>
        </p:spPr>
      </p:cxnSp>
      <p:cxnSp>
        <p:nvCxnSpPr>
          <p:cNvPr id="16" name="Google Shape;122;p19">
            <a:extLst>
              <a:ext uri="{FF2B5EF4-FFF2-40B4-BE49-F238E27FC236}">
                <a16:creationId xmlns:a16="http://schemas.microsoft.com/office/drawing/2014/main" id="{70B417F2-2E99-1A45-9089-B34339FBDEE1}"/>
              </a:ext>
            </a:extLst>
          </p:cNvPr>
          <p:cNvCxnSpPr/>
          <p:nvPr/>
        </p:nvCxnSpPr>
        <p:spPr>
          <a:xfrm rot="10800000">
            <a:off x="6165100" y="1520571"/>
            <a:ext cx="0" cy="3987600"/>
          </a:xfrm>
          <a:prstGeom prst="straightConnector1">
            <a:avLst/>
          </a:prstGeom>
          <a:noFill/>
          <a:ln w="9525" cap="flat" cmpd="sng">
            <a:solidFill>
              <a:schemeClr val="dk2"/>
            </a:solidFill>
            <a:prstDash val="solid"/>
            <a:round/>
            <a:headEnd type="none" w="med" len="med"/>
            <a:tailEnd type="stealth" w="med" len="med"/>
          </a:ln>
        </p:spPr>
      </p:cxnSp>
      <p:sp>
        <p:nvSpPr>
          <p:cNvPr id="17" name="Google Shape;123;p19">
            <a:extLst>
              <a:ext uri="{FF2B5EF4-FFF2-40B4-BE49-F238E27FC236}">
                <a16:creationId xmlns:a16="http://schemas.microsoft.com/office/drawing/2014/main" id="{A0841046-1375-D74A-BB24-9F1B905B5700}"/>
              </a:ext>
            </a:extLst>
          </p:cNvPr>
          <p:cNvSpPr txBox="1"/>
          <p:nvPr/>
        </p:nvSpPr>
        <p:spPr>
          <a:xfrm>
            <a:off x="10344896" y="1434578"/>
            <a:ext cx="1847103" cy="612000"/>
          </a:xfrm>
          <a:prstGeom prst="rect">
            <a:avLst/>
          </a:prstGeom>
          <a:noFill/>
          <a:ln>
            <a:noFill/>
          </a:ln>
        </p:spPr>
        <p:txBody>
          <a:bodyPr spcFirstLastPara="1" wrap="square" lIns="121900" tIns="121900" rIns="121900" bIns="121900" anchor="t" anchorCtr="0">
            <a:noAutofit/>
          </a:bodyPr>
          <a:lstStyle/>
          <a:p>
            <a:r>
              <a:rPr lang="en" sz="2400" dirty="0">
                <a:latin typeface="Baskerville" panose="02020502070401020303" pitchFamily="18" charset="0"/>
                <a:ea typeface="Baskerville" panose="02020502070401020303" pitchFamily="18" charset="0"/>
              </a:rPr>
              <a:t>Supply = </a:t>
            </a:r>
            <a:endParaRPr sz="2400" dirty="0">
              <a:latin typeface="Baskerville" panose="02020502070401020303" pitchFamily="18" charset="0"/>
              <a:ea typeface="Baskerville" panose="02020502070401020303" pitchFamily="18" charset="0"/>
            </a:endParaRPr>
          </a:p>
          <a:p>
            <a:r>
              <a:rPr lang="en" sz="2400" dirty="0">
                <a:latin typeface="Baskerville" panose="02020502070401020303" pitchFamily="18" charset="0"/>
                <a:ea typeface="Baskerville" panose="02020502070401020303" pitchFamily="18" charset="0"/>
              </a:rPr>
              <a:t>Marginal cost </a:t>
            </a:r>
            <a:endParaRPr sz="2400" dirty="0">
              <a:latin typeface="Baskerville" panose="02020502070401020303" pitchFamily="18" charset="0"/>
              <a:ea typeface="Baskerville" panose="02020502070401020303" pitchFamily="18" charset="0"/>
            </a:endParaRPr>
          </a:p>
        </p:txBody>
      </p:sp>
      <p:sp>
        <p:nvSpPr>
          <p:cNvPr id="18" name="Google Shape;124;p19">
            <a:extLst>
              <a:ext uri="{FF2B5EF4-FFF2-40B4-BE49-F238E27FC236}">
                <a16:creationId xmlns:a16="http://schemas.microsoft.com/office/drawing/2014/main" id="{11237117-6973-EE47-A3CE-C0DECBF8B393}"/>
              </a:ext>
            </a:extLst>
          </p:cNvPr>
          <p:cNvSpPr txBox="1"/>
          <p:nvPr/>
        </p:nvSpPr>
        <p:spPr>
          <a:xfrm>
            <a:off x="10344897" y="4047834"/>
            <a:ext cx="1661200" cy="763600"/>
          </a:xfrm>
          <a:prstGeom prst="rect">
            <a:avLst/>
          </a:prstGeom>
          <a:noFill/>
          <a:ln>
            <a:noFill/>
          </a:ln>
        </p:spPr>
        <p:txBody>
          <a:bodyPr spcFirstLastPara="1" wrap="square" lIns="121900" tIns="121900" rIns="121900" bIns="121900" anchor="t" anchorCtr="0">
            <a:noAutofit/>
          </a:bodyPr>
          <a:lstStyle/>
          <a:p>
            <a:r>
              <a:rPr lang="en" sz="2400" dirty="0">
                <a:latin typeface="Baskerville" panose="02020502070401020303" pitchFamily="18" charset="0"/>
                <a:ea typeface="Baskerville" panose="02020502070401020303" pitchFamily="18" charset="0"/>
              </a:rPr>
              <a:t>Demand =</a:t>
            </a:r>
            <a:endParaRPr sz="2400" dirty="0">
              <a:latin typeface="Baskerville" panose="02020502070401020303" pitchFamily="18" charset="0"/>
              <a:ea typeface="Baskerville" panose="02020502070401020303" pitchFamily="18" charset="0"/>
            </a:endParaRPr>
          </a:p>
          <a:p>
            <a:r>
              <a:rPr lang="en" sz="2400" dirty="0">
                <a:solidFill>
                  <a:schemeClr val="dk1"/>
                </a:solidFill>
                <a:latin typeface="Baskerville" panose="02020502070401020303" pitchFamily="18" charset="0"/>
                <a:ea typeface="Baskerville" panose="02020502070401020303" pitchFamily="18" charset="0"/>
              </a:rPr>
              <a:t>Marginal benefit</a:t>
            </a:r>
            <a:endParaRPr sz="2400" dirty="0">
              <a:latin typeface="Baskerville" panose="02020502070401020303" pitchFamily="18" charset="0"/>
              <a:ea typeface="Baskerville" panose="02020502070401020303" pitchFamily="18" charset="0"/>
            </a:endParaRPr>
          </a:p>
        </p:txBody>
      </p:sp>
      <p:cxnSp>
        <p:nvCxnSpPr>
          <p:cNvPr id="19" name="Google Shape;115;p19">
            <a:extLst>
              <a:ext uri="{FF2B5EF4-FFF2-40B4-BE49-F238E27FC236}">
                <a16:creationId xmlns:a16="http://schemas.microsoft.com/office/drawing/2014/main" id="{CE185CDB-5C6B-CC44-A5F7-E5B50400EF12}"/>
              </a:ext>
            </a:extLst>
          </p:cNvPr>
          <p:cNvCxnSpPr>
            <a:cxnSpLocks/>
          </p:cNvCxnSpPr>
          <p:nvPr/>
        </p:nvCxnSpPr>
        <p:spPr>
          <a:xfrm>
            <a:off x="6165099" y="3729138"/>
            <a:ext cx="2236000" cy="0"/>
          </a:xfrm>
          <a:prstGeom prst="straightConnector1">
            <a:avLst/>
          </a:prstGeom>
          <a:noFill/>
          <a:ln w="9525" cap="flat" cmpd="sng">
            <a:solidFill>
              <a:schemeClr val="dk2"/>
            </a:solidFill>
            <a:prstDash val="dash"/>
            <a:round/>
            <a:headEnd type="none" w="med" len="med"/>
            <a:tailEnd type="none" w="med" len="med"/>
          </a:ln>
        </p:spPr>
      </p:cxnSp>
      <p:sp>
        <p:nvSpPr>
          <p:cNvPr id="20" name="Google Shape;118;p19">
            <a:extLst>
              <a:ext uri="{FF2B5EF4-FFF2-40B4-BE49-F238E27FC236}">
                <a16:creationId xmlns:a16="http://schemas.microsoft.com/office/drawing/2014/main" id="{CCCFB650-2546-7A46-8DA2-606DF21981DA}"/>
              </a:ext>
            </a:extLst>
          </p:cNvPr>
          <p:cNvSpPr txBox="1"/>
          <p:nvPr/>
        </p:nvSpPr>
        <p:spPr>
          <a:xfrm>
            <a:off x="8235504" y="5410299"/>
            <a:ext cx="672400" cy="366800"/>
          </a:xfrm>
          <a:prstGeom prst="rect">
            <a:avLst/>
          </a:prstGeom>
          <a:noFill/>
          <a:ln>
            <a:noFill/>
          </a:ln>
        </p:spPr>
        <p:txBody>
          <a:bodyPr spcFirstLastPara="1" wrap="square" lIns="121900" tIns="121900" rIns="121900" bIns="121900" anchor="t" anchorCtr="0">
            <a:noAutofit/>
          </a:bodyPr>
          <a:lstStyle/>
          <a:p>
            <a:r>
              <a:rPr lang="en" sz="2400" dirty="0">
                <a:latin typeface="Baskerville" panose="02020502070401020303" pitchFamily="18" charset="0"/>
                <a:ea typeface="Baskerville" panose="02020502070401020303" pitchFamily="18" charset="0"/>
              </a:rPr>
              <a:t>Q*</a:t>
            </a:r>
            <a:endParaRPr sz="2400" dirty="0">
              <a:latin typeface="Baskerville" panose="02020502070401020303" pitchFamily="18" charset="0"/>
              <a:ea typeface="Baskerville" panose="02020502070401020303" pitchFamily="18" charset="0"/>
            </a:endParaRPr>
          </a:p>
        </p:txBody>
      </p:sp>
      <p:cxnSp>
        <p:nvCxnSpPr>
          <p:cNvPr id="21" name="Google Shape;117;p19">
            <a:extLst>
              <a:ext uri="{FF2B5EF4-FFF2-40B4-BE49-F238E27FC236}">
                <a16:creationId xmlns:a16="http://schemas.microsoft.com/office/drawing/2014/main" id="{DD4FDFC9-84F3-E54E-9F94-B2F66FC967DA}"/>
              </a:ext>
            </a:extLst>
          </p:cNvPr>
          <p:cNvCxnSpPr>
            <a:cxnSpLocks/>
          </p:cNvCxnSpPr>
          <p:nvPr/>
        </p:nvCxnSpPr>
        <p:spPr>
          <a:xfrm>
            <a:off x="6146801" y="3988634"/>
            <a:ext cx="1934892" cy="0"/>
          </a:xfrm>
          <a:prstGeom prst="straightConnector1">
            <a:avLst/>
          </a:prstGeom>
          <a:noFill/>
          <a:ln w="19050" cap="flat" cmpd="sng">
            <a:solidFill>
              <a:schemeClr val="dk2"/>
            </a:solidFill>
            <a:prstDash val="dash"/>
            <a:round/>
            <a:headEnd type="none" w="med" len="med"/>
            <a:tailEnd type="none" w="med" len="med"/>
          </a:ln>
        </p:spPr>
      </p:cxnSp>
      <p:sp>
        <p:nvSpPr>
          <p:cNvPr id="22" name="Google Shape;119;p19">
            <a:extLst>
              <a:ext uri="{FF2B5EF4-FFF2-40B4-BE49-F238E27FC236}">
                <a16:creationId xmlns:a16="http://schemas.microsoft.com/office/drawing/2014/main" id="{2B0CCFA1-029E-3E46-A36F-5FE10A2CF5F6}"/>
              </a:ext>
            </a:extLst>
          </p:cNvPr>
          <p:cNvSpPr txBox="1"/>
          <p:nvPr/>
        </p:nvSpPr>
        <p:spPr>
          <a:xfrm>
            <a:off x="5565633" y="3751603"/>
            <a:ext cx="672400" cy="366800"/>
          </a:xfrm>
          <a:prstGeom prst="rect">
            <a:avLst/>
          </a:prstGeom>
          <a:noFill/>
          <a:ln>
            <a:noFill/>
          </a:ln>
        </p:spPr>
        <p:txBody>
          <a:bodyPr spcFirstLastPara="1" wrap="square" lIns="121900" tIns="121900" rIns="121900" bIns="121900" anchor="t" anchorCtr="0">
            <a:noAutofit/>
          </a:bodyPr>
          <a:lstStyle/>
          <a:p>
            <a:r>
              <a:rPr lang="en-US" altLang="zh-CN" sz="2400" dirty="0">
                <a:latin typeface="Baskerville" panose="02020502070401020303" pitchFamily="18" charset="0"/>
                <a:ea typeface="Baskerville" panose="02020502070401020303" pitchFamily="18" charset="0"/>
              </a:rPr>
              <a:t>P</a:t>
            </a:r>
            <a:r>
              <a:rPr lang="en" sz="2400" dirty="0">
                <a:latin typeface="Baskerville" panose="02020502070401020303" pitchFamily="18" charset="0"/>
                <a:ea typeface="Baskerville" panose="02020502070401020303" pitchFamily="18" charset="0"/>
              </a:rPr>
              <a:t>’</a:t>
            </a:r>
            <a:endParaRPr sz="2400"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606413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3" name="Title 1">
            <a:extLst>
              <a:ext uri="{FF2B5EF4-FFF2-40B4-BE49-F238E27FC236}">
                <a16:creationId xmlns:a16="http://schemas.microsoft.com/office/drawing/2014/main" id="{2C1DC82A-0C70-E34E-8068-7566A512C968}"/>
              </a:ext>
            </a:extLst>
          </p:cNvPr>
          <p:cNvSpPr txBox="1">
            <a:spLocks/>
          </p:cNvSpPr>
          <p:nvPr/>
        </p:nvSpPr>
        <p:spPr>
          <a:xfrm>
            <a:off x="415600" y="297352"/>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1100"/>
            </a:pPr>
            <a:r>
              <a:rPr lang="en-US" altLang="zh-CN" sz="3600" dirty="0" err="1">
                <a:solidFill>
                  <a:srgbClr val="1B4453"/>
                </a:solidFill>
                <a:latin typeface="Baskerville" panose="02020502070401020303"/>
              </a:rPr>
              <a:t>Siqi’s</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Research:</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Information</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and</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WTP</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for</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Green</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Buildings</a:t>
            </a:r>
            <a:endParaRPr lang="en-US" sz="3600" dirty="0">
              <a:solidFill>
                <a:srgbClr val="1B4453"/>
              </a:solidFill>
              <a:latin typeface="Baskerville" panose="02020502070401020303"/>
            </a:endParaRPr>
          </a:p>
        </p:txBody>
      </p:sp>
      <p:sp>
        <p:nvSpPr>
          <p:cNvPr id="4" name="Text Placeholder 2">
            <a:extLst>
              <a:ext uri="{FF2B5EF4-FFF2-40B4-BE49-F238E27FC236}">
                <a16:creationId xmlns:a16="http://schemas.microsoft.com/office/drawing/2014/main" id="{4949E516-9260-D940-966D-8EE3ADCFD798}"/>
              </a:ext>
            </a:extLst>
          </p:cNvPr>
          <p:cNvSpPr txBox="1">
            <a:spLocks/>
          </p:cNvSpPr>
          <p:nvPr/>
        </p:nvSpPr>
        <p:spPr>
          <a:xfrm>
            <a:off x="415600" y="1291705"/>
            <a:ext cx="11360800" cy="4555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Baskerville" panose="02020502070401020303" pitchFamily="18" charset="0"/>
                <a:ea typeface="Baskerville" panose="02020502070401020303" pitchFamily="18" charset="0"/>
              </a:rPr>
              <a:t>“The Role of Public Information in Increasing Homebuyers’ Willingness-to-Pay for Green Housing: Evidence from Beijing.” </a:t>
            </a:r>
            <a:r>
              <a:rPr lang="en-US" altLang="zh-CN" dirty="0">
                <a:latin typeface="Baskerville" panose="02020502070401020303" pitchFamily="18" charset="0"/>
                <a:ea typeface="Baskerville" panose="02020502070401020303" pitchFamily="18" charset="0"/>
              </a:rPr>
              <a:t>(</a:t>
            </a:r>
            <a:r>
              <a:rPr lang="en-US" dirty="0">
                <a:latin typeface="Baskerville" panose="02020502070401020303" pitchFamily="18" charset="0"/>
                <a:ea typeface="Baskerville" panose="02020502070401020303" pitchFamily="18" charset="0"/>
              </a:rPr>
              <a:t>Zhang, Sun, </a:t>
            </a:r>
            <a:r>
              <a:rPr lang="en-US" altLang="zh-CN" dirty="0">
                <a:latin typeface="Baskerville" panose="02020502070401020303" pitchFamily="18" charset="0"/>
                <a:ea typeface="Baskerville" panose="02020502070401020303" pitchFamily="18" charset="0"/>
              </a:rPr>
              <a:t>Liu</a:t>
            </a:r>
            <a:r>
              <a:rPr lang="zh-CN" altLang="en-US" dirty="0">
                <a:latin typeface="Baskerville" panose="02020502070401020303" pitchFamily="18" charset="0"/>
              </a:rPr>
              <a:t> </a:t>
            </a:r>
            <a:r>
              <a:rPr lang="en-US" dirty="0">
                <a:latin typeface="Baskerville" panose="02020502070401020303" pitchFamily="18" charset="0"/>
                <a:ea typeface="Baskerville" panose="02020502070401020303" pitchFamily="18" charset="0"/>
              </a:rPr>
              <a:t>and Zheng 2016, </a:t>
            </a:r>
            <a:r>
              <a:rPr lang="en-US" i="1" dirty="0">
                <a:latin typeface="Baskerville" panose="02020502070401020303" pitchFamily="18" charset="0"/>
                <a:ea typeface="Baskerville" panose="02020502070401020303" pitchFamily="18" charset="0"/>
              </a:rPr>
              <a:t>Ecological Economics</a:t>
            </a:r>
            <a:r>
              <a:rPr lang="en-US" altLang="zh-CN" dirty="0">
                <a:latin typeface="Baskerville" panose="02020502070401020303" pitchFamily="18" charset="0"/>
                <a:ea typeface="Baskerville" panose="02020502070401020303" pitchFamily="18" charset="0"/>
              </a:rPr>
              <a:t>)</a:t>
            </a:r>
            <a:r>
              <a:rPr lang="en-US" dirty="0">
                <a:latin typeface="Baskerville" panose="02020502070401020303" pitchFamily="18" charset="0"/>
                <a:ea typeface="Baskerville" panose="02020502070401020303" pitchFamily="18" charset="0"/>
              </a:rPr>
              <a:t> </a:t>
            </a:r>
          </a:p>
        </p:txBody>
      </p:sp>
      <p:sp>
        <p:nvSpPr>
          <p:cNvPr id="6" name="Rectangle 5">
            <a:extLst>
              <a:ext uri="{FF2B5EF4-FFF2-40B4-BE49-F238E27FC236}">
                <a16:creationId xmlns:a16="http://schemas.microsoft.com/office/drawing/2014/main" id="{0F672DA2-483B-1746-8DA3-40C2A7E201CC}"/>
              </a:ext>
            </a:extLst>
          </p:cNvPr>
          <p:cNvSpPr/>
          <p:nvPr/>
        </p:nvSpPr>
        <p:spPr>
          <a:xfrm>
            <a:off x="1366561" y="2445174"/>
            <a:ext cx="4482637" cy="461665"/>
          </a:xfrm>
          <a:prstGeom prst="rect">
            <a:avLst/>
          </a:prstGeom>
        </p:spPr>
        <p:txBody>
          <a:bodyPr wrap="none">
            <a:spAutoFit/>
          </a:bodyPr>
          <a:lstStyle/>
          <a:p>
            <a:r>
              <a:rPr lang="en-US" altLang="zh-CN" sz="2400" b="1" dirty="0"/>
              <a:t>Information</a:t>
            </a:r>
            <a:r>
              <a:rPr lang="zh-CN" altLang="en-US" sz="2400" b="1" dirty="0"/>
              <a:t> </a:t>
            </a:r>
            <a:r>
              <a:rPr lang="en-US" altLang="zh-CN" sz="2400" b="1" dirty="0"/>
              <a:t>&amp;</a:t>
            </a:r>
            <a:r>
              <a:rPr lang="zh-CN" altLang="en-US" sz="2400" b="1" dirty="0"/>
              <a:t> </a:t>
            </a:r>
            <a:r>
              <a:rPr lang="en-US" altLang="zh-CN" sz="2400" b="1" dirty="0"/>
              <a:t>knowledge</a:t>
            </a:r>
            <a:r>
              <a:rPr lang="zh-CN" altLang="en-US" sz="2400" b="1" dirty="0"/>
              <a:t> </a:t>
            </a:r>
            <a:r>
              <a:rPr lang="en-US" altLang="zh-CN" sz="2400" dirty="0"/>
              <a:t>matter!</a:t>
            </a:r>
          </a:p>
        </p:txBody>
      </p:sp>
      <p:pic>
        <p:nvPicPr>
          <p:cNvPr id="7" name="Picture 6">
            <a:extLst>
              <a:ext uri="{FF2B5EF4-FFF2-40B4-BE49-F238E27FC236}">
                <a16:creationId xmlns:a16="http://schemas.microsoft.com/office/drawing/2014/main" id="{BD86D620-F189-7044-90A6-E24FAD17354C}"/>
              </a:ext>
            </a:extLst>
          </p:cNvPr>
          <p:cNvPicPr>
            <a:picLocks noChangeAspect="1"/>
          </p:cNvPicPr>
          <p:nvPr/>
        </p:nvPicPr>
        <p:blipFill>
          <a:blip r:embed="rId3"/>
          <a:stretch>
            <a:fillRect/>
          </a:stretch>
        </p:blipFill>
        <p:spPr>
          <a:xfrm>
            <a:off x="1366561" y="2840240"/>
            <a:ext cx="4310092" cy="3628496"/>
          </a:xfrm>
          <a:prstGeom prst="rect">
            <a:avLst/>
          </a:prstGeom>
        </p:spPr>
      </p:pic>
      <p:pic>
        <p:nvPicPr>
          <p:cNvPr id="9" name="Picture 8">
            <a:extLst>
              <a:ext uri="{FF2B5EF4-FFF2-40B4-BE49-F238E27FC236}">
                <a16:creationId xmlns:a16="http://schemas.microsoft.com/office/drawing/2014/main" id="{38ED9E4F-A768-451E-A88E-D80CB7158955}"/>
              </a:ext>
            </a:extLst>
          </p:cNvPr>
          <p:cNvPicPr>
            <a:picLocks noChangeAspect="1"/>
          </p:cNvPicPr>
          <p:nvPr/>
        </p:nvPicPr>
        <p:blipFill rotWithShape="1">
          <a:blip r:embed="rId4"/>
          <a:srcRect l="54922" t="15155"/>
          <a:stretch/>
        </p:blipFill>
        <p:spPr>
          <a:xfrm>
            <a:off x="6432498" y="2840240"/>
            <a:ext cx="4568877" cy="3239137"/>
          </a:xfrm>
          <a:prstGeom prst="rect">
            <a:avLst/>
          </a:prstGeom>
        </p:spPr>
      </p:pic>
      <p:sp>
        <p:nvSpPr>
          <p:cNvPr id="2" name="TextBox 1"/>
          <p:cNvSpPr txBox="1"/>
          <p:nvPr/>
        </p:nvSpPr>
        <p:spPr>
          <a:xfrm>
            <a:off x="3907608" y="6581001"/>
            <a:ext cx="5049780" cy="276999"/>
          </a:xfrm>
          <a:prstGeom prst="rect">
            <a:avLst/>
          </a:prstGeom>
          <a:noFill/>
        </p:spPr>
        <p:txBody>
          <a:bodyPr wrap="none" rtlCol="0">
            <a:spAutoFit/>
          </a:bodyPr>
          <a:lstStyle/>
          <a:p>
            <a:r>
              <a:rPr lang="en-US" sz="1200" dirty="0">
                <a:latin typeface="Baskerville Old Face" panose="02020602080505020303" pitchFamily="18" charset="0"/>
              </a:rPr>
              <a:t>Courtesy of Elsevier, Inc., </a:t>
            </a:r>
            <a:r>
              <a:rPr lang="en-US" sz="1200" dirty="0">
                <a:latin typeface="Baskerville Old Face" panose="02020602080505020303" pitchFamily="18" charset="0"/>
                <a:hlinkClick r:id="rId5"/>
              </a:rPr>
              <a:t>https://</a:t>
            </a:r>
            <a:r>
              <a:rPr lang="en-US" sz="1200" dirty="0" smtClean="0">
                <a:latin typeface="Baskerville Old Face" panose="02020602080505020303" pitchFamily="18" charset="0"/>
                <a:hlinkClick r:id="rId5"/>
              </a:rPr>
              <a:t>www.sciencedirect.com</a:t>
            </a:r>
            <a:r>
              <a:rPr lang="en-US" sz="1200" dirty="0" smtClean="0">
                <a:latin typeface="Baskerville Old Face" panose="02020602080505020303" pitchFamily="18" charset="0"/>
              </a:rPr>
              <a:t>. </a:t>
            </a:r>
            <a:r>
              <a:rPr lang="en-US" sz="1200" dirty="0">
                <a:latin typeface="Baskerville Old Face" panose="02020602080505020303" pitchFamily="18" charset="0"/>
              </a:rPr>
              <a:t>Used with permission.</a:t>
            </a:r>
          </a:p>
        </p:txBody>
      </p:sp>
    </p:spTree>
    <p:extLst>
      <p:ext uri="{BB962C8B-B14F-4D97-AF65-F5344CB8AC3E}">
        <p14:creationId xmlns:p14="http://schemas.microsoft.com/office/powerpoint/2010/main" val="3800165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7302C8-9B94-4E22-96F3-54C7DEEA27F0}"/>
              </a:ext>
            </a:extLst>
          </p:cNvPr>
          <p:cNvSpPr txBox="1"/>
          <p:nvPr/>
        </p:nvSpPr>
        <p:spPr>
          <a:xfrm>
            <a:off x="495300" y="1377525"/>
            <a:ext cx="10056260" cy="4339650"/>
          </a:xfrm>
          <a:prstGeom prst="rect">
            <a:avLst/>
          </a:prstGeom>
          <a:noFill/>
        </p:spPr>
        <p:txBody>
          <a:bodyPr wrap="square" rtlCol="0">
            <a:spAutoFit/>
          </a:bodyPr>
          <a:lstStyle/>
          <a:p>
            <a:r>
              <a:rPr lang="en-US" altLang="zh-CN" sz="2800" dirty="0">
                <a:latin typeface="Baskerville" panose="02020502070401020303" pitchFamily="18" charset="0"/>
              </a:rPr>
              <a:t>Even</a:t>
            </a:r>
            <a:r>
              <a:rPr lang="zh-CN" altLang="en-US" sz="2800" dirty="0">
                <a:latin typeface="Baskerville" panose="02020502070401020303" pitchFamily="18" charset="0"/>
              </a:rPr>
              <a:t> </a:t>
            </a:r>
            <a:r>
              <a:rPr lang="en-US" altLang="zh-CN" sz="2800" dirty="0">
                <a:latin typeface="Baskerville" panose="02020502070401020303" pitchFamily="18" charset="0"/>
              </a:rPr>
              <a:t>if people do understand the benefit</a:t>
            </a:r>
            <a:r>
              <a:rPr lang="zh-CN" altLang="en-US" sz="2800" dirty="0">
                <a:latin typeface="Baskerville" panose="02020502070401020303" pitchFamily="18" charset="0"/>
              </a:rPr>
              <a:t> </a:t>
            </a:r>
            <a:r>
              <a:rPr lang="en-US" altLang="zh-CN" sz="2800" dirty="0">
                <a:latin typeface="Baskerville" panose="02020502070401020303" pitchFamily="18" charset="0"/>
              </a:rPr>
              <a:t>in</a:t>
            </a:r>
            <a:r>
              <a:rPr lang="zh-CN" altLang="en-US" sz="2800" dirty="0">
                <a:latin typeface="Baskerville" panose="02020502070401020303" pitchFamily="18" charset="0"/>
              </a:rPr>
              <a:t> </a:t>
            </a:r>
            <a:r>
              <a:rPr lang="en-US" altLang="zh-CN" sz="2800" dirty="0">
                <a:latin typeface="Baskerville" panose="02020502070401020303" pitchFamily="18" charset="0"/>
              </a:rPr>
              <a:t>theory, can they distinguish green product?</a:t>
            </a:r>
          </a:p>
          <a:p>
            <a:endParaRPr lang="en-US" altLang="zh-CN" sz="2400" dirty="0"/>
          </a:p>
          <a:p>
            <a:pPr marL="342900" indent="-342900">
              <a:buFont typeface="Arial" panose="020B0604020202020204" pitchFamily="34" charset="0"/>
              <a:buChar char="•"/>
            </a:pPr>
            <a:r>
              <a:rPr lang="zh-CN" altLang="zh-CN" sz="2800" dirty="0">
                <a:latin typeface="Baskerville" panose="02020502070401020303"/>
              </a:rPr>
              <a:t>Indoor air quality/ energy efficiency </a:t>
            </a:r>
            <a:endParaRPr lang="en-US" altLang="zh-CN" sz="2800" dirty="0">
              <a:latin typeface="Baskerville" panose="02020502070401020303"/>
            </a:endParaRPr>
          </a:p>
          <a:p>
            <a:pPr marL="800100" lvl="1" indent="-342900">
              <a:buFont typeface="Arial" panose="020B0604020202020204" pitchFamily="34" charset="0"/>
              <a:buChar char="•"/>
            </a:pPr>
            <a:r>
              <a:rPr lang="en-US" altLang="zh-CN" sz="2800" b="1" dirty="0">
                <a:latin typeface="Baskerville" panose="02020502070401020303"/>
              </a:rPr>
              <a:t>E</a:t>
            </a:r>
            <a:r>
              <a:rPr lang="zh-CN" altLang="zh-CN" sz="2800" b="1" dirty="0">
                <a:latin typeface="Baskerville" panose="02020502070401020303"/>
              </a:rPr>
              <a:t>xperien</a:t>
            </a:r>
            <a:r>
              <a:rPr lang="en-US" altLang="zh-CN" sz="2800" b="1" dirty="0" err="1">
                <a:latin typeface="Baskerville" panose="02020502070401020303"/>
              </a:rPr>
              <a:t>ce</a:t>
            </a:r>
            <a:r>
              <a:rPr lang="zh-CN" altLang="zh-CN" sz="2800" b="1" dirty="0">
                <a:latin typeface="Baskerville" panose="02020502070401020303"/>
              </a:rPr>
              <a:t> good</a:t>
            </a:r>
            <a:r>
              <a:rPr lang="en-US" altLang="zh-CN" sz="2800" b="1" dirty="0">
                <a:latin typeface="Baskerville" panose="02020502070401020303"/>
              </a:rPr>
              <a:t/>
            </a:r>
            <a:br>
              <a:rPr lang="en-US" altLang="zh-CN" sz="2800" b="1" dirty="0">
                <a:latin typeface="Baskerville" panose="02020502070401020303"/>
              </a:rPr>
            </a:br>
            <a:r>
              <a:rPr lang="en-US" altLang="zh-CN" sz="2800" dirty="0">
                <a:latin typeface="Baskerville" panose="02020502070401020303"/>
              </a:rPr>
              <a:t>Quality of good only observed after consumption</a:t>
            </a:r>
          </a:p>
          <a:p>
            <a:pPr lvl="1"/>
            <a:endParaRPr lang="en-US" altLang="zh-CN" sz="2800" dirty="0">
              <a:latin typeface="Baskerville" panose="02020502070401020303"/>
            </a:endParaRPr>
          </a:p>
          <a:p>
            <a:pPr marL="342900" indent="-342900">
              <a:buFont typeface="Arial" panose="020B0604020202020204" pitchFamily="34" charset="0"/>
              <a:buChar char="•"/>
            </a:pPr>
            <a:r>
              <a:rPr lang="en-US" altLang="zh-CN" sz="2800" dirty="0">
                <a:latin typeface="Baskerville" panose="02020502070401020303"/>
              </a:rPr>
              <a:t>S</a:t>
            </a:r>
            <a:r>
              <a:rPr lang="zh-CN" altLang="zh-CN" sz="2800" dirty="0">
                <a:latin typeface="Baskerville" panose="02020502070401020303"/>
              </a:rPr>
              <a:t>ustainble materials/ </a:t>
            </a:r>
            <a:r>
              <a:rPr lang="en-US" altLang="zh-CN" sz="2800" dirty="0">
                <a:latin typeface="Baskerville" panose="02020502070401020303"/>
              </a:rPr>
              <a:t>toxic</a:t>
            </a:r>
            <a:r>
              <a:rPr lang="zh-CN" altLang="en-US" sz="2800" dirty="0">
                <a:latin typeface="Baskerville" panose="02020502070401020303"/>
              </a:rPr>
              <a:t> </a:t>
            </a:r>
            <a:r>
              <a:rPr lang="en-US" altLang="zh-CN" sz="2800" dirty="0">
                <a:latin typeface="Baskerville" panose="02020502070401020303"/>
              </a:rPr>
              <a:t>materials</a:t>
            </a:r>
            <a:r>
              <a:rPr lang="zh-CN" altLang="zh-CN" sz="2800" dirty="0">
                <a:latin typeface="Baskerville" panose="02020502070401020303"/>
              </a:rPr>
              <a:t> </a:t>
            </a:r>
            <a:endParaRPr lang="en-US" altLang="zh-CN" sz="2800" dirty="0">
              <a:latin typeface="Baskerville" panose="02020502070401020303"/>
            </a:endParaRPr>
          </a:p>
          <a:p>
            <a:pPr marL="800100" lvl="1" indent="-342900">
              <a:buFont typeface="Arial" panose="020B0604020202020204" pitchFamily="34" charset="0"/>
              <a:buChar char="•"/>
            </a:pPr>
            <a:r>
              <a:rPr lang="en-US" altLang="zh-CN" sz="2800" b="1" dirty="0">
                <a:latin typeface="Baskerville" panose="02020502070401020303"/>
              </a:rPr>
              <a:t>C</a:t>
            </a:r>
            <a:r>
              <a:rPr lang="zh-CN" altLang="zh-CN" sz="2800" b="1" dirty="0">
                <a:latin typeface="Baskerville" panose="02020502070401020303"/>
              </a:rPr>
              <a:t>redence good</a:t>
            </a:r>
            <a:r>
              <a:rPr lang="en-US" altLang="zh-CN" sz="2800" b="1" dirty="0">
                <a:latin typeface="Baskerville" panose="02020502070401020303"/>
              </a:rPr>
              <a:t/>
            </a:r>
            <a:br>
              <a:rPr lang="en-US" altLang="zh-CN" sz="2800" b="1" dirty="0">
                <a:latin typeface="Baskerville" panose="02020502070401020303"/>
              </a:rPr>
            </a:br>
            <a:r>
              <a:rPr lang="en-US" altLang="zh-CN" sz="2800" dirty="0">
                <a:latin typeface="Baskerville" panose="02020502070401020303"/>
              </a:rPr>
              <a:t>Quality cannot be observed even after consumption</a:t>
            </a:r>
            <a:endParaRPr lang="zh-CN" altLang="en-US" sz="3600" dirty="0">
              <a:latin typeface="Baskerville" panose="02020502070401020303"/>
            </a:endParaRPr>
          </a:p>
        </p:txBody>
      </p:sp>
      <p:sp>
        <p:nvSpPr>
          <p:cNvPr id="3" name="TextBox 2">
            <a:extLst>
              <a:ext uri="{FF2B5EF4-FFF2-40B4-BE49-F238E27FC236}">
                <a16:creationId xmlns:a16="http://schemas.microsoft.com/office/drawing/2014/main" id="{C0D32BED-9EFD-4260-B136-DD98F3EDED61}"/>
              </a:ext>
            </a:extLst>
          </p:cNvPr>
          <p:cNvSpPr txBox="1"/>
          <p:nvPr/>
        </p:nvSpPr>
        <p:spPr>
          <a:xfrm>
            <a:off x="207817" y="363683"/>
            <a:ext cx="4583306" cy="646331"/>
          </a:xfrm>
          <a:prstGeom prst="rect">
            <a:avLst/>
          </a:prstGeom>
          <a:noFill/>
        </p:spPr>
        <p:txBody>
          <a:bodyPr wrap="none" rtlCol="0">
            <a:spAutoFit/>
          </a:bodyPr>
          <a:lstStyle/>
          <a:p>
            <a:r>
              <a:rPr lang="en-US" altLang="zh-CN" sz="3600" dirty="0">
                <a:solidFill>
                  <a:srgbClr val="1B4453"/>
                </a:solidFill>
                <a:latin typeface="Baskerville" panose="02020502070401020303"/>
                <a:ea typeface="+mj-ea"/>
                <a:cs typeface="+mj-cs"/>
              </a:rPr>
              <a:t>Information</a:t>
            </a:r>
            <a:r>
              <a:rPr lang="en-US" altLang="zh-CN" sz="2800" dirty="0">
                <a:latin typeface="Baskerville" panose="02020502070401020303"/>
              </a:rPr>
              <a:t> </a:t>
            </a:r>
            <a:r>
              <a:rPr lang="en-US" altLang="zh-CN" sz="3600" dirty="0">
                <a:solidFill>
                  <a:srgbClr val="1B4453"/>
                </a:solidFill>
                <a:latin typeface="Baskerville" panose="02020502070401020303"/>
                <a:ea typeface="+mj-ea"/>
                <a:cs typeface="+mj-cs"/>
              </a:rPr>
              <a:t>Asymmetry</a:t>
            </a:r>
            <a:endParaRPr lang="zh-CN" altLang="en-US" sz="3600" dirty="0">
              <a:solidFill>
                <a:srgbClr val="1B4453"/>
              </a:solidFill>
              <a:latin typeface="Baskerville" panose="02020502070401020303"/>
              <a:ea typeface="+mj-ea"/>
              <a:cs typeface="+mj-cs"/>
            </a:endParaRPr>
          </a:p>
        </p:txBody>
      </p:sp>
    </p:spTree>
    <p:extLst>
      <p:ext uri="{BB962C8B-B14F-4D97-AF65-F5344CB8AC3E}">
        <p14:creationId xmlns:p14="http://schemas.microsoft.com/office/powerpoint/2010/main" val="3428255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0A38D49-48AC-4B25-A648-1E885ACB5778}"/>
              </a:ext>
            </a:extLst>
          </p:cNvPr>
          <p:cNvSpPr txBox="1">
            <a:spLocks/>
          </p:cNvSpPr>
          <p:nvPr/>
        </p:nvSpPr>
        <p:spPr>
          <a:xfrm>
            <a:off x="298868" y="242900"/>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solidFill>
                  <a:srgbClr val="1B4453"/>
                </a:solidFill>
                <a:latin typeface="Baskerville" panose="02020502070401020303"/>
              </a:rPr>
              <a:t>Knowledge Structure</a:t>
            </a:r>
            <a:endParaRPr lang="en-US" sz="3600" dirty="0">
              <a:solidFill>
                <a:srgbClr val="1B4453"/>
              </a:solidFill>
              <a:latin typeface="Baskerville" panose="02020502070401020303"/>
            </a:endParaRPr>
          </a:p>
        </p:txBody>
      </p:sp>
      <p:sp>
        <p:nvSpPr>
          <p:cNvPr id="6" name="Text Placeholder 2">
            <a:extLst>
              <a:ext uri="{FF2B5EF4-FFF2-40B4-BE49-F238E27FC236}">
                <a16:creationId xmlns:a16="http://schemas.microsoft.com/office/drawing/2014/main" id="{F3C54CAD-B563-41C3-ADB3-FDF4539B1666}"/>
              </a:ext>
            </a:extLst>
          </p:cNvPr>
          <p:cNvSpPr txBox="1">
            <a:spLocks/>
          </p:cNvSpPr>
          <p:nvPr/>
        </p:nvSpPr>
        <p:spPr>
          <a:xfrm>
            <a:off x="555913" y="1321790"/>
            <a:ext cx="5024160" cy="1418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sz="3200" dirty="0">
                <a:latin typeface="Baskerville" panose="02020502070401020303" pitchFamily="18" charset="0"/>
                <a:ea typeface="Baskerville" panose="02020502070401020303" pitchFamily="18" charset="0"/>
              </a:rPr>
              <a:t>Where we are for this class?</a:t>
            </a:r>
            <a:br>
              <a:rPr lang="en-US" altLang="en-US" sz="3200" dirty="0">
                <a:latin typeface="Baskerville" panose="02020502070401020303" pitchFamily="18" charset="0"/>
                <a:ea typeface="Baskerville" panose="02020502070401020303" pitchFamily="18" charset="0"/>
              </a:rPr>
            </a:br>
            <a:r>
              <a:rPr lang="en-US" altLang="en-US" sz="3200" dirty="0">
                <a:latin typeface="Baskerville" panose="02020502070401020303" pitchFamily="18" charset="0"/>
                <a:ea typeface="Baskerville" panose="02020502070401020303" pitchFamily="18" charset="0"/>
              </a:rPr>
              <a:t/>
            </a:r>
            <a:br>
              <a:rPr lang="en-US" altLang="en-US" sz="3200" dirty="0">
                <a:latin typeface="Baskerville" panose="02020502070401020303" pitchFamily="18" charset="0"/>
                <a:ea typeface="Baskerville" panose="02020502070401020303" pitchFamily="18" charset="0"/>
              </a:rPr>
            </a:br>
            <a:r>
              <a:rPr lang="en-US" altLang="en-US" sz="3200" b="1" dirty="0">
                <a:latin typeface="Baskerville" panose="02020502070401020303" pitchFamily="18" charset="0"/>
                <a:ea typeface="Baskerville" panose="02020502070401020303" pitchFamily="18" charset="0"/>
              </a:rPr>
              <a:t>A building</a:t>
            </a:r>
            <a:r>
              <a:rPr lang="en-US" altLang="en-US" sz="3200" dirty="0">
                <a:latin typeface="Baskerville" panose="02020502070401020303" pitchFamily="18" charset="0"/>
                <a:ea typeface="Baskerville" panose="02020502070401020303" pitchFamily="18" charset="0"/>
              </a:rPr>
              <a:t>!  </a:t>
            </a:r>
            <a:endParaRPr lang="en-US" sz="2800" dirty="0">
              <a:latin typeface="Baskerville" panose="02020502070401020303" pitchFamily="18" charset="0"/>
              <a:ea typeface="Baskerville" panose="02020502070401020303" pitchFamily="18" charset="0"/>
            </a:endParaRPr>
          </a:p>
        </p:txBody>
      </p:sp>
      <p:cxnSp>
        <p:nvCxnSpPr>
          <p:cNvPr id="69" name="Straight Connector 68">
            <a:extLst>
              <a:ext uri="{FF2B5EF4-FFF2-40B4-BE49-F238E27FC236}">
                <a16:creationId xmlns:a16="http://schemas.microsoft.com/office/drawing/2014/main" id="{497BC4CF-125C-496D-AEC7-67009E9AFA5F}"/>
              </a:ext>
            </a:extLst>
          </p:cNvPr>
          <p:cNvCxnSpPr>
            <a:cxnSpLocks/>
          </p:cNvCxnSpPr>
          <p:nvPr/>
        </p:nvCxnSpPr>
        <p:spPr>
          <a:xfrm flipH="1">
            <a:off x="3109877" y="1634247"/>
            <a:ext cx="3179680" cy="1294945"/>
          </a:xfrm>
          <a:prstGeom prst="line">
            <a:avLst/>
          </a:prstGeom>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3D93D9F7-9C81-481B-B373-E1C6B5AAC9C3}"/>
              </a:ext>
            </a:extLst>
          </p:cNvPr>
          <p:cNvCxnSpPr>
            <a:cxnSpLocks/>
          </p:cNvCxnSpPr>
          <p:nvPr/>
        </p:nvCxnSpPr>
        <p:spPr>
          <a:xfrm flipH="1">
            <a:off x="5580073" y="1634247"/>
            <a:ext cx="689852" cy="3589506"/>
          </a:xfrm>
          <a:prstGeom prst="line">
            <a:avLst/>
          </a:prstGeom>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C85CC112-D616-444A-9EF4-1964B784BFF9}"/>
              </a:ext>
            </a:extLst>
          </p:cNvPr>
          <p:cNvPicPr>
            <a:picLocks noChangeAspect="1"/>
          </p:cNvPicPr>
          <p:nvPr/>
        </p:nvPicPr>
        <p:blipFill>
          <a:blip r:embed="rId3"/>
          <a:stretch>
            <a:fillRect/>
          </a:stretch>
        </p:blipFill>
        <p:spPr>
          <a:xfrm>
            <a:off x="1345818" y="3283966"/>
            <a:ext cx="3833671" cy="1666814"/>
          </a:xfrm>
          <a:prstGeom prst="rect">
            <a:avLst/>
          </a:prstGeom>
        </p:spPr>
      </p:pic>
      <p:pic>
        <p:nvPicPr>
          <p:cNvPr id="10" name="Picture 9">
            <a:extLst>
              <a:ext uri="{FF2B5EF4-FFF2-40B4-BE49-F238E27FC236}">
                <a16:creationId xmlns:a16="http://schemas.microsoft.com/office/drawing/2014/main" id="{FC636344-F9C3-4733-9D74-FDE0C7CA957E}"/>
              </a:ext>
            </a:extLst>
          </p:cNvPr>
          <p:cNvPicPr>
            <a:picLocks noChangeAspect="1"/>
          </p:cNvPicPr>
          <p:nvPr/>
        </p:nvPicPr>
        <p:blipFill>
          <a:blip r:embed="rId4"/>
          <a:stretch>
            <a:fillRect/>
          </a:stretch>
        </p:blipFill>
        <p:spPr>
          <a:xfrm>
            <a:off x="6670509" y="0"/>
            <a:ext cx="5371958" cy="6858000"/>
          </a:xfrm>
          <a:prstGeom prst="rect">
            <a:avLst/>
          </a:prstGeom>
        </p:spPr>
      </p:pic>
      <p:sp>
        <p:nvSpPr>
          <p:cNvPr id="67" name="Rectangle 66">
            <a:extLst>
              <a:ext uri="{FF2B5EF4-FFF2-40B4-BE49-F238E27FC236}">
                <a16:creationId xmlns:a16="http://schemas.microsoft.com/office/drawing/2014/main" id="{066F60F7-F65F-4760-AB8A-C6C9290CC1E1}"/>
              </a:ext>
            </a:extLst>
          </p:cNvPr>
          <p:cNvSpPr/>
          <p:nvPr/>
        </p:nvSpPr>
        <p:spPr>
          <a:xfrm>
            <a:off x="6670509" y="718003"/>
            <a:ext cx="1369520" cy="5313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Tree>
    <p:extLst>
      <p:ext uri="{BB962C8B-B14F-4D97-AF65-F5344CB8AC3E}">
        <p14:creationId xmlns:p14="http://schemas.microsoft.com/office/powerpoint/2010/main" val="1927432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E6842C-1CBD-744B-923B-D4F959BBFC0C}"/>
              </a:ext>
            </a:extLst>
          </p:cNvPr>
          <p:cNvSpPr>
            <a:spLocks noGrp="1"/>
          </p:cNvSpPr>
          <p:nvPr>
            <p:ph type="body" idx="1"/>
          </p:nvPr>
        </p:nvSpPr>
        <p:spPr>
          <a:xfrm>
            <a:off x="206161" y="3595226"/>
            <a:ext cx="4884712" cy="1412737"/>
          </a:xfrm>
        </p:spPr>
        <p:txBody>
          <a:bodyPr/>
          <a:lstStyle/>
          <a:p>
            <a:pPr marL="152396" indent="0">
              <a:buNone/>
            </a:pPr>
            <a:r>
              <a:rPr lang="en-US" altLang="zh-CN" sz="1867" i="1" dirty="0">
                <a:latin typeface="Baskerville" panose="02020502070401020303"/>
              </a:rPr>
              <a:t>A</a:t>
            </a:r>
            <a:r>
              <a:rPr lang="en-US" sz="1867" i="1" dirty="0">
                <a:latin typeface="Baskerville" panose="02020502070401020303"/>
              </a:rPr>
              <a:t>ny misleading claims regarding the environmental practices of a company or the environmental benefits of a product or service.</a:t>
            </a:r>
          </a:p>
          <a:p>
            <a:pPr marL="152396" indent="0">
              <a:buNone/>
            </a:pPr>
            <a:endParaRPr lang="en-US" sz="1867" i="1" dirty="0">
              <a:latin typeface="Baskerville" panose="02020502070401020303"/>
            </a:endParaRPr>
          </a:p>
          <a:p>
            <a:pPr marL="152396" indent="0">
              <a:buNone/>
            </a:pPr>
            <a:r>
              <a:rPr lang="en-US" altLang="zh-CN" sz="1867" i="1" dirty="0">
                <a:latin typeface="Baskerville" panose="02020502070401020303"/>
              </a:rPr>
              <a:t>Being</a:t>
            </a:r>
            <a:r>
              <a:rPr lang="zh-CN" altLang="en-US" sz="1867" i="1" dirty="0">
                <a:latin typeface="Baskerville" panose="02020502070401020303"/>
              </a:rPr>
              <a:t> </a:t>
            </a:r>
            <a:r>
              <a:rPr lang="en-US" altLang="zh-CN" sz="1867" i="1" dirty="0">
                <a:latin typeface="Baskerville" panose="02020502070401020303"/>
              </a:rPr>
              <a:t>advertised</a:t>
            </a:r>
            <a:r>
              <a:rPr lang="zh-CN" altLang="en-US" sz="1867" i="1" dirty="0">
                <a:latin typeface="Baskerville" panose="02020502070401020303"/>
              </a:rPr>
              <a:t> </a:t>
            </a:r>
            <a:r>
              <a:rPr lang="en-US" altLang="zh-CN" sz="1867" i="1" dirty="0">
                <a:latin typeface="Baskerville" panose="02020502070401020303"/>
              </a:rPr>
              <a:t>as</a:t>
            </a:r>
            <a:r>
              <a:rPr lang="zh-CN" altLang="en-US" sz="1867" i="1" dirty="0">
                <a:latin typeface="Baskerville" panose="02020502070401020303"/>
              </a:rPr>
              <a:t> </a:t>
            </a:r>
            <a:r>
              <a:rPr lang="en-US" altLang="zh-CN" sz="1867" i="1" dirty="0">
                <a:latin typeface="Baskerville" panose="02020502070401020303"/>
              </a:rPr>
              <a:t>an</a:t>
            </a:r>
            <a:r>
              <a:rPr lang="zh-CN" altLang="en-US" sz="1867" i="1" dirty="0">
                <a:latin typeface="Baskerville" panose="02020502070401020303"/>
              </a:rPr>
              <a:t> </a:t>
            </a:r>
            <a:r>
              <a:rPr lang="en-US" altLang="zh-CN" sz="1867" i="1" dirty="0">
                <a:latin typeface="Baskerville" panose="02020502070401020303"/>
              </a:rPr>
              <a:t>competitive</a:t>
            </a:r>
            <a:r>
              <a:rPr lang="zh-CN" altLang="en-US" sz="1867" i="1" dirty="0">
                <a:latin typeface="Baskerville" panose="02020502070401020303"/>
              </a:rPr>
              <a:t> </a:t>
            </a:r>
            <a:r>
              <a:rPr lang="en-US" altLang="zh-CN" sz="1867" i="1" dirty="0">
                <a:latin typeface="Baskerville" panose="02020502070401020303"/>
              </a:rPr>
              <a:t>advantage</a:t>
            </a:r>
            <a:r>
              <a:rPr lang="zh-CN" altLang="en-US" sz="1867" i="1" dirty="0">
                <a:latin typeface="Baskerville" panose="02020502070401020303"/>
              </a:rPr>
              <a:t> </a:t>
            </a:r>
            <a:r>
              <a:rPr lang="en-US" altLang="zh-CN" sz="1867" i="1" dirty="0">
                <a:latin typeface="Baskerville" panose="02020502070401020303"/>
              </a:rPr>
              <a:t>(selling</a:t>
            </a:r>
            <a:r>
              <a:rPr lang="zh-CN" altLang="en-US" sz="1867" i="1" dirty="0">
                <a:latin typeface="Baskerville" panose="02020502070401020303"/>
              </a:rPr>
              <a:t> </a:t>
            </a:r>
            <a:r>
              <a:rPr lang="en-US" altLang="zh-CN" sz="1867" i="1" dirty="0">
                <a:latin typeface="Baskerville" panose="02020502070401020303"/>
              </a:rPr>
              <a:t>point).</a:t>
            </a:r>
            <a:endParaRPr lang="en-US" sz="1867" i="1" dirty="0">
              <a:latin typeface="Baskerville" panose="02020502070401020303"/>
            </a:endParaRPr>
          </a:p>
        </p:txBody>
      </p:sp>
      <p:pic>
        <p:nvPicPr>
          <p:cNvPr id="2050" name="Picture 2" descr="It All Comes Out in the Wash - Blog - CaraGreen">
            <a:extLst>
              <a:ext uri="{FF2B5EF4-FFF2-40B4-BE49-F238E27FC236}">
                <a16:creationId xmlns:a16="http://schemas.microsoft.com/office/drawing/2014/main" id="{9B2B5DE7-517E-3E41-AFAC-3BC3DE3ABD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839" y="-7477"/>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27709"/>
            <a:ext cx="5127839" cy="646331"/>
          </a:xfrm>
          <a:prstGeom prst="rect">
            <a:avLst/>
          </a:prstGeom>
          <a:noFill/>
        </p:spPr>
        <p:txBody>
          <a:bodyPr wrap="square" rtlCol="0">
            <a:spAutoFit/>
          </a:bodyPr>
          <a:lstStyle/>
          <a:p>
            <a:r>
              <a:rPr lang="en-US" sz="1200" dirty="0" smtClean="0">
                <a:latin typeface="Baskerville Old Face" panose="02020602080505020303" pitchFamily="18" charset="0"/>
              </a:rPr>
              <a:t>Image </a:t>
            </a:r>
            <a:r>
              <a:rPr lang="en-US" sz="1200" dirty="0">
                <a:latin typeface="Baskerville Old Face" panose="02020602080505020303" pitchFamily="18" charset="0"/>
              </a:rPr>
              <a:t>© source unknown. All rights reserved. This content is excluded from our </a:t>
            </a:r>
            <a:r>
              <a:rPr lang="en-US" sz="1200" dirty="0" smtClean="0">
                <a:latin typeface="Baskerville Old Face" panose="02020602080505020303" pitchFamily="18" charset="0"/>
              </a:rPr>
              <a:t>Creative 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4"/>
              </a:rPr>
              <a:t>https://ocw.mit.edu/help/faq-fair-use</a:t>
            </a:r>
            <a:r>
              <a:rPr lang="en-US" sz="1200" dirty="0" smtClean="0">
                <a:latin typeface="Baskerville Old Face" panose="02020602080505020303" pitchFamily="18" charset="0"/>
                <a:hlinkClick r:id="rId4"/>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826942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8" y="241300"/>
            <a:ext cx="11947071" cy="763588"/>
          </a:xfrm>
          <a:prstGeom prst="rect">
            <a:avLst/>
          </a:prstGeom>
        </p:spPr>
        <p:txBody>
          <a:bodyPr spcFirstLastPara="1" vert="horz" wrap="square" lIns="121900" tIns="121900" rIns="121900" bIns="121900" rtlCol="0" anchor="t" anchorCtr="0">
            <a:noAutofit/>
          </a:bodyPr>
          <a:lstStyle/>
          <a:p>
            <a:r>
              <a:rPr lang="en-US" altLang="zh-CN" sz="3600" dirty="0" err="1">
                <a:solidFill>
                  <a:srgbClr val="1B4453"/>
                </a:solidFill>
                <a:latin typeface="Baskerville" panose="02020502070401020303"/>
              </a:rPr>
              <a:t>Siqi’s</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Research:</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Greenwashing</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in</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China’s</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Real</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Estate</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Market</a:t>
            </a:r>
            <a:r>
              <a:rPr lang="en-US" sz="3600" dirty="0">
                <a:solidFill>
                  <a:srgbClr val="1B4453"/>
                </a:solidFill>
                <a:latin typeface="Baskerville" panose="02020502070401020303"/>
                <a:sym typeface="Proxima Nova"/>
              </a:rPr>
              <a:t/>
            </a:r>
            <a:br>
              <a:rPr lang="en-US" sz="3600" dirty="0">
                <a:solidFill>
                  <a:srgbClr val="1B4453"/>
                </a:solidFill>
                <a:latin typeface="Baskerville" panose="02020502070401020303"/>
                <a:sym typeface="Proxima Nova"/>
              </a:rPr>
            </a:br>
            <a:endParaRPr sz="3600" dirty="0">
              <a:solidFill>
                <a:srgbClr val="1B4453"/>
              </a:solidFill>
              <a:latin typeface="Baskerville" panose="02020502070401020303"/>
            </a:endParaRPr>
          </a:p>
        </p:txBody>
      </p:sp>
      <p:pic>
        <p:nvPicPr>
          <p:cNvPr id="3" name="Picture 2">
            <a:extLst>
              <a:ext uri="{FF2B5EF4-FFF2-40B4-BE49-F238E27FC236}">
                <a16:creationId xmlns:a16="http://schemas.microsoft.com/office/drawing/2014/main" id="{06FAC515-AF0A-6D46-BD66-06FD081A3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148" y="2720719"/>
            <a:ext cx="5024857" cy="3347839"/>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09;p27">
            <a:extLst>
              <a:ext uri="{FF2B5EF4-FFF2-40B4-BE49-F238E27FC236}">
                <a16:creationId xmlns:a16="http://schemas.microsoft.com/office/drawing/2014/main" id="{34ED7CA6-3536-A546-84E4-C542A13DE88E}"/>
              </a:ext>
            </a:extLst>
          </p:cNvPr>
          <p:cNvSpPr txBox="1">
            <a:spLocks/>
          </p:cNvSpPr>
          <p:nvPr/>
        </p:nvSpPr>
        <p:spPr>
          <a:xfrm>
            <a:off x="368276" y="1421158"/>
            <a:ext cx="11360800" cy="102695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00000"/>
              </a:lnSpc>
              <a:spcBef>
                <a:spcPts val="800"/>
              </a:spcBef>
            </a:pPr>
            <a:r>
              <a:rPr lang="en-US" sz="2800" dirty="0">
                <a:solidFill>
                  <a:schemeClr val="tx1"/>
                </a:solidFill>
                <a:latin typeface="Baskerville" panose="02020502070401020303" pitchFamily="18" charset="0"/>
                <a:ea typeface="Baskerville" panose="02020502070401020303" pitchFamily="18" charset="0"/>
              </a:rPr>
              <a:t>“The Nascent Market for ‘</a:t>
            </a:r>
            <a:r>
              <a:rPr lang="en-US" altLang="zh-CN" sz="2800" dirty="0">
                <a:solidFill>
                  <a:schemeClr val="tx1"/>
                </a:solidFill>
                <a:latin typeface="Baskerville" panose="02020502070401020303" pitchFamily="18" charset="0"/>
                <a:ea typeface="Baskerville" panose="02020502070401020303" pitchFamily="18" charset="0"/>
              </a:rPr>
              <a:t>G</a:t>
            </a:r>
            <a:r>
              <a:rPr lang="en-US" sz="2800" dirty="0">
                <a:solidFill>
                  <a:schemeClr val="tx1"/>
                </a:solidFill>
                <a:latin typeface="Baskerville" panose="02020502070401020303" pitchFamily="18" charset="0"/>
                <a:ea typeface="Baskerville" panose="02020502070401020303" pitchFamily="18" charset="0"/>
              </a:rPr>
              <a:t>reen’ Real Estate in Beijing.”</a:t>
            </a:r>
            <a:r>
              <a:rPr lang="zh-CN" altLang="en-US" sz="2800" dirty="0">
                <a:solidFill>
                  <a:schemeClr val="tx1"/>
                </a:solidFill>
                <a:latin typeface="Baskerville" panose="02020502070401020303" pitchFamily="18" charset="0"/>
              </a:rPr>
              <a:t> </a:t>
            </a:r>
            <a:r>
              <a:rPr lang="en-US" altLang="zh-CN" sz="2800" dirty="0">
                <a:solidFill>
                  <a:schemeClr val="tx1"/>
                </a:solidFill>
                <a:latin typeface="Baskerville" panose="02020502070401020303" pitchFamily="18" charset="0"/>
                <a:ea typeface="Baskerville" panose="02020502070401020303" pitchFamily="18" charset="0"/>
              </a:rPr>
              <a:t>(Siqi</a:t>
            </a:r>
            <a:r>
              <a:rPr lang="zh-CN" altLang="en-US" sz="2800" dirty="0">
                <a:solidFill>
                  <a:schemeClr val="tx1"/>
                </a:solidFill>
                <a:latin typeface="Baskerville" panose="02020502070401020303" pitchFamily="18" charset="0"/>
              </a:rPr>
              <a:t> </a:t>
            </a:r>
            <a:r>
              <a:rPr lang="en-US" sz="2800" dirty="0">
                <a:solidFill>
                  <a:schemeClr val="tx1"/>
                </a:solidFill>
                <a:latin typeface="Baskerville" panose="02020502070401020303" pitchFamily="18" charset="0"/>
                <a:ea typeface="Baskerville" panose="02020502070401020303" pitchFamily="18" charset="0"/>
              </a:rPr>
              <a:t>Zheng, </a:t>
            </a:r>
            <a:r>
              <a:rPr lang="en-US" altLang="zh-CN" sz="2800" dirty="0">
                <a:solidFill>
                  <a:schemeClr val="tx1"/>
                </a:solidFill>
                <a:latin typeface="Baskerville" panose="02020502070401020303" pitchFamily="18" charset="0"/>
                <a:ea typeface="Baskerville" panose="02020502070401020303" pitchFamily="18" charset="0"/>
              </a:rPr>
              <a:t>et</a:t>
            </a:r>
            <a:r>
              <a:rPr lang="zh-CN" altLang="en-US" sz="2800" dirty="0">
                <a:solidFill>
                  <a:schemeClr val="tx1"/>
                </a:solidFill>
                <a:latin typeface="Baskerville" panose="02020502070401020303" pitchFamily="18" charset="0"/>
              </a:rPr>
              <a:t> </a:t>
            </a:r>
            <a:r>
              <a:rPr lang="en-US" altLang="zh-CN" sz="2800" dirty="0">
                <a:solidFill>
                  <a:schemeClr val="tx1"/>
                </a:solidFill>
                <a:latin typeface="Baskerville" panose="02020502070401020303" pitchFamily="18" charset="0"/>
                <a:ea typeface="Baskerville" panose="02020502070401020303" pitchFamily="18" charset="0"/>
              </a:rPr>
              <a:t>al.,</a:t>
            </a:r>
            <a:r>
              <a:rPr lang="zh-CN" altLang="en-US" sz="2800" dirty="0">
                <a:solidFill>
                  <a:schemeClr val="tx1"/>
                </a:solidFill>
                <a:latin typeface="Baskerville" panose="02020502070401020303" pitchFamily="18" charset="0"/>
              </a:rPr>
              <a:t> </a:t>
            </a:r>
            <a:r>
              <a:rPr lang="en-US" sz="2800" dirty="0">
                <a:solidFill>
                  <a:schemeClr val="tx1"/>
                </a:solidFill>
                <a:latin typeface="Baskerville" panose="02020502070401020303" pitchFamily="18" charset="0"/>
                <a:ea typeface="Baskerville" panose="02020502070401020303" pitchFamily="18" charset="0"/>
              </a:rPr>
              <a:t>2012</a:t>
            </a:r>
            <a:r>
              <a:rPr lang="en-US" altLang="zh-CN" sz="2800" dirty="0">
                <a:solidFill>
                  <a:schemeClr val="tx1"/>
                </a:solidFill>
                <a:latin typeface="Baskerville" panose="02020502070401020303" pitchFamily="18" charset="0"/>
                <a:ea typeface="Baskerville" panose="02020502070401020303" pitchFamily="18" charset="0"/>
              </a:rPr>
              <a:t>,</a:t>
            </a:r>
            <a:r>
              <a:rPr lang="zh-CN" altLang="en-US" sz="2800" dirty="0">
                <a:solidFill>
                  <a:schemeClr val="tx1"/>
                </a:solidFill>
                <a:latin typeface="Baskerville" panose="02020502070401020303" pitchFamily="18" charset="0"/>
              </a:rPr>
              <a:t> </a:t>
            </a:r>
            <a:r>
              <a:rPr lang="en-US" altLang="zh-CN" sz="2800" i="1" dirty="0">
                <a:solidFill>
                  <a:schemeClr val="tx1"/>
                </a:solidFill>
                <a:latin typeface="Baskerville" panose="02020502070401020303" pitchFamily="18" charset="0"/>
                <a:ea typeface="Baskerville" panose="02020502070401020303" pitchFamily="18" charset="0"/>
              </a:rPr>
              <a:t>European</a:t>
            </a:r>
            <a:r>
              <a:rPr lang="zh-CN" altLang="en-US" sz="2800" i="1" dirty="0">
                <a:solidFill>
                  <a:schemeClr val="tx1"/>
                </a:solidFill>
                <a:latin typeface="Baskerville" panose="02020502070401020303" pitchFamily="18" charset="0"/>
              </a:rPr>
              <a:t> </a:t>
            </a:r>
            <a:r>
              <a:rPr lang="en-US" altLang="zh-CN" sz="2800" i="1" dirty="0">
                <a:solidFill>
                  <a:schemeClr val="tx1"/>
                </a:solidFill>
                <a:latin typeface="Baskerville" panose="02020502070401020303" pitchFamily="18" charset="0"/>
                <a:ea typeface="Baskerville" panose="02020502070401020303" pitchFamily="18" charset="0"/>
              </a:rPr>
              <a:t>Economics</a:t>
            </a:r>
            <a:r>
              <a:rPr lang="zh-CN" altLang="en-US" sz="2800" i="1" dirty="0">
                <a:solidFill>
                  <a:schemeClr val="tx1"/>
                </a:solidFill>
                <a:latin typeface="Baskerville" panose="02020502070401020303" pitchFamily="18" charset="0"/>
              </a:rPr>
              <a:t> </a:t>
            </a:r>
            <a:r>
              <a:rPr lang="en-US" altLang="zh-CN" sz="2800" i="1" dirty="0">
                <a:solidFill>
                  <a:schemeClr val="tx1"/>
                </a:solidFill>
                <a:latin typeface="Baskerville" panose="02020502070401020303" pitchFamily="18" charset="0"/>
                <a:ea typeface="Baskerville" panose="02020502070401020303" pitchFamily="18" charset="0"/>
              </a:rPr>
              <a:t>Review</a:t>
            </a:r>
            <a:r>
              <a:rPr lang="en-US" altLang="zh-CN" sz="2800" dirty="0">
                <a:solidFill>
                  <a:schemeClr val="tx1"/>
                </a:solidFill>
                <a:latin typeface="Baskerville" panose="02020502070401020303" pitchFamily="18" charset="0"/>
                <a:ea typeface="Baskerville" panose="02020502070401020303" pitchFamily="18" charset="0"/>
              </a:rPr>
              <a:t>)</a:t>
            </a:r>
            <a:endParaRPr lang="en-US" sz="2800" dirty="0">
              <a:solidFill>
                <a:schemeClr val="tx1"/>
              </a:solidFill>
              <a:latin typeface="Baskerville" panose="02020502070401020303" pitchFamily="18" charset="0"/>
              <a:ea typeface="Baskerville" panose="02020502070401020303" pitchFamily="18" charset="0"/>
            </a:endParaRPr>
          </a:p>
          <a:p>
            <a:pPr lvl="1">
              <a:lnSpc>
                <a:spcPct val="100000"/>
              </a:lnSpc>
              <a:spcBef>
                <a:spcPts val="800"/>
              </a:spcBef>
            </a:pPr>
            <a:endParaRPr lang="en-US" sz="1867" dirty="0">
              <a:solidFill>
                <a:schemeClr val="tx1"/>
              </a:solidFill>
              <a:latin typeface="Baskerville" panose="02020502070401020303" pitchFamily="18" charset="0"/>
              <a:ea typeface="Baskerville" panose="02020502070401020303" pitchFamily="18" charset="0"/>
            </a:endParaRPr>
          </a:p>
        </p:txBody>
      </p:sp>
      <p:sp>
        <p:nvSpPr>
          <p:cNvPr id="5" name="Rectangle 4">
            <a:extLst>
              <a:ext uri="{FF2B5EF4-FFF2-40B4-BE49-F238E27FC236}">
                <a16:creationId xmlns:a16="http://schemas.microsoft.com/office/drawing/2014/main" id="{85CC1390-041E-B747-9D64-0B6699B19916}"/>
              </a:ext>
            </a:extLst>
          </p:cNvPr>
          <p:cNvSpPr/>
          <p:nvPr/>
        </p:nvSpPr>
        <p:spPr>
          <a:xfrm>
            <a:off x="5633076" y="2720719"/>
            <a:ext cx="6096000" cy="3354765"/>
          </a:xfrm>
          <a:prstGeom prst="rect">
            <a:avLst/>
          </a:prstGeom>
        </p:spPr>
        <p:txBody>
          <a:bodyPr>
            <a:spAutoFit/>
          </a:bodyPr>
          <a:lstStyle/>
          <a:p>
            <a:pPr marL="380990" lvl="1" indent="-380990">
              <a:spcBef>
                <a:spcPts val="800"/>
              </a:spcBef>
              <a:buFont typeface="Arial" panose="020B0604020202020204" pitchFamily="34" charset="0"/>
              <a:buChar char="•"/>
            </a:pPr>
            <a:r>
              <a:rPr lang="en-US" altLang="zh-CN" sz="2400" dirty="0">
                <a:latin typeface="Baskerville" panose="02020502070401020303" pitchFamily="18" charset="0"/>
                <a:ea typeface="Baskerville" panose="02020502070401020303" pitchFamily="18" charset="0"/>
              </a:rPr>
              <a:t>Early</a:t>
            </a:r>
            <a:r>
              <a:rPr lang="zh-CN" altLang="en-US" sz="2400" dirty="0">
                <a:latin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2000:</a:t>
            </a:r>
            <a:r>
              <a:rPr lang="zh-CN" altLang="en-US" sz="2400" dirty="0">
                <a:latin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no</a:t>
            </a:r>
            <a:r>
              <a:rPr lang="zh-CN" altLang="en-US" sz="2400" dirty="0">
                <a:latin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official</a:t>
            </a:r>
            <a:r>
              <a:rPr lang="zh-CN" altLang="en-US" sz="2400" dirty="0">
                <a:latin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green</a:t>
            </a:r>
            <a:r>
              <a:rPr lang="zh-CN" altLang="en-US" sz="2400" dirty="0">
                <a:latin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certificate</a:t>
            </a:r>
            <a:r>
              <a:rPr lang="zh-CN" altLang="en-US" sz="2400" dirty="0">
                <a:latin typeface="Baskerville" panose="02020502070401020303" pitchFamily="18" charset="0"/>
                <a:ea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in</a:t>
            </a:r>
            <a:r>
              <a:rPr lang="zh-CN" altLang="en-US" sz="2400" dirty="0">
                <a:latin typeface="Baskerville" panose="02020502070401020303" pitchFamily="18" charset="0"/>
                <a:ea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China.</a:t>
            </a:r>
            <a:r>
              <a:rPr lang="zh-CN" altLang="en-US" sz="2400" dirty="0">
                <a:latin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We</a:t>
            </a:r>
            <a:r>
              <a:rPr lang="zh-CN" altLang="en-US" sz="2400" dirty="0">
                <a:latin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used</a:t>
            </a:r>
            <a:r>
              <a:rPr lang="zh-CN" altLang="en-US" sz="2400" dirty="0">
                <a:latin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Google</a:t>
            </a:r>
            <a:r>
              <a:rPr lang="zh-CN" altLang="en-US" sz="2400" dirty="0">
                <a:latin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to</a:t>
            </a:r>
            <a:r>
              <a:rPr lang="zh-CN" altLang="en-US" sz="2400" dirty="0">
                <a:latin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construct</a:t>
            </a:r>
            <a:r>
              <a:rPr lang="zh-CN" altLang="en-US" sz="2400" dirty="0">
                <a:latin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each</a:t>
            </a:r>
            <a:r>
              <a:rPr lang="zh-CN" altLang="en-US" sz="2400" dirty="0">
                <a:latin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development</a:t>
            </a:r>
            <a:r>
              <a:rPr lang="zh-CN" altLang="en-US" sz="2400" dirty="0">
                <a:latin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project’s</a:t>
            </a:r>
            <a:r>
              <a:rPr lang="zh-CN" altLang="en-US" sz="2400" dirty="0">
                <a:latin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“self-advertised”</a:t>
            </a:r>
            <a:r>
              <a:rPr lang="zh-CN" altLang="en-US" sz="2400" dirty="0">
                <a:latin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green</a:t>
            </a:r>
            <a:r>
              <a:rPr lang="zh-CN" altLang="en-US" sz="2400" dirty="0">
                <a:latin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index.</a:t>
            </a:r>
            <a:r>
              <a:rPr lang="zh-CN" altLang="en-US" sz="2400" dirty="0">
                <a:latin typeface="Baskerville" panose="02020502070401020303" pitchFamily="18" charset="0"/>
              </a:rPr>
              <a:t> </a:t>
            </a:r>
            <a:endParaRPr lang="en-US" altLang="zh-CN" sz="2400" dirty="0">
              <a:latin typeface="Baskerville" panose="02020502070401020303" pitchFamily="18" charset="0"/>
              <a:ea typeface="Baskerville" panose="02020502070401020303" pitchFamily="18" charset="0"/>
            </a:endParaRPr>
          </a:p>
          <a:p>
            <a:pPr marL="380990" lvl="1" indent="-380990">
              <a:spcBef>
                <a:spcPts val="800"/>
              </a:spcBef>
              <a:buFont typeface="Arial" panose="020B0604020202020204" pitchFamily="34" charset="0"/>
              <a:buChar char="•"/>
            </a:pPr>
            <a:r>
              <a:rPr lang="en-US" altLang="zh-CN" sz="2400" dirty="0">
                <a:latin typeface="Baskerville" panose="02020502070401020303" pitchFamily="18" charset="0"/>
                <a:ea typeface="Baskerville" panose="02020502070401020303" pitchFamily="18" charset="0"/>
              </a:rPr>
              <a:t>We</a:t>
            </a:r>
            <a:r>
              <a:rPr lang="zh-CN" altLang="en-US" sz="2400" dirty="0">
                <a:latin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find:</a:t>
            </a:r>
          </a:p>
          <a:p>
            <a:pPr marL="838190" lvl="2" indent="-380990">
              <a:spcBef>
                <a:spcPts val="800"/>
              </a:spcBef>
              <a:buFont typeface="Arial" panose="020B0604020202020204" pitchFamily="34" charset="0"/>
              <a:buChar char="•"/>
            </a:pPr>
            <a:r>
              <a:rPr lang="en-US" altLang="zh-CN" sz="2400" dirty="0">
                <a:latin typeface="Baskerville" panose="02020502070401020303" pitchFamily="18" charset="0"/>
                <a:ea typeface="Baskerville" panose="02020502070401020303" pitchFamily="18" charset="0"/>
              </a:rPr>
              <a:t>Presale</a:t>
            </a:r>
            <a:r>
              <a:rPr lang="zh-CN" altLang="en-US" sz="2400" dirty="0">
                <a:latin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stage:</a:t>
            </a:r>
            <a:r>
              <a:rPr lang="zh-CN" altLang="en-US" sz="2400" dirty="0">
                <a:latin typeface="Baskerville" panose="02020502070401020303" pitchFamily="18" charset="0"/>
              </a:rPr>
              <a:t> </a:t>
            </a:r>
            <a:r>
              <a:rPr lang="en-US" sz="2400" dirty="0">
                <a:latin typeface="Baskerville" panose="02020502070401020303" pitchFamily="18" charset="0"/>
                <a:ea typeface="Baskerville" panose="02020502070401020303" pitchFamily="18" charset="0"/>
              </a:rPr>
              <a:t>a</a:t>
            </a:r>
            <a:r>
              <a:rPr lang="zh-CN" altLang="en-US" sz="2400" dirty="0">
                <a:latin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significant</a:t>
            </a:r>
            <a:r>
              <a:rPr lang="en-US" sz="2400" dirty="0">
                <a:latin typeface="Baskerville" panose="02020502070401020303" pitchFamily="18" charset="0"/>
                <a:ea typeface="Baskerville" panose="02020502070401020303" pitchFamily="18" charset="0"/>
              </a:rPr>
              <a:t> price premium</a:t>
            </a:r>
          </a:p>
          <a:p>
            <a:pPr marL="838190" lvl="2" indent="-380990">
              <a:spcBef>
                <a:spcPts val="800"/>
              </a:spcBef>
              <a:buFont typeface="Arial" panose="020B0604020202020204" pitchFamily="34" charset="0"/>
              <a:buChar char="•"/>
            </a:pPr>
            <a:r>
              <a:rPr lang="en-US" altLang="zh-CN" sz="2400" dirty="0">
                <a:latin typeface="Baskerville" panose="02020502070401020303" pitchFamily="18" charset="0"/>
                <a:ea typeface="Baskerville" panose="02020502070401020303" pitchFamily="18" charset="0"/>
              </a:rPr>
              <a:t>R</a:t>
            </a:r>
            <a:r>
              <a:rPr lang="en-US" sz="2400" dirty="0">
                <a:latin typeface="Baskerville" panose="02020502070401020303" pitchFamily="18" charset="0"/>
                <a:ea typeface="Baskerville" panose="02020502070401020303" pitchFamily="18" charset="0"/>
              </a:rPr>
              <a:t>esale and rental stages</a:t>
            </a:r>
            <a:r>
              <a:rPr lang="en-US" altLang="zh-CN" sz="2400" dirty="0">
                <a:latin typeface="Baskerville" panose="02020502070401020303" pitchFamily="18" charset="0"/>
                <a:ea typeface="Baskerville" panose="02020502070401020303" pitchFamily="18" charset="0"/>
              </a:rPr>
              <a:t>:</a:t>
            </a:r>
            <a:r>
              <a:rPr lang="zh-CN" altLang="en-US" sz="2400" dirty="0">
                <a:latin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this</a:t>
            </a:r>
            <a:r>
              <a:rPr lang="zh-CN" altLang="en-US" sz="2400" dirty="0">
                <a:latin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premium</a:t>
            </a:r>
            <a:r>
              <a:rPr lang="zh-CN" altLang="en-US" sz="2400" dirty="0">
                <a:latin typeface="Baskerville" panose="02020502070401020303" pitchFamily="18" charset="0"/>
              </a:rPr>
              <a:t>  </a:t>
            </a:r>
            <a:r>
              <a:rPr lang="en-US" altLang="zh-CN" sz="2400" dirty="0">
                <a:latin typeface="Baskerville" panose="02020502070401020303" pitchFamily="18" charset="0"/>
                <a:ea typeface="Baskerville" panose="02020502070401020303" pitchFamily="18" charset="0"/>
              </a:rPr>
              <a:t>disappeared</a:t>
            </a:r>
            <a:endParaRPr lang="en-US" altLang="zh-CN" sz="2400" dirty="0">
              <a:latin typeface="Baskerville" panose="02020502070401020303" pitchFamily="18" charset="0"/>
              <a:ea typeface="Baskerville" panose="02020502070401020303" pitchFamily="18" charset="0"/>
              <a:sym typeface="Wingdings" pitchFamily="2" charset="2"/>
            </a:endParaRPr>
          </a:p>
        </p:txBody>
      </p:sp>
      <p:sp>
        <p:nvSpPr>
          <p:cNvPr id="2" name="TextBox 1"/>
          <p:cNvSpPr txBox="1"/>
          <p:nvPr/>
        </p:nvSpPr>
        <p:spPr>
          <a:xfrm>
            <a:off x="955484" y="6018001"/>
            <a:ext cx="5262979" cy="646331"/>
          </a:xfrm>
          <a:prstGeom prst="rect">
            <a:avLst/>
          </a:prstGeom>
          <a:noFill/>
        </p:spPr>
        <p:txBody>
          <a:bodyPr wrap="none" rtlCol="0">
            <a:spAutoFit/>
          </a:bodyPr>
          <a:lstStyle/>
          <a:p>
            <a:r>
              <a:rPr lang="en-US" sz="1200" dirty="0">
                <a:latin typeface="Baskerville Old Face" panose="02020602080505020303" pitchFamily="18" charset="0"/>
              </a:rPr>
              <a:t>© source unknown. All rights reserved. This content is excluded from our </a:t>
            </a:r>
            <a:r>
              <a:rPr lang="en-US" sz="1200" dirty="0" smtClean="0">
                <a:latin typeface="Baskerville Old Face" panose="02020602080505020303" pitchFamily="18" charset="0"/>
              </a:rPr>
              <a:t>Creative</a:t>
            </a: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u="sng" dirty="0">
                <a:latin typeface="Baskerville Old Face" panose="02020602080505020303" pitchFamily="18" charset="0"/>
                <a:hlinkClick r:id="rId4"/>
              </a:rPr>
              <a:t>https://ocw.mit.edu/help/faq-fair-use</a:t>
            </a:r>
            <a:r>
              <a:rPr lang="en-US" sz="1200" u="sng" dirty="0" smtClean="0">
                <a:latin typeface="Baskerville Old Face" panose="02020602080505020303" pitchFamily="18" charset="0"/>
                <a:hlinkClick r:id="rId4"/>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a:p>
            <a:endParaRPr lang="en-US" sz="1200" dirty="0">
              <a:latin typeface="Baskerville Old Face" panose="02020602080505020303" pitchFamily="18" charset="0"/>
            </a:endParaRPr>
          </a:p>
        </p:txBody>
      </p:sp>
    </p:spTree>
    <p:extLst>
      <p:ext uri="{BB962C8B-B14F-4D97-AF65-F5344CB8AC3E}">
        <p14:creationId xmlns:p14="http://schemas.microsoft.com/office/powerpoint/2010/main" val="3027079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CE13CF-DC44-4FF7-B8F4-63AD8ACDFF02}"/>
              </a:ext>
            </a:extLst>
          </p:cNvPr>
          <p:cNvSpPr/>
          <p:nvPr/>
        </p:nvSpPr>
        <p:spPr>
          <a:xfrm>
            <a:off x="303354" y="2456312"/>
            <a:ext cx="3378798" cy="26718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p>
        </p:txBody>
      </p:sp>
      <p:pic>
        <p:nvPicPr>
          <p:cNvPr id="5" name="Graphic 4" descr="House">
            <a:extLst>
              <a:ext uri="{FF2B5EF4-FFF2-40B4-BE49-F238E27FC236}">
                <a16:creationId xmlns:a16="http://schemas.microsoft.com/office/drawing/2014/main" id="{541634CF-6312-4323-9988-4FD10671C84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40817" y="2700825"/>
            <a:ext cx="914400" cy="914400"/>
          </a:xfrm>
          <a:prstGeom prst="rect">
            <a:avLst/>
          </a:prstGeom>
        </p:spPr>
      </p:pic>
      <p:pic>
        <p:nvPicPr>
          <p:cNvPr id="7" name="Graphic 6" descr="House">
            <a:extLst>
              <a:ext uri="{FF2B5EF4-FFF2-40B4-BE49-F238E27FC236}">
                <a16:creationId xmlns:a16="http://schemas.microsoft.com/office/drawing/2014/main" id="{3FE7B783-9BD2-4267-A81D-FCFDE1B5BC7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40817" y="4059867"/>
            <a:ext cx="914400" cy="914400"/>
          </a:xfrm>
          <a:prstGeom prst="rect">
            <a:avLst/>
          </a:prstGeom>
        </p:spPr>
      </p:pic>
      <p:sp>
        <p:nvSpPr>
          <p:cNvPr id="6" name="TextBox 5">
            <a:extLst>
              <a:ext uri="{FF2B5EF4-FFF2-40B4-BE49-F238E27FC236}">
                <a16:creationId xmlns:a16="http://schemas.microsoft.com/office/drawing/2014/main" id="{2B17221D-FC0E-4656-8311-80139609E0D2}"/>
              </a:ext>
            </a:extLst>
          </p:cNvPr>
          <p:cNvSpPr txBox="1"/>
          <p:nvPr/>
        </p:nvSpPr>
        <p:spPr>
          <a:xfrm>
            <a:off x="303353" y="1872347"/>
            <a:ext cx="1681871" cy="523220"/>
          </a:xfrm>
          <a:prstGeom prst="rect">
            <a:avLst/>
          </a:prstGeom>
          <a:noFill/>
        </p:spPr>
        <p:txBody>
          <a:bodyPr wrap="none" rtlCol="0">
            <a:spAutoFit/>
          </a:bodyPr>
          <a:lstStyle/>
          <a:p>
            <a:r>
              <a:rPr lang="en-US" altLang="zh-CN" sz="2800" dirty="0">
                <a:latin typeface="Baskerville"/>
              </a:rPr>
              <a:t>Developer</a:t>
            </a:r>
            <a:endParaRPr lang="zh-CN" altLang="en-US" sz="2800" dirty="0">
              <a:latin typeface="Baskerville"/>
            </a:endParaRPr>
          </a:p>
        </p:txBody>
      </p:sp>
      <p:sp>
        <p:nvSpPr>
          <p:cNvPr id="9" name="TextBox 8">
            <a:extLst>
              <a:ext uri="{FF2B5EF4-FFF2-40B4-BE49-F238E27FC236}">
                <a16:creationId xmlns:a16="http://schemas.microsoft.com/office/drawing/2014/main" id="{F4A1A692-A037-4AE3-AC3F-595ADDAA2F2F}"/>
              </a:ext>
            </a:extLst>
          </p:cNvPr>
          <p:cNvSpPr txBox="1"/>
          <p:nvPr/>
        </p:nvSpPr>
        <p:spPr>
          <a:xfrm>
            <a:off x="1549719" y="2775145"/>
            <a:ext cx="1883849" cy="830997"/>
          </a:xfrm>
          <a:prstGeom prst="rect">
            <a:avLst/>
          </a:prstGeom>
          <a:noFill/>
        </p:spPr>
        <p:txBody>
          <a:bodyPr wrap="none" rtlCol="0">
            <a:spAutoFit/>
          </a:bodyPr>
          <a:lstStyle/>
          <a:p>
            <a:r>
              <a:rPr lang="en-US" altLang="zh-CN" sz="2400" dirty="0">
                <a:latin typeface="Baskerville"/>
              </a:rPr>
              <a:t>Cost: </a:t>
            </a:r>
          </a:p>
          <a:p>
            <a:r>
              <a:rPr lang="en-US" altLang="zh-CN" sz="2400" dirty="0">
                <a:latin typeface="Baskerville"/>
              </a:rPr>
              <a:t>$1.25 million</a:t>
            </a:r>
            <a:r>
              <a:rPr lang="zh-CN" altLang="en-US" sz="2400" dirty="0">
                <a:latin typeface="Baskerville"/>
              </a:rPr>
              <a:t> </a:t>
            </a:r>
          </a:p>
        </p:txBody>
      </p:sp>
      <p:sp>
        <p:nvSpPr>
          <p:cNvPr id="11" name="TextBox 10">
            <a:extLst>
              <a:ext uri="{FF2B5EF4-FFF2-40B4-BE49-F238E27FC236}">
                <a16:creationId xmlns:a16="http://schemas.microsoft.com/office/drawing/2014/main" id="{1FED3188-2110-4068-BD3F-1115254C7922}"/>
              </a:ext>
            </a:extLst>
          </p:cNvPr>
          <p:cNvSpPr txBox="1"/>
          <p:nvPr/>
        </p:nvSpPr>
        <p:spPr>
          <a:xfrm>
            <a:off x="1517776" y="4058384"/>
            <a:ext cx="1883849" cy="830997"/>
          </a:xfrm>
          <a:prstGeom prst="rect">
            <a:avLst/>
          </a:prstGeom>
          <a:noFill/>
        </p:spPr>
        <p:txBody>
          <a:bodyPr wrap="none" rtlCol="0">
            <a:spAutoFit/>
          </a:bodyPr>
          <a:lstStyle/>
          <a:p>
            <a:r>
              <a:rPr lang="en-US" altLang="zh-CN" sz="2400" dirty="0">
                <a:latin typeface="Baskerville"/>
              </a:rPr>
              <a:t>Cost: </a:t>
            </a:r>
          </a:p>
          <a:p>
            <a:r>
              <a:rPr lang="en-US" altLang="zh-CN" sz="2400" dirty="0">
                <a:latin typeface="Baskerville"/>
              </a:rPr>
              <a:t>$0.95 million</a:t>
            </a:r>
            <a:r>
              <a:rPr lang="zh-CN" altLang="en-US" sz="2400" dirty="0">
                <a:latin typeface="Baskerville"/>
              </a:rPr>
              <a:t> </a:t>
            </a:r>
          </a:p>
        </p:txBody>
      </p:sp>
      <p:sp>
        <p:nvSpPr>
          <p:cNvPr id="12" name="TextBox 11">
            <a:extLst>
              <a:ext uri="{FF2B5EF4-FFF2-40B4-BE49-F238E27FC236}">
                <a16:creationId xmlns:a16="http://schemas.microsoft.com/office/drawing/2014/main" id="{5BCC93A2-01C1-4C67-8157-0141CCBE8EED}"/>
              </a:ext>
            </a:extLst>
          </p:cNvPr>
          <p:cNvSpPr txBox="1"/>
          <p:nvPr/>
        </p:nvSpPr>
        <p:spPr>
          <a:xfrm>
            <a:off x="3951574" y="1933092"/>
            <a:ext cx="3706464" cy="523220"/>
          </a:xfrm>
          <a:prstGeom prst="rect">
            <a:avLst/>
          </a:prstGeom>
          <a:noFill/>
        </p:spPr>
        <p:txBody>
          <a:bodyPr wrap="none" rtlCol="0">
            <a:spAutoFit/>
          </a:bodyPr>
          <a:lstStyle/>
          <a:p>
            <a:r>
              <a:rPr lang="en-US" altLang="zh-CN" sz="2800" dirty="0">
                <a:latin typeface="Baskerville"/>
              </a:rPr>
              <a:t>Buyer (with information)</a:t>
            </a:r>
            <a:endParaRPr lang="zh-CN" altLang="en-US" sz="2800" dirty="0">
              <a:latin typeface="Baskerville"/>
            </a:endParaRPr>
          </a:p>
        </p:txBody>
      </p:sp>
      <p:sp>
        <p:nvSpPr>
          <p:cNvPr id="14" name="Rectangle 13">
            <a:extLst>
              <a:ext uri="{FF2B5EF4-FFF2-40B4-BE49-F238E27FC236}">
                <a16:creationId xmlns:a16="http://schemas.microsoft.com/office/drawing/2014/main" id="{71BD25C2-35D9-4802-B6DC-0296105ADC6C}"/>
              </a:ext>
            </a:extLst>
          </p:cNvPr>
          <p:cNvSpPr/>
          <p:nvPr/>
        </p:nvSpPr>
        <p:spPr>
          <a:xfrm>
            <a:off x="4006482" y="2456312"/>
            <a:ext cx="3378798" cy="26718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p>
        </p:txBody>
      </p:sp>
      <p:pic>
        <p:nvPicPr>
          <p:cNvPr id="15" name="Graphic 14" descr="House">
            <a:extLst>
              <a:ext uri="{FF2B5EF4-FFF2-40B4-BE49-F238E27FC236}">
                <a16:creationId xmlns:a16="http://schemas.microsoft.com/office/drawing/2014/main" id="{94F0A315-C5FC-48C6-9932-4F96A36BD812}"/>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143945" y="2700825"/>
            <a:ext cx="914400" cy="914400"/>
          </a:xfrm>
          <a:prstGeom prst="rect">
            <a:avLst/>
          </a:prstGeom>
        </p:spPr>
      </p:pic>
      <p:pic>
        <p:nvPicPr>
          <p:cNvPr id="16" name="Graphic 15" descr="House">
            <a:extLst>
              <a:ext uri="{FF2B5EF4-FFF2-40B4-BE49-F238E27FC236}">
                <a16:creationId xmlns:a16="http://schemas.microsoft.com/office/drawing/2014/main" id="{408BF2E1-6D1E-4953-A311-7ED344055B0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143945" y="4059867"/>
            <a:ext cx="914400" cy="914400"/>
          </a:xfrm>
          <a:prstGeom prst="rect">
            <a:avLst/>
          </a:prstGeom>
        </p:spPr>
      </p:pic>
      <p:sp>
        <p:nvSpPr>
          <p:cNvPr id="17" name="TextBox 16">
            <a:extLst>
              <a:ext uri="{FF2B5EF4-FFF2-40B4-BE49-F238E27FC236}">
                <a16:creationId xmlns:a16="http://schemas.microsoft.com/office/drawing/2014/main" id="{C251A602-3396-46B6-8090-CFF9E86600C5}"/>
              </a:ext>
            </a:extLst>
          </p:cNvPr>
          <p:cNvSpPr txBox="1"/>
          <p:nvPr/>
        </p:nvSpPr>
        <p:spPr>
          <a:xfrm>
            <a:off x="5315712" y="2741043"/>
            <a:ext cx="1733167" cy="830997"/>
          </a:xfrm>
          <a:prstGeom prst="rect">
            <a:avLst/>
          </a:prstGeom>
          <a:noFill/>
        </p:spPr>
        <p:txBody>
          <a:bodyPr wrap="none" rtlCol="0">
            <a:spAutoFit/>
          </a:bodyPr>
          <a:lstStyle/>
          <a:p>
            <a:r>
              <a:rPr lang="en-US" altLang="zh-CN" sz="2400" dirty="0">
                <a:latin typeface="Baskerville"/>
              </a:rPr>
              <a:t>WTP: </a:t>
            </a:r>
          </a:p>
          <a:p>
            <a:r>
              <a:rPr lang="en-US" altLang="zh-CN" sz="2400" dirty="0">
                <a:latin typeface="Baskerville"/>
              </a:rPr>
              <a:t>$1.4 million</a:t>
            </a:r>
            <a:r>
              <a:rPr lang="zh-CN" altLang="en-US" sz="2400" dirty="0">
                <a:latin typeface="Baskerville"/>
              </a:rPr>
              <a:t> </a:t>
            </a:r>
          </a:p>
        </p:txBody>
      </p:sp>
      <p:sp>
        <p:nvSpPr>
          <p:cNvPr id="18" name="TextBox 17">
            <a:extLst>
              <a:ext uri="{FF2B5EF4-FFF2-40B4-BE49-F238E27FC236}">
                <a16:creationId xmlns:a16="http://schemas.microsoft.com/office/drawing/2014/main" id="{C9641365-0D07-4906-B4C2-C921C69582DF}"/>
              </a:ext>
            </a:extLst>
          </p:cNvPr>
          <p:cNvSpPr txBox="1"/>
          <p:nvPr/>
        </p:nvSpPr>
        <p:spPr>
          <a:xfrm>
            <a:off x="5315712" y="4059867"/>
            <a:ext cx="1507144" cy="830997"/>
          </a:xfrm>
          <a:prstGeom prst="rect">
            <a:avLst/>
          </a:prstGeom>
          <a:noFill/>
        </p:spPr>
        <p:txBody>
          <a:bodyPr wrap="none" rtlCol="0">
            <a:spAutoFit/>
          </a:bodyPr>
          <a:lstStyle/>
          <a:p>
            <a:r>
              <a:rPr lang="en-US" altLang="zh-CN" sz="2400" dirty="0">
                <a:latin typeface="Baskerville"/>
              </a:rPr>
              <a:t>WTP: </a:t>
            </a:r>
          </a:p>
          <a:p>
            <a:r>
              <a:rPr lang="en-US" altLang="zh-CN" sz="2400" dirty="0">
                <a:latin typeface="Baskerville"/>
              </a:rPr>
              <a:t>$1 million</a:t>
            </a:r>
            <a:r>
              <a:rPr lang="zh-CN" altLang="en-US" sz="2400" dirty="0">
                <a:latin typeface="Baskerville"/>
              </a:rPr>
              <a:t> </a:t>
            </a:r>
          </a:p>
        </p:txBody>
      </p:sp>
      <p:sp>
        <p:nvSpPr>
          <p:cNvPr id="10" name="TextBox 9">
            <a:extLst>
              <a:ext uri="{FF2B5EF4-FFF2-40B4-BE49-F238E27FC236}">
                <a16:creationId xmlns:a16="http://schemas.microsoft.com/office/drawing/2014/main" id="{CF2023B7-7BA3-4856-ABD2-6D9EFC50BA23}"/>
              </a:ext>
            </a:extLst>
          </p:cNvPr>
          <p:cNvSpPr txBox="1"/>
          <p:nvPr/>
        </p:nvSpPr>
        <p:spPr>
          <a:xfrm>
            <a:off x="3851589" y="5200179"/>
            <a:ext cx="4052713" cy="1200329"/>
          </a:xfrm>
          <a:prstGeom prst="rect">
            <a:avLst/>
          </a:prstGeom>
          <a:noFill/>
        </p:spPr>
        <p:txBody>
          <a:bodyPr wrap="none" rtlCol="0">
            <a:spAutoFit/>
          </a:bodyPr>
          <a:lstStyle/>
          <a:p>
            <a:r>
              <a:rPr lang="en-US" altLang="zh-CN" sz="2400" dirty="0">
                <a:latin typeface="Baskerville"/>
              </a:rPr>
              <a:t>Developer earns:</a:t>
            </a:r>
          </a:p>
          <a:p>
            <a:r>
              <a:rPr lang="en-US" altLang="zh-CN" sz="2400" dirty="0">
                <a:latin typeface="Baskerville"/>
              </a:rPr>
              <a:t>$0.15</a:t>
            </a:r>
            <a:r>
              <a:rPr lang="zh-CN" altLang="en-US" sz="2400" dirty="0">
                <a:latin typeface="Baskerville"/>
              </a:rPr>
              <a:t> </a:t>
            </a:r>
            <a:r>
              <a:rPr lang="en-US" altLang="zh-CN" sz="2400" dirty="0">
                <a:latin typeface="Baskerville"/>
              </a:rPr>
              <a:t>million for green building</a:t>
            </a:r>
          </a:p>
          <a:p>
            <a:r>
              <a:rPr lang="en-US" altLang="zh-CN" sz="2400" dirty="0">
                <a:latin typeface="Baskerville"/>
              </a:rPr>
              <a:t>$0.05 for other buildings</a:t>
            </a:r>
            <a:endParaRPr lang="zh-CN" altLang="en-US" sz="2400" dirty="0">
              <a:latin typeface="Baskerville"/>
            </a:endParaRPr>
          </a:p>
        </p:txBody>
      </p:sp>
      <p:sp>
        <p:nvSpPr>
          <p:cNvPr id="20" name="TextBox 19">
            <a:extLst>
              <a:ext uri="{FF2B5EF4-FFF2-40B4-BE49-F238E27FC236}">
                <a16:creationId xmlns:a16="http://schemas.microsoft.com/office/drawing/2014/main" id="{B33B9175-7753-497C-999A-2827EE13ED0B}"/>
              </a:ext>
            </a:extLst>
          </p:cNvPr>
          <p:cNvSpPr txBox="1"/>
          <p:nvPr/>
        </p:nvSpPr>
        <p:spPr>
          <a:xfrm>
            <a:off x="8022269" y="1918943"/>
            <a:ext cx="4169731" cy="523220"/>
          </a:xfrm>
          <a:prstGeom prst="rect">
            <a:avLst/>
          </a:prstGeom>
          <a:noFill/>
        </p:spPr>
        <p:txBody>
          <a:bodyPr wrap="none" rtlCol="0">
            <a:spAutoFit/>
          </a:bodyPr>
          <a:lstStyle/>
          <a:p>
            <a:r>
              <a:rPr lang="en-US" altLang="zh-CN" sz="2800" dirty="0">
                <a:latin typeface="Baskerville"/>
              </a:rPr>
              <a:t>Buyer (without information)</a:t>
            </a:r>
            <a:endParaRPr lang="zh-CN" altLang="en-US" sz="2800" dirty="0">
              <a:latin typeface="Baskerville"/>
            </a:endParaRPr>
          </a:p>
        </p:txBody>
      </p:sp>
      <p:sp>
        <p:nvSpPr>
          <p:cNvPr id="21" name="Rectangle 20">
            <a:extLst>
              <a:ext uri="{FF2B5EF4-FFF2-40B4-BE49-F238E27FC236}">
                <a16:creationId xmlns:a16="http://schemas.microsoft.com/office/drawing/2014/main" id="{F6C07AD5-D097-415D-B128-CEFF5A9AFC58}"/>
              </a:ext>
            </a:extLst>
          </p:cNvPr>
          <p:cNvSpPr/>
          <p:nvPr/>
        </p:nvSpPr>
        <p:spPr>
          <a:xfrm>
            <a:off x="8138268" y="2454829"/>
            <a:ext cx="3378798" cy="26718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p>
        </p:txBody>
      </p:sp>
      <p:pic>
        <p:nvPicPr>
          <p:cNvPr id="22" name="Graphic 21" descr="House">
            <a:extLst>
              <a:ext uri="{FF2B5EF4-FFF2-40B4-BE49-F238E27FC236}">
                <a16:creationId xmlns:a16="http://schemas.microsoft.com/office/drawing/2014/main" id="{12A580D5-061B-4455-BAEE-9131D50B1ECD}"/>
              </a:ext>
            </a:extLst>
          </p:cNvPr>
          <p:cNvPicPr>
            <a:picLocks noChangeAspect="1"/>
          </p:cNvPicPr>
          <p:nvPr/>
        </p:nvPicPr>
        <p:blipFill>
          <a:blip r:embed="rId5">
            <a:extLst>
              <a:ext uri="{96DAC541-7B7A-43D3-8B79-37D633B846F1}">
                <asvg:svgBlip xmlns="" xmlns:asvg="http://schemas.microsoft.com/office/drawing/2016/SVG/main" r:embed="rId7"/>
              </a:ext>
            </a:extLst>
          </a:blip>
          <a:stretch>
            <a:fillRect/>
          </a:stretch>
        </p:blipFill>
        <p:spPr>
          <a:xfrm>
            <a:off x="8275731" y="2699342"/>
            <a:ext cx="914400" cy="914400"/>
          </a:xfrm>
          <a:prstGeom prst="rect">
            <a:avLst/>
          </a:prstGeom>
        </p:spPr>
      </p:pic>
      <p:pic>
        <p:nvPicPr>
          <p:cNvPr id="23" name="Graphic 22" descr="House">
            <a:extLst>
              <a:ext uri="{FF2B5EF4-FFF2-40B4-BE49-F238E27FC236}">
                <a16:creationId xmlns:a16="http://schemas.microsoft.com/office/drawing/2014/main" id="{21CA3C0B-2B0E-43EC-AC69-D0AA5477134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275731" y="4058384"/>
            <a:ext cx="914400" cy="914400"/>
          </a:xfrm>
          <a:prstGeom prst="rect">
            <a:avLst/>
          </a:prstGeom>
        </p:spPr>
      </p:pic>
      <p:sp>
        <p:nvSpPr>
          <p:cNvPr id="24" name="TextBox 23">
            <a:extLst>
              <a:ext uri="{FF2B5EF4-FFF2-40B4-BE49-F238E27FC236}">
                <a16:creationId xmlns:a16="http://schemas.microsoft.com/office/drawing/2014/main" id="{0D18604E-EE73-4515-A223-8210373CDF3C}"/>
              </a:ext>
            </a:extLst>
          </p:cNvPr>
          <p:cNvSpPr txBox="1"/>
          <p:nvPr/>
        </p:nvSpPr>
        <p:spPr>
          <a:xfrm>
            <a:off x="9359576" y="3298613"/>
            <a:ext cx="1733167" cy="830997"/>
          </a:xfrm>
          <a:prstGeom prst="rect">
            <a:avLst/>
          </a:prstGeom>
          <a:noFill/>
        </p:spPr>
        <p:txBody>
          <a:bodyPr wrap="none" rtlCol="0">
            <a:spAutoFit/>
          </a:bodyPr>
          <a:lstStyle/>
          <a:p>
            <a:r>
              <a:rPr lang="en-US" altLang="zh-CN" sz="2400" dirty="0">
                <a:latin typeface="Baskerville"/>
              </a:rPr>
              <a:t>WTP: </a:t>
            </a:r>
          </a:p>
          <a:p>
            <a:r>
              <a:rPr lang="en-US" altLang="zh-CN" sz="2400" dirty="0">
                <a:latin typeface="Baskerville"/>
              </a:rPr>
              <a:t>$1.2 million</a:t>
            </a:r>
            <a:r>
              <a:rPr lang="zh-CN" altLang="en-US" sz="2400" dirty="0">
                <a:latin typeface="Baskerville"/>
              </a:rPr>
              <a:t> </a:t>
            </a:r>
          </a:p>
        </p:txBody>
      </p:sp>
      <p:sp>
        <p:nvSpPr>
          <p:cNvPr id="26" name="TextBox 25">
            <a:extLst>
              <a:ext uri="{FF2B5EF4-FFF2-40B4-BE49-F238E27FC236}">
                <a16:creationId xmlns:a16="http://schemas.microsoft.com/office/drawing/2014/main" id="{D6288373-7EE6-43E8-928B-736EDEB3A604}"/>
              </a:ext>
            </a:extLst>
          </p:cNvPr>
          <p:cNvSpPr txBox="1"/>
          <p:nvPr/>
        </p:nvSpPr>
        <p:spPr>
          <a:xfrm>
            <a:off x="7996346" y="5226643"/>
            <a:ext cx="4308360" cy="1200329"/>
          </a:xfrm>
          <a:prstGeom prst="rect">
            <a:avLst/>
          </a:prstGeom>
          <a:noFill/>
        </p:spPr>
        <p:txBody>
          <a:bodyPr wrap="square" rtlCol="0">
            <a:spAutoFit/>
          </a:bodyPr>
          <a:lstStyle/>
          <a:p>
            <a:r>
              <a:rPr lang="en-US" altLang="zh-CN" sz="2400" dirty="0">
                <a:latin typeface="Baskerville"/>
              </a:rPr>
              <a:t>Developer only develop non-green buildings </a:t>
            </a:r>
            <a:r>
              <a:rPr lang="en-US" altLang="zh-CN" sz="2400" dirty="0">
                <a:latin typeface="Baskerville"/>
                <a:sym typeface="Wingdings" panose="05000000000000000000" pitchFamily="2" charset="2"/>
              </a:rPr>
              <a:t> buyer’s WTP drop to $ 1 million</a:t>
            </a:r>
            <a:endParaRPr lang="zh-CN" altLang="en-US" sz="2400" dirty="0">
              <a:latin typeface="Baskerville"/>
            </a:endParaRPr>
          </a:p>
        </p:txBody>
      </p:sp>
      <p:sp>
        <p:nvSpPr>
          <p:cNvPr id="19" name="TextBox 18">
            <a:extLst>
              <a:ext uri="{FF2B5EF4-FFF2-40B4-BE49-F238E27FC236}">
                <a16:creationId xmlns:a16="http://schemas.microsoft.com/office/drawing/2014/main" id="{C1932701-2A1E-4E30-8579-B8182B84435B}"/>
              </a:ext>
            </a:extLst>
          </p:cNvPr>
          <p:cNvSpPr txBox="1"/>
          <p:nvPr/>
        </p:nvSpPr>
        <p:spPr>
          <a:xfrm>
            <a:off x="198733" y="1184561"/>
            <a:ext cx="2674130" cy="523220"/>
          </a:xfrm>
          <a:prstGeom prst="rect">
            <a:avLst/>
          </a:prstGeom>
          <a:noFill/>
        </p:spPr>
        <p:txBody>
          <a:bodyPr wrap="none" rtlCol="0">
            <a:spAutoFit/>
          </a:bodyPr>
          <a:lstStyle/>
          <a:p>
            <a:r>
              <a:rPr lang="en-US" altLang="zh-CN" sz="2800" b="1" dirty="0">
                <a:latin typeface="Baskerville"/>
              </a:rPr>
              <a:t>Adverse selection</a:t>
            </a:r>
            <a:endParaRPr lang="zh-CN" altLang="en-US" sz="2800" b="1" dirty="0">
              <a:latin typeface="Baskerville"/>
            </a:endParaRPr>
          </a:p>
        </p:txBody>
      </p:sp>
      <p:sp>
        <p:nvSpPr>
          <p:cNvPr id="25" name="TextBox 24">
            <a:extLst>
              <a:ext uri="{FF2B5EF4-FFF2-40B4-BE49-F238E27FC236}">
                <a16:creationId xmlns:a16="http://schemas.microsoft.com/office/drawing/2014/main" id="{2057C640-CACA-2C48-AA8C-7885FD54E1E6}"/>
              </a:ext>
            </a:extLst>
          </p:cNvPr>
          <p:cNvSpPr txBox="1"/>
          <p:nvPr/>
        </p:nvSpPr>
        <p:spPr>
          <a:xfrm>
            <a:off x="207817" y="384464"/>
            <a:ext cx="10004662" cy="646331"/>
          </a:xfrm>
          <a:prstGeom prst="rect">
            <a:avLst/>
          </a:prstGeom>
          <a:noFill/>
        </p:spPr>
        <p:txBody>
          <a:bodyPr wrap="none" rtlCol="0">
            <a:spAutoFit/>
          </a:bodyPr>
          <a:lstStyle/>
          <a:p>
            <a:r>
              <a:rPr lang="en-US" altLang="zh-CN" sz="3600" dirty="0">
                <a:solidFill>
                  <a:srgbClr val="1B4453"/>
                </a:solidFill>
                <a:latin typeface="Baskerville" panose="02020502070401020303"/>
                <a:ea typeface="+mj-ea"/>
                <a:cs typeface="+mj-cs"/>
              </a:rPr>
              <a:t>Information</a:t>
            </a:r>
            <a:r>
              <a:rPr lang="en-US" altLang="zh-CN" sz="2800" dirty="0">
                <a:latin typeface="Baskerville" panose="02020502070401020303"/>
              </a:rPr>
              <a:t> </a:t>
            </a:r>
            <a:r>
              <a:rPr lang="en-US" altLang="zh-CN" sz="3600" dirty="0">
                <a:solidFill>
                  <a:srgbClr val="1B4453"/>
                </a:solidFill>
                <a:latin typeface="Baskerville" panose="02020502070401020303"/>
                <a:ea typeface="+mj-ea"/>
                <a:cs typeface="+mj-cs"/>
              </a:rPr>
              <a:t>asymmetry</a:t>
            </a:r>
            <a:r>
              <a:rPr lang="zh-CN" altLang="en-US" sz="3600" dirty="0">
                <a:solidFill>
                  <a:srgbClr val="1B4453"/>
                </a:solidFill>
                <a:latin typeface="Baskerville" panose="02020502070401020303"/>
                <a:ea typeface="+mj-ea"/>
                <a:cs typeface="+mj-cs"/>
              </a:rPr>
              <a:t> </a:t>
            </a:r>
            <a:r>
              <a:rPr lang="en-US" altLang="zh-CN" sz="3600" dirty="0">
                <a:solidFill>
                  <a:srgbClr val="1B4453"/>
                </a:solidFill>
                <a:latin typeface="Baskerville" panose="02020502070401020303"/>
                <a:ea typeface="+mj-ea"/>
                <a:cs typeface="+mj-cs"/>
              </a:rPr>
              <a:t>creates</a:t>
            </a:r>
            <a:r>
              <a:rPr lang="zh-CN" altLang="en-US" sz="3600" dirty="0">
                <a:solidFill>
                  <a:srgbClr val="1B4453"/>
                </a:solidFill>
                <a:latin typeface="Baskerville" panose="02020502070401020303"/>
                <a:ea typeface="+mj-ea"/>
                <a:cs typeface="+mj-cs"/>
              </a:rPr>
              <a:t> </a:t>
            </a:r>
            <a:r>
              <a:rPr lang="en-US" altLang="zh-CN" sz="3600" dirty="0">
                <a:solidFill>
                  <a:srgbClr val="1B4453"/>
                </a:solidFill>
                <a:latin typeface="Baskerville" panose="02020502070401020303"/>
                <a:ea typeface="+mj-ea"/>
                <a:cs typeface="+mj-cs"/>
              </a:rPr>
              <a:t>the</a:t>
            </a:r>
            <a:r>
              <a:rPr lang="zh-CN" altLang="en-US" sz="3600" dirty="0">
                <a:solidFill>
                  <a:srgbClr val="1B4453"/>
                </a:solidFill>
                <a:latin typeface="Baskerville" panose="02020502070401020303"/>
                <a:ea typeface="+mj-ea"/>
                <a:cs typeface="+mj-cs"/>
              </a:rPr>
              <a:t> </a:t>
            </a:r>
            <a:r>
              <a:rPr lang="en-US" altLang="zh-CN" sz="3600" dirty="0">
                <a:solidFill>
                  <a:srgbClr val="1B4453"/>
                </a:solidFill>
                <a:latin typeface="Baskerville" panose="02020502070401020303"/>
                <a:ea typeface="+mj-ea"/>
                <a:cs typeface="+mj-cs"/>
              </a:rPr>
              <a:t>market</a:t>
            </a:r>
            <a:r>
              <a:rPr lang="zh-CN" altLang="en-US" sz="3600" dirty="0">
                <a:solidFill>
                  <a:srgbClr val="1B4453"/>
                </a:solidFill>
                <a:latin typeface="Baskerville" panose="02020502070401020303"/>
                <a:ea typeface="+mj-ea"/>
                <a:cs typeface="+mj-cs"/>
              </a:rPr>
              <a:t> </a:t>
            </a:r>
            <a:r>
              <a:rPr lang="en-US" altLang="zh-CN" sz="3600" dirty="0">
                <a:solidFill>
                  <a:srgbClr val="1B4453"/>
                </a:solidFill>
                <a:latin typeface="Baskerville" panose="02020502070401020303"/>
                <a:ea typeface="+mj-ea"/>
                <a:cs typeface="+mj-cs"/>
              </a:rPr>
              <a:t>for</a:t>
            </a:r>
            <a:r>
              <a:rPr lang="zh-CN" altLang="en-US" sz="3600" dirty="0">
                <a:solidFill>
                  <a:srgbClr val="1B4453"/>
                </a:solidFill>
                <a:latin typeface="Baskerville" panose="02020502070401020303"/>
                <a:ea typeface="+mj-ea"/>
                <a:cs typeface="+mj-cs"/>
              </a:rPr>
              <a:t> </a:t>
            </a:r>
            <a:r>
              <a:rPr lang="en-US" altLang="zh-CN" sz="3600" dirty="0">
                <a:solidFill>
                  <a:srgbClr val="1B4453"/>
                </a:solidFill>
                <a:latin typeface="Baskerville" panose="02020502070401020303"/>
                <a:ea typeface="+mj-ea"/>
                <a:cs typeface="+mj-cs"/>
              </a:rPr>
              <a:t>lemons</a:t>
            </a:r>
            <a:endParaRPr lang="zh-CN" altLang="en-US" sz="3600" dirty="0">
              <a:solidFill>
                <a:srgbClr val="1B4453"/>
              </a:solidFill>
              <a:latin typeface="Baskerville" panose="02020502070401020303"/>
              <a:ea typeface="+mj-ea"/>
              <a:cs typeface="+mj-cs"/>
            </a:endParaRPr>
          </a:p>
        </p:txBody>
      </p:sp>
    </p:spTree>
    <p:extLst>
      <p:ext uri="{BB962C8B-B14F-4D97-AF65-F5344CB8AC3E}">
        <p14:creationId xmlns:p14="http://schemas.microsoft.com/office/powerpoint/2010/main" val="233280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7" grpId="0"/>
      <p:bldP spid="18" grpId="0"/>
      <p:bldP spid="10" grpId="0"/>
      <p:bldP spid="20" grpId="0"/>
      <p:bldP spid="21" grpId="0" animBg="1"/>
      <p:bldP spid="24" grpId="0"/>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D32BED-9EFD-4260-B136-DD98F3EDED61}"/>
              </a:ext>
            </a:extLst>
          </p:cNvPr>
          <p:cNvSpPr txBox="1"/>
          <p:nvPr/>
        </p:nvSpPr>
        <p:spPr>
          <a:xfrm>
            <a:off x="207817" y="384464"/>
            <a:ext cx="10004662" cy="646331"/>
          </a:xfrm>
          <a:prstGeom prst="rect">
            <a:avLst/>
          </a:prstGeom>
          <a:noFill/>
        </p:spPr>
        <p:txBody>
          <a:bodyPr wrap="none" rtlCol="0">
            <a:spAutoFit/>
          </a:bodyPr>
          <a:lstStyle/>
          <a:p>
            <a:r>
              <a:rPr lang="en-US" altLang="zh-CN" sz="3600" dirty="0">
                <a:solidFill>
                  <a:srgbClr val="1B4453"/>
                </a:solidFill>
                <a:latin typeface="Baskerville" panose="02020502070401020303"/>
                <a:ea typeface="+mj-ea"/>
                <a:cs typeface="+mj-cs"/>
              </a:rPr>
              <a:t>Information</a:t>
            </a:r>
            <a:r>
              <a:rPr lang="en-US" altLang="zh-CN" sz="2800" dirty="0">
                <a:latin typeface="Baskerville" panose="02020502070401020303"/>
              </a:rPr>
              <a:t> </a:t>
            </a:r>
            <a:r>
              <a:rPr lang="en-US" altLang="zh-CN" sz="3600" dirty="0">
                <a:solidFill>
                  <a:srgbClr val="1B4453"/>
                </a:solidFill>
                <a:latin typeface="Baskerville" panose="02020502070401020303"/>
                <a:ea typeface="+mj-ea"/>
                <a:cs typeface="+mj-cs"/>
              </a:rPr>
              <a:t>asymmetry</a:t>
            </a:r>
            <a:r>
              <a:rPr lang="zh-CN" altLang="en-US" sz="3600" dirty="0">
                <a:solidFill>
                  <a:srgbClr val="1B4453"/>
                </a:solidFill>
                <a:latin typeface="Baskerville" panose="02020502070401020303"/>
                <a:ea typeface="+mj-ea"/>
                <a:cs typeface="+mj-cs"/>
              </a:rPr>
              <a:t> </a:t>
            </a:r>
            <a:r>
              <a:rPr lang="en-US" altLang="zh-CN" sz="3600" dirty="0">
                <a:solidFill>
                  <a:srgbClr val="1B4453"/>
                </a:solidFill>
                <a:latin typeface="Baskerville" panose="02020502070401020303"/>
                <a:ea typeface="+mj-ea"/>
                <a:cs typeface="+mj-cs"/>
              </a:rPr>
              <a:t>creates</a:t>
            </a:r>
            <a:r>
              <a:rPr lang="zh-CN" altLang="en-US" sz="3600" dirty="0">
                <a:solidFill>
                  <a:srgbClr val="1B4453"/>
                </a:solidFill>
                <a:latin typeface="Baskerville" panose="02020502070401020303"/>
                <a:ea typeface="+mj-ea"/>
                <a:cs typeface="+mj-cs"/>
              </a:rPr>
              <a:t> </a:t>
            </a:r>
            <a:r>
              <a:rPr lang="en-US" altLang="zh-CN" sz="3600" dirty="0">
                <a:solidFill>
                  <a:srgbClr val="1B4453"/>
                </a:solidFill>
                <a:latin typeface="Baskerville" panose="02020502070401020303"/>
                <a:ea typeface="+mj-ea"/>
                <a:cs typeface="+mj-cs"/>
              </a:rPr>
              <a:t>the</a:t>
            </a:r>
            <a:r>
              <a:rPr lang="zh-CN" altLang="en-US" sz="3600" dirty="0">
                <a:solidFill>
                  <a:srgbClr val="1B4453"/>
                </a:solidFill>
                <a:latin typeface="Baskerville" panose="02020502070401020303"/>
                <a:ea typeface="+mj-ea"/>
                <a:cs typeface="+mj-cs"/>
              </a:rPr>
              <a:t> </a:t>
            </a:r>
            <a:r>
              <a:rPr lang="en-US" altLang="zh-CN" sz="3600" dirty="0">
                <a:solidFill>
                  <a:srgbClr val="1B4453"/>
                </a:solidFill>
                <a:latin typeface="Baskerville" panose="02020502070401020303"/>
                <a:ea typeface="+mj-ea"/>
                <a:cs typeface="+mj-cs"/>
              </a:rPr>
              <a:t>market</a:t>
            </a:r>
            <a:r>
              <a:rPr lang="zh-CN" altLang="en-US" sz="3600" dirty="0">
                <a:solidFill>
                  <a:srgbClr val="1B4453"/>
                </a:solidFill>
                <a:latin typeface="Baskerville" panose="02020502070401020303"/>
                <a:ea typeface="+mj-ea"/>
                <a:cs typeface="+mj-cs"/>
              </a:rPr>
              <a:t> </a:t>
            </a:r>
            <a:r>
              <a:rPr lang="en-US" altLang="zh-CN" sz="3600" dirty="0">
                <a:solidFill>
                  <a:srgbClr val="1B4453"/>
                </a:solidFill>
                <a:latin typeface="Baskerville" panose="02020502070401020303"/>
                <a:ea typeface="+mj-ea"/>
                <a:cs typeface="+mj-cs"/>
              </a:rPr>
              <a:t>for</a:t>
            </a:r>
            <a:r>
              <a:rPr lang="zh-CN" altLang="en-US" sz="3600" dirty="0">
                <a:solidFill>
                  <a:srgbClr val="1B4453"/>
                </a:solidFill>
                <a:latin typeface="Baskerville" panose="02020502070401020303"/>
                <a:ea typeface="+mj-ea"/>
                <a:cs typeface="+mj-cs"/>
              </a:rPr>
              <a:t> </a:t>
            </a:r>
            <a:r>
              <a:rPr lang="en-US" altLang="zh-CN" sz="3600" dirty="0">
                <a:solidFill>
                  <a:srgbClr val="1B4453"/>
                </a:solidFill>
                <a:latin typeface="Baskerville" panose="02020502070401020303"/>
                <a:ea typeface="+mj-ea"/>
                <a:cs typeface="+mj-cs"/>
              </a:rPr>
              <a:t>lemons</a:t>
            </a:r>
            <a:endParaRPr lang="zh-CN" altLang="en-US" sz="3600" dirty="0">
              <a:solidFill>
                <a:srgbClr val="1B4453"/>
              </a:solidFill>
              <a:latin typeface="Baskerville" panose="02020502070401020303"/>
              <a:ea typeface="+mj-ea"/>
              <a:cs typeface="+mj-cs"/>
            </a:endParaRPr>
          </a:p>
        </p:txBody>
      </p:sp>
      <p:grpSp>
        <p:nvGrpSpPr>
          <p:cNvPr id="8" name="Google Shape;143;p22">
            <a:extLst>
              <a:ext uri="{FF2B5EF4-FFF2-40B4-BE49-F238E27FC236}">
                <a16:creationId xmlns:a16="http://schemas.microsoft.com/office/drawing/2014/main" id="{BB76DB62-D20B-4B09-8C26-8038B4F95EC9}"/>
              </a:ext>
            </a:extLst>
          </p:cNvPr>
          <p:cNvGrpSpPr/>
          <p:nvPr/>
        </p:nvGrpSpPr>
        <p:grpSpPr>
          <a:xfrm>
            <a:off x="435000" y="1723151"/>
            <a:ext cx="11182867" cy="1737633"/>
            <a:chOff x="311700" y="780250"/>
            <a:chExt cx="8387150" cy="1303225"/>
          </a:xfrm>
        </p:grpSpPr>
        <p:cxnSp>
          <p:nvCxnSpPr>
            <p:cNvPr id="9" name="Google Shape;144;p22">
              <a:extLst>
                <a:ext uri="{FF2B5EF4-FFF2-40B4-BE49-F238E27FC236}">
                  <a16:creationId xmlns:a16="http://schemas.microsoft.com/office/drawing/2014/main" id="{3434333E-01E8-4842-80F2-2B27A6D2AC3C}"/>
                </a:ext>
              </a:extLst>
            </p:cNvPr>
            <p:cNvCxnSpPr/>
            <p:nvPr/>
          </p:nvCxnSpPr>
          <p:spPr>
            <a:xfrm rot="10800000" flipH="1">
              <a:off x="629850" y="1532575"/>
              <a:ext cx="7675200" cy="17700"/>
            </a:xfrm>
            <a:prstGeom prst="straightConnector1">
              <a:avLst/>
            </a:prstGeom>
            <a:noFill/>
            <a:ln w="28575" cap="flat" cmpd="sng">
              <a:solidFill>
                <a:srgbClr val="38761D"/>
              </a:solidFill>
              <a:prstDash val="solid"/>
              <a:round/>
              <a:headEnd type="oval" w="med" len="med"/>
              <a:tailEnd type="oval" w="med" len="med"/>
            </a:ln>
          </p:spPr>
        </p:cxnSp>
        <p:sp>
          <p:nvSpPr>
            <p:cNvPr id="10" name="Google Shape;145;p22">
              <a:extLst>
                <a:ext uri="{FF2B5EF4-FFF2-40B4-BE49-F238E27FC236}">
                  <a16:creationId xmlns:a16="http://schemas.microsoft.com/office/drawing/2014/main" id="{0B7651BB-881E-4B67-83D6-56D8D97BC31A}"/>
                </a:ext>
              </a:extLst>
            </p:cNvPr>
            <p:cNvSpPr txBox="1"/>
            <p:nvPr/>
          </p:nvSpPr>
          <p:spPr>
            <a:xfrm>
              <a:off x="311700" y="1656875"/>
              <a:ext cx="1252500" cy="426600"/>
            </a:xfrm>
            <a:prstGeom prst="rect">
              <a:avLst/>
            </a:prstGeom>
            <a:noFill/>
            <a:ln>
              <a:noFill/>
            </a:ln>
          </p:spPr>
          <p:txBody>
            <a:bodyPr spcFirstLastPara="1" wrap="square" lIns="121900" tIns="121900" rIns="121900" bIns="121900" anchor="t" anchorCtr="0">
              <a:noAutofit/>
            </a:bodyPr>
            <a:lstStyle/>
            <a:p>
              <a:r>
                <a:rPr lang="en" sz="1467"/>
                <a:t>Low efficiency </a:t>
              </a:r>
              <a:r>
                <a:rPr lang="en" sz="1467">
                  <a:solidFill>
                    <a:schemeClr val="dk1"/>
                  </a:solidFill>
                </a:rPr>
                <a:t>WTP</a:t>
              </a:r>
              <a:endParaRPr sz="1467"/>
            </a:p>
          </p:txBody>
        </p:sp>
        <p:sp>
          <p:nvSpPr>
            <p:cNvPr id="11" name="Google Shape;146;p22">
              <a:extLst>
                <a:ext uri="{FF2B5EF4-FFF2-40B4-BE49-F238E27FC236}">
                  <a16:creationId xmlns:a16="http://schemas.microsoft.com/office/drawing/2014/main" id="{59506233-588E-4D5E-A76B-10B5B83775A3}"/>
                </a:ext>
              </a:extLst>
            </p:cNvPr>
            <p:cNvSpPr txBox="1"/>
            <p:nvPr/>
          </p:nvSpPr>
          <p:spPr>
            <a:xfrm>
              <a:off x="7381250" y="1656875"/>
              <a:ext cx="1317600" cy="426600"/>
            </a:xfrm>
            <a:prstGeom prst="rect">
              <a:avLst/>
            </a:prstGeom>
            <a:noFill/>
            <a:ln>
              <a:noFill/>
            </a:ln>
          </p:spPr>
          <p:txBody>
            <a:bodyPr spcFirstLastPara="1" wrap="square" lIns="121900" tIns="121900" rIns="121900" bIns="121900" anchor="t" anchorCtr="0">
              <a:noAutofit/>
            </a:bodyPr>
            <a:lstStyle/>
            <a:p>
              <a:r>
                <a:rPr lang="en" sz="1467"/>
                <a:t>High efficiency WTP</a:t>
              </a:r>
              <a:endParaRPr sz="1467"/>
            </a:p>
          </p:txBody>
        </p:sp>
        <p:sp>
          <p:nvSpPr>
            <p:cNvPr id="12" name="Google Shape;147;p22">
              <a:extLst>
                <a:ext uri="{FF2B5EF4-FFF2-40B4-BE49-F238E27FC236}">
                  <a16:creationId xmlns:a16="http://schemas.microsoft.com/office/drawing/2014/main" id="{AF991132-DE8C-4708-AB85-C9C0ECCC6A17}"/>
                </a:ext>
              </a:extLst>
            </p:cNvPr>
            <p:cNvSpPr/>
            <p:nvPr/>
          </p:nvSpPr>
          <p:spPr>
            <a:xfrm>
              <a:off x="4371175" y="1475875"/>
              <a:ext cx="131100" cy="131100"/>
            </a:xfrm>
            <a:prstGeom prst="ellipse">
              <a:avLst/>
            </a:prstGeom>
            <a:solidFill>
              <a:srgbClr val="980000"/>
            </a:solidFill>
            <a:ln w="9525" cap="flat" cmpd="sng">
              <a:solidFill>
                <a:srgbClr val="980000"/>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980000"/>
                </a:solidFill>
              </a:endParaRPr>
            </a:p>
          </p:txBody>
        </p:sp>
        <p:sp>
          <p:nvSpPr>
            <p:cNvPr id="13" name="Google Shape;148;p22">
              <a:extLst>
                <a:ext uri="{FF2B5EF4-FFF2-40B4-BE49-F238E27FC236}">
                  <a16:creationId xmlns:a16="http://schemas.microsoft.com/office/drawing/2014/main" id="{302ECDAA-BA4F-45E5-905D-F817540B8798}"/>
                </a:ext>
              </a:extLst>
            </p:cNvPr>
            <p:cNvSpPr txBox="1"/>
            <p:nvPr/>
          </p:nvSpPr>
          <p:spPr>
            <a:xfrm>
              <a:off x="3980275" y="1656875"/>
              <a:ext cx="1569900" cy="426600"/>
            </a:xfrm>
            <a:prstGeom prst="rect">
              <a:avLst/>
            </a:prstGeom>
            <a:noFill/>
            <a:ln>
              <a:noFill/>
            </a:ln>
          </p:spPr>
          <p:txBody>
            <a:bodyPr spcFirstLastPara="1" wrap="square" lIns="121900" tIns="121900" rIns="121900" bIns="121900" anchor="t" anchorCtr="0">
              <a:noAutofit/>
            </a:bodyPr>
            <a:lstStyle/>
            <a:p>
              <a:pPr>
                <a:buClr>
                  <a:schemeClr val="dk1"/>
                </a:buClr>
                <a:buSzPts val="1100"/>
              </a:pPr>
              <a:r>
                <a:rPr lang="en" sz="1467">
                  <a:solidFill>
                    <a:schemeClr val="dk1"/>
                  </a:solidFill>
                </a:rPr>
                <a:t>Stage 1: WTP without information</a:t>
              </a:r>
              <a:endParaRPr sz="1467"/>
            </a:p>
          </p:txBody>
        </p:sp>
        <p:sp>
          <p:nvSpPr>
            <p:cNvPr id="14" name="Google Shape;149;p22">
              <a:extLst>
                <a:ext uri="{FF2B5EF4-FFF2-40B4-BE49-F238E27FC236}">
                  <a16:creationId xmlns:a16="http://schemas.microsoft.com/office/drawing/2014/main" id="{1D7CB3E9-0807-48DF-ACB1-6958B15A2467}"/>
                </a:ext>
              </a:extLst>
            </p:cNvPr>
            <p:cNvSpPr/>
            <p:nvPr/>
          </p:nvSpPr>
          <p:spPr>
            <a:xfrm rot="5400000">
              <a:off x="6228625" y="-588125"/>
              <a:ext cx="213300" cy="3833100"/>
            </a:xfrm>
            <a:prstGeom prst="leftBrace">
              <a:avLst>
                <a:gd name="adj1" fmla="val 50000"/>
                <a:gd name="adj2" fmla="val 50000"/>
              </a:avLst>
            </a:prstGeom>
            <a:noFill/>
            <a:ln w="9525" cap="flat" cmpd="sng">
              <a:solidFill>
                <a:srgbClr val="98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 name="Google Shape;150;p22">
              <a:extLst>
                <a:ext uri="{FF2B5EF4-FFF2-40B4-BE49-F238E27FC236}">
                  <a16:creationId xmlns:a16="http://schemas.microsoft.com/office/drawing/2014/main" id="{E4362335-92B0-427E-AFAC-EB0C89AC47CB}"/>
                </a:ext>
              </a:extLst>
            </p:cNvPr>
            <p:cNvSpPr txBox="1"/>
            <p:nvPr/>
          </p:nvSpPr>
          <p:spPr>
            <a:xfrm>
              <a:off x="5408150" y="780250"/>
              <a:ext cx="2025300" cy="286200"/>
            </a:xfrm>
            <a:prstGeom prst="rect">
              <a:avLst/>
            </a:prstGeom>
            <a:noFill/>
            <a:ln>
              <a:noFill/>
            </a:ln>
          </p:spPr>
          <p:txBody>
            <a:bodyPr spcFirstLastPara="1" wrap="square" lIns="121900" tIns="121900" rIns="121900" bIns="121900" anchor="t" anchorCtr="0">
              <a:noAutofit/>
            </a:bodyPr>
            <a:lstStyle/>
            <a:p>
              <a:pPr algn="ctr"/>
              <a:r>
                <a:rPr lang="en" sz="1467" dirty="0">
                  <a:solidFill>
                    <a:srgbClr val="980000"/>
                  </a:solidFill>
                </a:rPr>
                <a:t>Stage 1: high efficiency developers exit</a:t>
              </a:r>
              <a:endParaRPr sz="1467" dirty="0">
                <a:solidFill>
                  <a:srgbClr val="980000"/>
                </a:solidFill>
              </a:endParaRPr>
            </a:p>
          </p:txBody>
        </p:sp>
      </p:grpSp>
      <p:sp>
        <p:nvSpPr>
          <p:cNvPr id="16" name="Google Shape;151;p22">
            <a:extLst>
              <a:ext uri="{FF2B5EF4-FFF2-40B4-BE49-F238E27FC236}">
                <a16:creationId xmlns:a16="http://schemas.microsoft.com/office/drawing/2014/main" id="{A8BB7BF0-7A12-4CDA-8A16-8ED49141771B}"/>
              </a:ext>
            </a:extLst>
          </p:cNvPr>
          <p:cNvSpPr/>
          <p:nvPr/>
        </p:nvSpPr>
        <p:spPr>
          <a:xfrm>
            <a:off x="854200" y="2659917"/>
            <a:ext cx="174800" cy="174800"/>
          </a:xfrm>
          <a:prstGeom prst="ellipse">
            <a:avLst/>
          </a:prstGeom>
          <a:solidFill>
            <a:srgbClr val="38761D"/>
          </a:solidFill>
          <a:ln w="952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17" name="Google Shape;158;p23">
            <a:extLst>
              <a:ext uri="{FF2B5EF4-FFF2-40B4-BE49-F238E27FC236}">
                <a16:creationId xmlns:a16="http://schemas.microsoft.com/office/drawing/2014/main" id="{EE67CAE4-9314-4408-96C2-07E010B0EA6B}"/>
              </a:ext>
            </a:extLst>
          </p:cNvPr>
          <p:cNvGrpSpPr/>
          <p:nvPr/>
        </p:nvGrpSpPr>
        <p:grpSpPr>
          <a:xfrm>
            <a:off x="522299" y="5054504"/>
            <a:ext cx="10786467" cy="855300"/>
            <a:chOff x="311700" y="1475875"/>
            <a:chExt cx="8089850" cy="641475"/>
          </a:xfrm>
        </p:grpSpPr>
        <p:cxnSp>
          <p:nvCxnSpPr>
            <p:cNvPr id="18" name="Google Shape;159;p23">
              <a:extLst>
                <a:ext uri="{FF2B5EF4-FFF2-40B4-BE49-F238E27FC236}">
                  <a16:creationId xmlns:a16="http://schemas.microsoft.com/office/drawing/2014/main" id="{8077D10B-2616-444E-8607-04E32073CEBA}"/>
                </a:ext>
              </a:extLst>
            </p:cNvPr>
            <p:cNvCxnSpPr/>
            <p:nvPr/>
          </p:nvCxnSpPr>
          <p:spPr>
            <a:xfrm>
              <a:off x="629876" y="1550276"/>
              <a:ext cx="3831300" cy="0"/>
            </a:xfrm>
            <a:prstGeom prst="straightConnector1">
              <a:avLst/>
            </a:prstGeom>
            <a:noFill/>
            <a:ln w="28575" cap="flat" cmpd="sng">
              <a:solidFill>
                <a:srgbClr val="38761D"/>
              </a:solidFill>
              <a:prstDash val="solid"/>
              <a:round/>
              <a:headEnd type="oval" w="med" len="med"/>
              <a:tailEnd type="oval" w="med" len="med"/>
            </a:ln>
          </p:spPr>
        </p:cxnSp>
        <p:sp>
          <p:nvSpPr>
            <p:cNvPr id="19" name="Google Shape;160;p23">
              <a:extLst>
                <a:ext uri="{FF2B5EF4-FFF2-40B4-BE49-F238E27FC236}">
                  <a16:creationId xmlns:a16="http://schemas.microsoft.com/office/drawing/2014/main" id="{5F36215C-CEF0-4962-AA84-99B2AA39C9B2}"/>
                </a:ext>
              </a:extLst>
            </p:cNvPr>
            <p:cNvSpPr txBox="1"/>
            <p:nvPr/>
          </p:nvSpPr>
          <p:spPr>
            <a:xfrm>
              <a:off x="311700" y="1656875"/>
              <a:ext cx="1252500" cy="426600"/>
            </a:xfrm>
            <a:prstGeom prst="rect">
              <a:avLst/>
            </a:prstGeom>
            <a:noFill/>
            <a:ln>
              <a:noFill/>
            </a:ln>
          </p:spPr>
          <p:txBody>
            <a:bodyPr spcFirstLastPara="1" wrap="square" lIns="121900" tIns="121900" rIns="121900" bIns="121900" anchor="t" anchorCtr="0">
              <a:noAutofit/>
            </a:bodyPr>
            <a:lstStyle/>
            <a:p>
              <a:r>
                <a:rPr lang="en" sz="1467"/>
                <a:t>Low efficiency </a:t>
              </a:r>
              <a:r>
                <a:rPr lang="en" sz="1467">
                  <a:solidFill>
                    <a:schemeClr val="dk1"/>
                  </a:solidFill>
                </a:rPr>
                <a:t>WTP</a:t>
              </a:r>
              <a:endParaRPr sz="1467"/>
            </a:p>
          </p:txBody>
        </p:sp>
        <p:sp>
          <p:nvSpPr>
            <p:cNvPr id="20" name="Google Shape;161;p23">
              <a:extLst>
                <a:ext uri="{FF2B5EF4-FFF2-40B4-BE49-F238E27FC236}">
                  <a16:creationId xmlns:a16="http://schemas.microsoft.com/office/drawing/2014/main" id="{98E3901C-4CC1-4AA8-B45C-46B779EDEF6F}"/>
                </a:ext>
              </a:extLst>
            </p:cNvPr>
            <p:cNvSpPr txBox="1"/>
            <p:nvPr/>
          </p:nvSpPr>
          <p:spPr>
            <a:xfrm>
              <a:off x="7083950" y="1662400"/>
              <a:ext cx="1317600" cy="426600"/>
            </a:xfrm>
            <a:prstGeom prst="rect">
              <a:avLst/>
            </a:prstGeom>
            <a:noFill/>
            <a:ln>
              <a:noFill/>
            </a:ln>
          </p:spPr>
          <p:txBody>
            <a:bodyPr spcFirstLastPara="1" wrap="square" lIns="121900" tIns="121900" rIns="121900" bIns="121900" anchor="t" anchorCtr="0">
              <a:noAutofit/>
            </a:bodyPr>
            <a:lstStyle/>
            <a:p>
              <a:r>
                <a:rPr lang="en" sz="1467" dirty="0"/>
                <a:t>High efficiency WTP exited</a:t>
              </a:r>
              <a:endParaRPr sz="1467" dirty="0"/>
            </a:p>
          </p:txBody>
        </p:sp>
        <p:sp>
          <p:nvSpPr>
            <p:cNvPr id="21" name="Google Shape;162;p23">
              <a:extLst>
                <a:ext uri="{FF2B5EF4-FFF2-40B4-BE49-F238E27FC236}">
                  <a16:creationId xmlns:a16="http://schemas.microsoft.com/office/drawing/2014/main" id="{5A2B9C67-91C2-4017-9012-B956D01D8930}"/>
                </a:ext>
              </a:extLst>
            </p:cNvPr>
            <p:cNvSpPr/>
            <p:nvPr/>
          </p:nvSpPr>
          <p:spPr>
            <a:xfrm>
              <a:off x="4371175" y="1475875"/>
              <a:ext cx="131100" cy="131100"/>
            </a:xfrm>
            <a:prstGeom prst="ellipse">
              <a:avLst/>
            </a:prstGeom>
            <a:solidFill>
              <a:srgbClr val="999999"/>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 name="Google Shape;163;p23">
              <a:extLst>
                <a:ext uri="{FF2B5EF4-FFF2-40B4-BE49-F238E27FC236}">
                  <a16:creationId xmlns:a16="http://schemas.microsoft.com/office/drawing/2014/main" id="{ECDA06E7-3656-4AE8-A46C-028C2490CB2E}"/>
                </a:ext>
              </a:extLst>
            </p:cNvPr>
            <p:cNvSpPr txBox="1"/>
            <p:nvPr/>
          </p:nvSpPr>
          <p:spPr>
            <a:xfrm>
              <a:off x="3921950" y="1690750"/>
              <a:ext cx="1569900" cy="426600"/>
            </a:xfrm>
            <a:prstGeom prst="rect">
              <a:avLst/>
            </a:prstGeom>
            <a:noFill/>
            <a:ln>
              <a:noFill/>
            </a:ln>
          </p:spPr>
          <p:txBody>
            <a:bodyPr spcFirstLastPara="1" wrap="square" lIns="121900" tIns="121900" rIns="121900" bIns="121900" anchor="t" anchorCtr="0">
              <a:noAutofit/>
            </a:bodyPr>
            <a:lstStyle/>
            <a:p>
              <a:pPr>
                <a:buClr>
                  <a:schemeClr val="dk1"/>
                </a:buClr>
                <a:buSzPts val="1100"/>
              </a:pPr>
              <a:r>
                <a:rPr lang="en" sz="1467">
                  <a:solidFill>
                    <a:schemeClr val="dk1"/>
                  </a:solidFill>
                </a:rPr>
                <a:t>Mid efficiency WTP</a:t>
              </a:r>
              <a:endParaRPr sz="1467"/>
            </a:p>
          </p:txBody>
        </p:sp>
      </p:grpSp>
      <p:grpSp>
        <p:nvGrpSpPr>
          <p:cNvPr id="23" name="Google Shape;164;p23">
            <a:extLst>
              <a:ext uri="{FF2B5EF4-FFF2-40B4-BE49-F238E27FC236}">
                <a16:creationId xmlns:a16="http://schemas.microsoft.com/office/drawing/2014/main" id="{CFE0DD08-ABE5-4C66-A92A-B2874FF5AA03}"/>
              </a:ext>
            </a:extLst>
          </p:cNvPr>
          <p:cNvGrpSpPr/>
          <p:nvPr/>
        </p:nvGrpSpPr>
        <p:grpSpPr>
          <a:xfrm>
            <a:off x="2520532" y="5036003"/>
            <a:ext cx="2487200" cy="923597"/>
            <a:chOff x="1657975" y="1529325"/>
            <a:chExt cx="1865400" cy="692698"/>
          </a:xfrm>
        </p:grpSpPr>
        <p:sp>
          <p:nvSpPr>
            <p:cNvPr id="24" name="Google Shape;165;p23">
              <a:extLst>
                <a:ext uri="{FF2B5EF4-FFF2-40B4-BE49-F238E27FC236}">
                  <a16:creationId xmlns:a16="http://schemas.microsoft.com/office/drawing/2014/main" id="{B480F28E-503D-43E5-A6CE-FB0C9344DE47}"/>
                </a:ext>
              </a:extLst>
            </p:cNvPr>
            <p:cNvSpPr/>
            <p:nvPr/>
          </p:nvSpPr>
          <p:spPr>
            <a:xfrm>
              <a:off x="2301325" y="1529325"/>
              <a:ext cx="131100" cy="131100"/>
            </a:xfrm>
            <a:prstGeom prst="ellipse">
              <a:avLst/>
            </a:prstGeom>
            <a:solidFill>
              <a:srgbClr val="666666"/>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 name="Google Shape;166;p23">
              <a:extLst>
                <a:ext uri="{FF2B5EF4-FFF2-40B4-BE49-F238E27FC236}">
                  <a16:creationId xmlns:a16="http://schemas.microsoft.com/office/drawing/2014/main" id="{BAC1FAB6-9EC6-4A85-B739-FBCBB35375CB}"/>
                </a:ext>
              </a:extLst>
            </p:cNvPr>
            <p:cNvSpPr txBox="1"/>
            <p:nvPr/>
          </p:nvSpPr>
          <p:spPr>
            <a:xfrm>
              <a:off x="1657975" y="1773223"/>
              <a:ext cx="1865400" cy="448800"/>
            </a:xfrm>
            <a:prstGeom prst="rect">
              <a:avLst/>
            </a:prstGeom>
            <a:noFill/>
            <a:ln>
              <a:noFill/>
            </a:ln>
          </p:spPr>
          <p:txBody>
            <a:bodyPr spcFirstLastPara="1" wrap="square" lIns="121900" tIns="121900" rIns="121900" bIns="121900" anchor="t" anchorCtr="0">
              <a:noAutofit/>
            </a:bodyPr>
            <a:lstStyle/>
            <a:p>
              <a:r>
                <a:rPr lang="en" sz="1467">
                  <a:solidFill>
                    <a:schemeClr val="dk1"/>
                  </a:solidFill>
                </a:rPr>
                <a:t>Stage 2: WTP without information</a:t>
              </a:r>
              <a:endParaRPr sz="1467"/>
            </a:p>
          </p:txBody>
        </p:sp>
      </p:grpSp>
      <p:sp>
        <p:nvSpPr>
          <p:cNvPr id="26" name="Google Shape;167;p23">
            <a:extLst>
              <a:ext uri="{FF2B5EF4-FFF2-40B4-BE49-F238E27FC236}">
                <a16:creationId xmlns:a16="http://schemas.microsoft.com/office/drawing/2014/main" id="{A05A2021-CAE2-4588-8104-3C8C510742CE}"/>
              </a:ext>
            </a:extLst>
          </p:cNvPr>
          <p:cNvSpPr txBox="1"/>
          <p:nvPr/>
        </p:nvSpPr>
        <p:spPr>
          <a:xfrm>
            <a:off x="3232499" y="4127003"/>
            <a:ext cx="2823600" cy="284400"/>
          </a:xfrm>
          <a:prstGeom prst="rect">
            <a:avLst/>
          </a:prstGeom>
          <a:noFill/>
          <a:ln>
            <a:noFill/>
          </a:ln>
        </p:spPr>
        <p:txBody>
          <a:bodyPr spcFirstLastPara="1" wrap="square" lIns="121900" tIns="121900" rIns="121900" bIns="121900" anchor="t" anchorCtr="0">
            <a:noAutofit/>
          </a:bodyPr>
          <a:lstStyle/>
          <a:p>
            <a:pPr algn="ctr"/>
            <a:r>
              <a:rPr lang="en" sz="1467"/>
              <a:t>Stage 2: medium efficiency developers exit</a:t>
            </a:r>
            <a:endParaRPr sz="1467"/>
          </a:p>
        </p:txBody>
      </p:sp>
      <p:sp>
        <p:nvSpPr>
          <p:cNvPr id="27" name="Google Shape;168;p23">
            <a:extLst>
              <a:ext uri="{FF2B5EF4-FFF2-40B4-BE49-F238E27FC236}">
                <a16:creationId xmlns:a16="http://schemas.microsoft.com/office/drawing/2014/main" id="{24E6A996-A643-4F40-8697-8D031533CC58}"/>
              </a:ext>
            </a:extLst>
          </p:cNvPr>
          <p:cNvSpPr/>
          <p:nvPr/>
        </p:nvSpPr>
        <p:spPr>
          <a:xfrm rot="5400000">
            <a:off x="4605032" y="3630703"/>
            <a:ext cx="284400" cy="25112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28" name="Google Shape;169;p23">
            <a:extLst>
              <a:ext uri="{FF2B5EF4-FFF2-40B4-BE49-F238E27FC236}">
                <a16:creationId xmlns:a16="http://schemas.microsoft.com/office/drawing/2014/main" id="{DE1376AD-46E9-402A-B1CA-B4ED647B2E1D}"/>
              </a:ext>
            </a:extLst>
          </p:cNvPr>
          <p:cNvCxnSpPr/>
          <p:nvPr/>
        </p:nvCxnSpPr>
        <p:spPr>
          <a:xfrm rot="10800000">
            <a:off x="1347932" y="4886303"/>
            <a:ext cx="1610800" cy="0"/>
          </a:xfrm>
          <a:prstGeom prst="straightConnector1">
            <a:avLst/>
          </a:prstGeom>
          <a:noFill/>
          <a:ln w="9525" cap="flat" cmpd="sng">
            <a:solidFill>
              <a:schemeClr val="dk2"/>
            </a:solidFill>
            <a:prstDash val="dot"/>
            <a:round/>
            <a:headEnd type="none" w="med" len="med"/>
            <a:tailEnd type="triangle" w="med" len="med"/>
          </a:ln>
        </p:spPr>
      </p:cxnSp>
      <p:sp>
        <p:nvSpPr>
          <p:cNvPr id="29" name="Google Shape;170;p23">
            <a:extLst>
              <a:ext uri="{FF2B5EF4-FFF2-40B4-BE49-F238E27FC236}">
                <a16:creationId xmlns:a16="http://schemas.microsoft.com/office/drawing/2014/main" id="{E750EADC-7CBB-4B44-85B4-9C4244B5995B}"/>
              </a:ext>
            </a:extLst>
          </p:cNvPr>
          <p:cNvSpPr/>
          <p:nvPr/>
        </p:nvSpPr>
        <p:spPr>
          <a:xfrm>
            <a:off x="941499" y="5063770"/>
            <a:ext cx="174800" cy="1748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 name="Google Shape;171;p23">
            <a:extLst>
              <a:ext uri="{FF2B5EF4-FFF2-40B4-BE49-F238E27FC236}">
                <a16:creationId xmlns:a16="http://schemas.microsoft.com/office/drawing/2014/main" id="{D7314C51-5E37-4D34-A70F-CCC63C874529}"/>
              </a:ext>
            </a:extLst>
          </p:cNvPr>
          <p:cNvSpPr txBox="1"/>
          <p:nvPr/>
        </p:nvSpPr>
        <p:spPr>
          <a:xfrm>
            <a:off x="522299" y="4247303"/>
            <a:ext cx="1348000" cy="284400"/>
          </a:xfrm>
          <a:prstGeom prst="rect">
            <a:avLst/>
          </a:prstGeom>
          <a:noFill/>
          <a:ln>
            <a:noFill/>
          </a:ln>
        </p:spPr>
        <p:txBody>
          <a:bodyPr spcFirstLastPara="1" wrap="square" lIns="121900" tIns="121900" rIns="121900" bIns="121900" anchor="t" anchorCtr="0">
            <a:noAutofit/>
          </a:bodyPr>
          <a:lstStyle/>
          <a:p>
            <a:pPr algn="ctr"/>
            <a:r>
              <a:rPr lang="en" sz="1467"/>
              <a:t>Equilibrium</a:t>
            </a:r>
            <a:endParaRPr sz="1467"/>
          </a:p>
        </p:txBody>
      </p:sp>
      <p:cxnSp>
        <p:nvCxnSpPr>
          <p:cNvPr id="31" name="Google Shape;172;p23">
            <a:extLst>
              <a:ext uri="{FF2B5EF4-FFF2-40B4-BE49-F238E27FC236}">
                <a16:creationId xmlns:a16="http://schemas.microsoft.com/office/drawing/2014/main" id="{7408B69C-44CF-4A24-9340-54BA64BE25A6}"/>
              </a:ext>
            </a:extLst>
          </p:cNvPr>
          <p:cNvCxnSpPr/>
          <p:nvPr/>
        </p:nvCxnSpPr>
        <p:spPr>
          <a:xfrm>
            <a:off x="5901132" y="5151303"/>
            <a:ext cx="5332400" cy="0"/>
          </a:xfrm>
          <a:prstGeom prst="straightConnector1">
            <a:avLst/>
          </a:prstGeom>
          <a:noFill/>
          <a:ln w="38100" cap="flat" cmpd="sng">
            <a:solidFill>
              <a:schemeClr val="accent3"/>
            </a:solidFill>
            <a:prstDash val="dot"/>
            <a:round/>
            <a:headEnd type="oval" w="med" len="med"/>
            <a:tailEnd type="oval" w="med" len="med"/>
          </a:ln>
        </p:spPr>
      </p:cxnSp>
      <p:sp>
        <p:nvSpPr>
          <p:cNvPr id="4" name="TextBox 3">
            <a:extLst>
              <a:ext uri="{FF2B5EF4-FFF2-40B4-BE49-F238E27FC236}">
                <a16:creationId xmlns:a16="http://schemas.microsoft.com/office/drawing/2014/main" id="{906E454B-9848-45BB-BA3A-CD6F5550FF14}"/>
              </a:ext>
            </a:extLst>
          </p:cNvPr>
          <p:cNvSpPr txBox="1"/>
          <p:nvPr/>
        </p:nvSpPr>
        <p:spPr>
          <a:xfrm>
            <a:off x="675852" y="1248340"/>
            <a:ext cx="7463903" cy="523220"/>
          </a:xfrm>
          <a:prstGeom prst="rect">
            <a:avLst/>
          </a:prstGeom>
          <a:noFill/>
        </p:spPr>
        <p:txBody>
          <a:bodyPr wrap="none" rtlCol="0">
            <a:spAutoFit/>
          </a:bodyPr>
          <a:lstStyle/>
          <a:p>
            <a:r>
              <a:rPr lang="en-US" altLang="zh-CN" sz="2800" dirty="0">
                <a:latin typeface="Baskerville"/>
              </a:rPr>
              <a:t>Green building market breaks down stage by stage. </a:t>
            </a:r>
            <a:endParaRPr lang="zh-CN" altLang="en-US" sz="2800" dirty="0">
              <a:latin typeface="Baskerville"/>
            </a:endParaRPr>
          </a:p>
        </p:txBody>
      </p:sp>
    </p:spTree>
    <p:extLst>
      <p:ext uri="{BB962C8B-B14F-4D97-AF65-F5344CB8AC3E}">
        <p14:creationId xmlns:p14="http://schemas.microsoft.com/office/powerpoint/2010/main" val="351250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9" grpId="0" animBg="1"/>
      <p:bldP spid="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7;p21">
            <a:extLst>
              <a:ext uri="{FF2B5EF4-FFF2-40B4-BE49-F238E27FC236}">
                <a16:creationId xmlns:a16="http://schemas.microsoft.com/office/drawing/2014/main" id="{941B5E91-84D6-7144-A59B-972200B40205}"/>
              </a:ext>
            </a:extLst>
          </p:cNvPr>
          <p:cNvSpPr txBox="1">
            <a:spLocks/>
          </p:cNvSpPr>
          <p:nvPr/>
        </p:nvSpPr>
        <p:spPr>
          <a:xfrm>
            <a:off x="139538" y="162837"/>
            <a:ext cx="11912923" cy="1052667"/>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1100"/>
            </a:pPr>
            <a:r>
              <a:rPr lang="en-US" altLang="zh-CN" sz="3600" dirty="0">
                <a:solidFill>
                  <a:srgbClr val="1B4453"/>
                </a:solidFill>
                <a:latin typeface="Baskerville" panose="02020502070401020303"/>
              </a:rPr>
              <a:t>The role of certificates: Solving Information Asymmetry </a:t>
            </a:r>
            <a:endParaRPr lang="en-US" sz="3600" dirty="0">
              <a:solidFill>
                <a:srgbClr val="1B4453"/>
              </a:solidFill>
              <a:latin typeface="Baskerville" panose="02020502070401020303"/>
            </a:endParaRPr>
          </a:p>
        </p:txBody>
      </p:sp>
      <p:sp>
        <p:nvSpPr>
          <p:cNvPr id="3" name="Text Placeholder 2">
            <a:extLst>
              <a:ext uri="{FF2B5EF4-FFF2-40B4-BE49-F238E27FC236}">
                <a16:creationId xmlns:a16="http://schemas.microsoft.com/office/drawing/2014/main" id="{1B7E2A10-B36E-5B46-BB98-4D449717BD6D}"/>
              </a:ext>
            </a:extLst>
          </p:cNvPr>
          <p:cNvSpPr txBox="1">
            <a:spLocks/>
          </p:cNvSpPr>
          <p:nvPr/>
        </p:nvSpPr>
        <p:spPr>
          <a:xfrm>
            <a:off x="415600" y="1291705"/>
            <a:ext cx="11360800" cy="4555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Baskerville" panose="02020502070401020303" pitchFamily="18" charset="0"/>
              <a:ea typeface="Baskerville" panose="02020502070401020303" pitchFamily="18" charset="0"/>
            </a:endParaRPr>
          </a:p>
        </p:txBody>
      </p:sp>
      <p:sp>
        <p:nvSpPr>
          <p:cNvPr id="4" name="Text Placeholder 2">
            <a:extLst>
              <a:ext uri="{FF2B5EF4-FFF2-40B4-BE49-F238E27FC236}">
                <a16:creationId xmlns:a16="http://schemas.microsoft.com/office/drawing/2014/main" id="{100AAF7C-65C6-3C4E-ACEC-74C1DC62AECF}"/>
              </a:ext>
            </a:extLst>
          </p:cNvPr>
          <p:cNvSpPr txBox="1">
            <a:spLocks/>
          </p:cNvSpPr>
          <p:nvPr/>
        </p:nvSpPr>
        <p:spPr>
          <a:xfrm>
            <a:off x="568000" y="1444105"/>
            <a:ext cx="11360800" cy="4555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Baskerville" panose="02020502070401020303" pitchFamily="18" charset="0"/>
              <a:ea typeface="Baskerville" panose="02020502070401020303" pitchFamily="18" charset="0"/>
            </a:endParaRPr>
          </a:p>
        </p:txBody>
      </p:sp>
      <p:sp>
        <p:nvSpPr>
          <p:cNvPr id="5" name="Rectangle 4">
            <a:extLst>
              <a:ext uri="{FF2B5EF4-FFF2-40B4-BE49-F238E27FC236}">
                <a16:creationId xmlns:a16="http://schemas.microsoft.com/office/drawing/2014/main" id="{E69A4D66-C0FD-3748-BED2-B038620B2F6B}"/>
              </a:ext>
            </a:extLst>
          </p:cNvPr>
          <p:cNvSpPr/>
          <p:nvPr/>
        </p:nvSpPr>
        <p:spPr>
          <a:xfrm>
            <a:off x="415600" y="1215504"/>
            <a:ext cx="11079714" cy="1692771"/>
          </a:xfrm>
          <a:prstGeom prst="rect">
            <a:avLst/>
          </a:prstGeom>
        </p:spPr>
        <p:txBody>
          <a:bodyPr wrap="square">
            <a:spAutoFit/>
          </a:bodyPr>
          <a:lstStyle/>
          <a:p>
            <a:pPr marL="457200" indent="-457200">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﻿What are the </a:t>
            </a:r>
            <a:r>
              <a:rPr lang="en-US" sz="2400" b="1" u="sng" dirty="0">
                <a:latin typeface="Baskerville" panose="02020502070401020303" pitchFamily="18" charset="0"/>
                <a:ea typeface="Baskerville" panose="02020502070401020303" pitchFamily="18" charset="0"/>
              </a:rPr>
              <a:t>requirements</a:t>
            </a:r>
            <a:r>
              <a:rPr lang="en-US" sz="2400" dirty="0">
                <a:latin typeface="Baskerville" panose="02020502070401020303" pitchFamily="18" charset="0"/>
                <a:ea typeface="Baskerville" panose="02020502070401020303" pitchFamily="18" charset="0"/>
              </a:rPr>
              <a:t> for certificates to solve market failure: </a:t>
            </a:r>
          </a:p>
          <a:p>
            <a:pPr marL="914400" lvl="1" indent="-4572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Must clearly differentiate green buildings from others</a:t>
            </a:r>
          </a:p>
          <a:p>
            <a:pPr marL="1371600" lvl="2" indent="-4572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And be impossible for non-green buildings to be certified (green washing)</a:t>
            </a:r>
          </a:p>
          <a:p>
            <a:pPr marL="914400" lvl="1" indent="-4572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More valuable to customers than the costs of obtaining certification</a:t>
            </a:r>
          </a:p>
          <a:p>
            <a:pPr marL="1371600" lvl="2" indent="-4572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Reasonable costs + accurate assessment of premiums associated with certifications</a:t>
            </a:r>
          </a:p>
        </p:txBody>
      </p:sp>
      <p:pic>
        <p:nvPicPr>
          <p:cNvPr id="6" name="Picture 2" descr="Green Building Certifications, Rating Systems, &amp; Labels - Green Building  Alliance">
            <a:extLst>
              <a:ext uri="{FF2B5EF4-FFF2-40B4-BE49-F238E27FC236}">
                <a16:creationId xmlns:a16="http://schemas.microsoft.com/office/drawing/2014/main" id="{540BF9B6-13E0-B14D-89F7-3A2DAFF44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49033"/>
            <a:ext cx="2377159" cy="16584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EED | Schmid Construction | Orlando | Services">
            <a:extLst>
              <a:ext uri="{FF2B5EF4-FFF2-40B4-BE49-F238E27FC236}">
                <a16:creationId xmlns:a16="http://schemas.microsoft.com/office/drawing/2014/main" id="{B105B470-2B3A-6344-B638-B9062958D6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323" y="3308669"/>
            <a:ext cx="3775077" cy="21392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Leroy Merlin s'engage dans une démarche de certification BREEAM | Leroy  Merlin">
            <a:extLst>
              <a:ext uri="{FF2B5EF4-FFF2-40B4-BE49-F238E27FC236}">
                <a16:creationId xmlns:a16="http://schemas.microsoft.com/office/drawing/2014/main" id="{7C4CF3BB-B06C-F340-8810-A78386EC7A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4802" y="3384870"/>
            <a:ext cx="2969108" cy="22154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assive-house-logo2.jpg?mtime=20200831104536#asset:39045">
            <a:extLst>
              <a:ext uri="{FF2B5EF4-FFF2-40B4-BE49-F238E27FC236}">
                <a16:creationId xmlns:a16="http://schemas.microsoft.com/office/drawing/2014/main" id="{E6DD22BC-DC95-014C-A894-9885166414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4696" y="3684496"/>
            <a:ext cx="3270525" cy="13614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664364" y="6400800"/>
            <a:ext cx="6736139" cy="646331"/>
          </a:xfrm>
          <a:prstGeom prst="rect">
            <a:avLst/>
          </a:prstGeom>
          <a:noFill/>
        </p:spPr>
        <p:txBody>
          <a:bodyPr wrap="none" rtlCol="0">
            <a:spAutoFit/>
          </a:bodyPr>
          <a:lstStyle/>
          <a:p>
            <a:r>
              <a:rPr lang="en-US" sz="1200" dirty="0">
                <a:latin typeface="Baskerville Old Face" panose="02020602080505020303" pitchFamily="18" charset="0"/>
              </a:rPr>
              <a:t>Logos © the respective certification agencies. All rights reserved. This content is excluded from our </a:t>
            </a:r>
            <a:r>
              <a:rPr lang="en-US" sz="1200" dirty="0" smtClean="0">
                <a:latin typeface="Baskerville Old Face" panose="02020602080505020303" pitchFamily="18" charset="0"/>
              </a:rPr>
              <a:t>Creative</a:t>
            </a: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u="sng" dirty="0">
                <a:latin typeface="Baskerville Old Face" panose="02020602080505020303" pitchFamily="18" charset="0"/>
                <a:hlinkClick r:id="rId7"/>
              </a:rPr>
              <a:t>https://ocw.mit.edu/help/faq-fair-use</a:t>
            </a:r>
            <a:r>
              <a:rPr lang="en-US" sz="1200" u="sng" dirty="0" smtClean="0">
                <a:latin typeface="Baskerville Old Face" panose="02020602080505020303" pitchFamily="18" charset="0"/>
                <a:hlinkClick r:id="rId7"/>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a:p>
            <a:endParaRPr lang="en-US" sz="1200" dirty="0">
              <a:latin typeface="Baskerville Old Face" panose="02020602080505020303" pitchFamily="18" charset="0"/>
            </a:endParaRPr>
          </a:p>
        </p:txBody>
      </p:sp>
    </p:spTree>
    <p:extLst>
      <p:ext uri="{BB962C8B-B14F-4D97-AF65-F5344CB8AC3E}">
        <p14:creationId xmlns:p14="http://schemas.microsoft.com/office/powerpoint/2010/main" val="41550975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5"/>
          <p:cNvPicPr preferRelativeResize="0"/>
          <p:nvPr/>
        </p:nvPicPr>
        <p:blipFill>
          <a:blip r:embed="rId3">
            <a:alphaModFix/>
          </a:blip>
          <a:stretch>
            <a:fillRect/>
          </a:stretch>
        </p:blipFill>
        <p:spPr>
          <a:xfrm>
            <a:off x="141167" y="33701"/>
            <a:ext cx="11528704" cy="6824300"/>
          </a:xfrm>
          <a:prstGeom prst="rect">
            <a:avLst/>
          </a:prstGeom>
          <a:noFill/>
          <a:ln w="9525" cap="flat" cmpd="sng">
            <a:solidFill>
              <a:schemeClr val="dk2"/>
            </a:solidFill>
            <a:prstDash val="dot"/>
            <a:round/>
            <a:headEnd type="none" w="sm" len="sm"/>
            <a:tailEnd type="none" w="sm" len="sm"/>
          </a:ln>
        </p:spPr>
      </p:pic>
      <p:sp>
        <p:nvSpPr>
          <p:cNvPr id="186" name="Google Shape;186;p25"/>
          <p:cNvSpPr/>
          <p:nvPr/>
        </p:nvSpPr>
        <p:spPr>
          <a:xfrm>
            <a:off x="5120489" y="634340"/>
            <a:ext cx="2079207" cy="6142176"/>
          </a:xfrm>
          <a:prstGeom prst="rect">
            <a:avLst/>
          </a:prstGeom>
          <a:noFill/>
          <a:ln w="28575" cap="flat" cmpd="sng">
            <a:solidFill>
              <a:schemeClr val="accent5"/>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187" name="Google Shape;187;p25"/>
          <p:cNvSpPr/>
          <p:nvPr/>
        </p:nvSpPr>
        <p:spPr>
          <a:xfrm>
            <a:off x="7245138" y="598233"/>
            <a:ext cx="2200455" cy="6178283"/>
          </a:xfrm>
          <a:prstGeom prst="rect">
            <a:avLst/>
          </a:prstGeom>
          <a:noFill/>
          <a:ln w="28575" cap="flat" cmpd="sng">
            <a:solidFill>
              <a:schemeClr val="accent5"/>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188" name="Google Shape;188;p25"/>
          <p:cNvSpPr txBox="1"/>
          <p:nvPr/>
        </p:nvSpPr>
        <p:spPr>
          <a:xfrm>
            <a:off x="188367" y="117433"/>
            <a:ext cx="6822400" cy="480800"/>
          </a:xfrm>
          <a:prstGeom prst="rect">
            <a:avLst/>
          </a:prstGeom>
          <a:noFill/>
          <a:ln>
            <a:noFill/>
          </a:ln>
        </p:spPr>
        <p:txBody>
          <a:bodyPr spcFirstLastPara="1" wrap="square" lIns="121900" tIns="121900" rIns="121900" bIns="121900" anchor="t" anchorCtr="0">
            <a:noAutofit/>
          </a:bodyPr>
          <a:lstStyle/>
          <a:p>
            <a:endParaRPr sz="2400"/>
          </a:p>
        </p:txBody>
      </p:sp>
      <p:sp>
        <p:nvSpPr>
          <p:cNvPr id="2" name="TextBox 1"/>
          <p:cNvSpPr txBox="1"/>
          <p:nvPr/>
        </p:nvSpPr>
        <p:spPr>
          <a:xfrm rot="16200000">
            <a:off x="9263646" y="3932628"/>
            <a:ext cx="5301451" cy="461665"/>
          </a:xfrm>
          <a:prstGeom prst="rect">
            <a:avLst/>
          </a:prstGeom>
          <a:noFill/>
        </p:spPr>
        <p:txBody>
          <a:bodyPr wrap="none" rtlCol="0">
            <a:spAutoFit/>
          </a:bodyPr>
          <a:lstStyle/>
          <a:p>
            <a:r>
              <a:rPr lang="en-US" sz="1200" dirty="0">
                <a:latin typeface="Baskerville Old Face" panose="02020602080505020303" pitchFamily="18" charset="0"/>
              </a:rPr>
              <a:t>© </a:t>
            </a:r>
            <a:r>
              <a:rPr lang="en-US" sz="1200" dirty="0" err="1">
                <a:latin typeface="Baskerville Old Face" panose="02020602080505020303" pitchFamily="18" charset="0"/>
              </a:rPr>
              <a:t>Measurabl</a:t>
            </a:r>
            <a:r>
              <a:rPr lang="en-US" sz="1200" dirty="0">
                <a:latin typeface="Baskerville Old Face" panose="02020602080505020303" pitchFamily="18" charset="0"/>
              </a:rPr>
              <a:t>, Inc. All rights reserved. This content is excluded from our </a:t>
            </a:r>
            <a:r>
              <a:rPr lang="en-US" sz="1200" dirty="0" smtClean="0">
                <a:latin typeface="Baskerville Old Face" panose="02020602080505020303" pitchFamily="18" charset="0"/>
              </a:rPr>
              <a:t>Creative</a:t>
            </a: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4"/>
              </a:rPr>
              <a:t>https://</a:t>
            </a:r>
            <a:r>
              <a:rPr lang="en-US" sz="1200" dirty="0" smtClean="0">
                <a:latin typeface="Baskerville Old Face" panose="02020602080505020303" pitchFamily="18" charset="0"/>
                <a:hlinkClick r:id="rId4"/>
              </a:rPr>
              <a:t>ocw.mit.edu/help/faq-fair-use</a:t>
            </a:r>
            <a:r>
              <a:rPr lang="en-US" sz="1200" dirty="0" smtClean="0">
                <a:latin typeface="Baskerville Old Face" panose="02020602080505020303" pitchFamily="18" charset="0"/>
              </a:rPr>
              <a:t> ./</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7613827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 name="Title 4">
            <a:extLst>
              <a:ext uri="{FF2B5EF4-FFF2-40B4-BE49-F238E27FC236}">
                <a16:creationId xmlns:a16="http://schemas.microsoft.com/office/drawing/2014/main" id="{FF0F6881-294A-4240-89A2-2302A149F801}"/>
              </a:ext>
            </a:extLst>
          </p:cNvPr>
          <p:cNvSpPr txBox="1">
            <a:spLocks/>
          </p:cNvSpPr>
          <p:nvPr/>
        </p:nvSpPr>
        <p:spPr>
          <a:xfrm>
            <a:off x="148510" y="233407"/>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1100"/>
            </a:pPr>
            <a:r>
              <a:rPr lang="en-US" altLang="zh-CN" sz="4267" dirty="0">
                <a:solidFill>
                  <a:srgbClr val="1B4453"/>
                </a:solidFill>
                <a:latin typeface="Baskerville" panose="02020502070401020303"/>
              </a:rPr>
              <a:t>LEED Certificate</a:t>
            </a:r>
            <a:endParaRPr lang="en-US" sz="4267" dirty="0">
              <a:solidFill>
                <a:srgbClr val="1B4453"/>
              </a:solidFill>
              <a:latin typeface="Baskerville" panose="02020502070401020303"/>
            </a:endParaRPr>
          </a:p>
        </p:txBody>
      </p:sp>
      <p:sp>
        <p:nvSpPr>
          <p:cNvPr id="4" name="TextBox 3">
            <a:extLst>
              <a:ext uri="{FF2B5EF4-FFF2-40B4-BE49-F238E27FC236}">
                <a16:creationId xmlns:a16="http://schemas.microsoft.com/office/drawing/2014/main" id="{0861E0F1-510C-4772-AE54-4371A5267F80}"/>
              </a:ext>
            </a:extLst>
          </p:cNvPr>
          <p:cNvSpPr txBox="1"/>
          <p:nvPr/>
        </p:nvSpPr>
        <p:spPr>
          <a:xfrm>
            <a:off x="-71779" y="5899202"/>
            <a:ext cx="5253361" cy="461665"/>
          </a:xfrm>
          <a:prstGeom prst="rect">
            <a:avLst/>
          </a:prstGeom>
          <a:noFill/>
        </p:spPr>
        <p:txBody>
          <a:bodyPr wrap="none" rtlCol="0">
            <a:spAutoFit/>
          </a:bodyPr>
          <a:lstStyle/>
          <a:p>
            <a:r>
              <a:rPr lang="en-US" sz="1200" dirty="0">
                <a:latin typeface="Baskerville Old Face" panose="02020602080505020303" pitchFamily="18" charset="0"/>
              </a:rPr>
              <a:t>© source unknown. All rights reserved. </a:t>
            </a:r>
            <a:r>
              <a:rPr lang="en-US" sz="1200" dirty="0" smtClean="0">
                <a:latin typeface="Baskerville Old Face" panose="02020602080505020303" pitchFamily="18" charset="0"/>
              </a:rPr>
              <a:t>This content </a:t>
            </a:r>
            <a:r>
              <a:rPr lang="en-US" sz="1200" dirty="0">
                <a:latin typeface="Baskerville Old Face" panose="02020602080505020303" pitchFamily="18" charset="0"/>
              </a:rPr>
              <a:t>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3"/>
              </a:rPr>
              <a:t>https://ocw.mit.edu/help/faq-fair-use</a:t>
            </a:r>
            <a:r>
              <a:rPr lang="en-US" sz="1200" dirty="0" smtClean="0">
                <a:latin typeface="Baskerville Old Face" panose="02020602080505020303" pitchFamily="18" charset="0"/>
                <a:hlinkClick r:id="rId3"/>
              </a:rPr>
              <a:t>/</a:t>
            </a:r>
            <a:r>
              <a:rPr lang="en-US" sz="1200" dirty="0" smtClean="0">
                <a:latin typeface="Baskerville Old Face" panose="02020602080505020303" pitchFamily="18" charset="0"/>
              </a:rPr>
              <a:t> </a:t>
            </a:r>
            <a:endParaRPr lang="zh-CN" altLang="en-US" sz="1200" dirty="0">
              <a:latin typeface="Baskerville Old Face" panose="02020602080505020303" pitchFamily="18" charset="0"/>
            </a:endParaRPr>
          </a:p>
        </p:txBody>
      </p:sp>
      <p:graphicFrame>
        <p:nvGraphicFramePr>
          <p:cNvPr id="5" name="Table 4">
            <a:extLst>
              <a:ext uri="{FF2B5EF4-FFF2-40B4-BE49-F238E27FC236}">
                <a16:creationId xmlns:a16="http://schemas.microsoft.com/office/drawing/2014/main" id="{877C5514-8618-4FC2-8F48-9935712C8BE6}"/>
              </a:ext>
            </a:extLst>
          </p:cNvPr>
          <p:cNvGraphicFramePr>
            <a:graphicFrameLocks noGrp="1"/>
          </p:cNvGraphicFramePr>
          <p:nvPr/>
        </p:nvGraphicFramePr>
        <p:xfrm>
          <a:off x="5055572" y="1556208"/>
          <a:ext cx="5724770" cy="4733434"/>
        </p:xfrm>
        <a:graphic>
          <a:graphicData uri="http://schemas.openxmlformats.org/drawingml/2006/table">
            <a:tbl>
              <a:tblPr/>
              <a:tblGrid>
                <a:gridCol w="1510365">
                  <a:extLst>
                    <a:ext uri="{9D8B030D-6E8A-4147-A177-3AD203B41FA5}">
                      <a16:colId xmlns:a16="http://schemas.microsoft.com/office/drawing/2014/main" val="3944671815"/>
                    </a:ext>
                  </a:extLst>
                </a:gridCol>
                <a:gridCol w="4214405">
                  <a:extLst>
                    <a:ext uri="{9D8B030D-6E8A-4147-A177-3AD203B41FA5}">
                      <a16:colId xmlns:a16="http://schemas.microsoft.com/office/drawing/2014/main" val="3783307231"/>
                    </a:ext>
                  </a:extLst>
                </a:gridCol>
              </a:tblGrid>
              <a:tr h="364538">
                <a:tc>
                  <a:txBody>
                    <a:bodyPr/>
                    <a:lstStyle/>
                    <a:p>
                      <a:pPr algn="ctr" rtl="0" fontAlgn="t">
                        <a:spcBef>
                          <a:spcPts val="0"/>
                        </a:spcBef>
                        <a:spcAft>
                          <a:spcPts val="0"/>
                        </a:spcAft>
                      </a:pPr>
                      <a:r>
                        <a:rPr lang="zh-CN" altLang="en-US" sz="1200" b="0" i="0" u="none" strike="noStrike" dirty="0">
                          <a:solidFill>
                            <a:srgbClr val="000000"/>
                          </a:solidFill>
                          <a:effectLst/>
                          <a:latin typeface="Baskerville" panose="02020502070401020303"/>
                        </a:rPr>
                        <a:t> </a:t>
                      </a:r>
                      <a:endParaRPr lang="zh-CN" altLang="en-US" sz="3600" b="0" dirty="0">
                        <a:effectLst/>
                        <a:latin typeface="Baskerville" panose="02020502070401020303"/>
                      </a:endParaRPr>
                    </a:p>
                  </a:txBody>
                  <a:tcPr marL="44456" marR="44456" marT="44456" marB="44456">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solidFill>
                      <a:srgbClr val="CFC3AC"/>
                    </a:solidFill>
                  </a:tcPr>
                </a:tc>
                <a:tc>
                  <a:txBody>
                    <a:bodyPr/>
                    <a:lstStyle/>
                    <a:p>
                      <a:pPr algn="ctr" rtl="0" fontAlgn="ctr">
                        <a:spcBef>
                          <a:spcPts val="0"/>
                        </a:spcBef>
                        <a:spcAft>
                          <a:spcPts val="0"/>
                        </a:spcAft>
                      </a:pPr>
                      <a:r>
                        <a:rPr lang="en-US" sz="1600" b="0" i="0" u="none" strike="noStrike" dirty="0">
                          <a:solidFill>
                            <a:srgbClr val="000000"/>
                          </a:solidFill>
                          <a:effectLst/>
                          <a:latin typeface="Baskerville" panose="02020502070401020303"/>
                        </a:rPr>
                        <a:t>LEED</a:t>
                      </a:r>
                      <a:endParaRPr lang="en-US" sz="3600" b="0" dirty="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solidFill>
                      <a:srgbClr val="CFC3AC"/>
                    </a:solidFill>
                  </a:tcPr>
                </a:tc>
                <a:extLst>
                  <a:ext uri="{0D108BD9-81ED-4DB2-BD59-A6C34878D82A}">
                    <a16:rowId xmlns:a16="http://schemas.microsoft.com/office/drawing/2014/main" val="1418008498"/>
                  </a:ext>
                </a:extLst>
              </a:tr>
              <a:tr h="188493">
                <a:tc>
                  <a:txBody>
                    <a:bodyPr/>
                    <a:lstStyle/>
                    <a:p>
                      <a:pPr algn="ctr" rtl="0" fontAlgn="ctr">
                        <a:spcBef>
                          <a:spcPts val="0"/>
                        </a:spcBef>
                        <a:spcAft>
                          <a:spcPts val="0"/>
                        </a:spcAft>
                      </a:pPr>
                      <a:r>
                        <a:rPr lang="en-US" sz="1200" b="0" i="0" u="none" strike="noStrike" dirty="0">
                          <a:solidFill>
                            <a:srgbClr val="000000"/>
                          </a:solidFill>
                          <a:effectLst/>
                          <a:latin typeface="Baskerville" panose="02020502070401020303"/>
                        </a:rPr>
                        <a:t>Full Name</a:t>
                      </a:r>
                      <a:endParaRPr lang="en-US" sz="3600" b="0" dirty="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solidFill>
                      <a:srgbClr val="CFC3AC"/>
                    </a:solidFill>
                  </a:tcPr>
                </a:tc>
                <a:tc>
                  <a:txBody>
                    <a:bodyPr/>
                    <a:lstStyle/>
                    <a:p>
                      <a:pPr algn="ctr" rtl="0" fontAlgn="ctr">
                        <a:spcBef>
                          <a:spcPts val="0"/>
                        </a:spcBef>
                        <a:spcAft>
                          <a:spcPts val="0"/>
                        </a:spcAft>
                      </a:pPr>
                      <a:r>
                        <a:rPr lang="en-US" sz="1200" b="0" i="0" u="none" strike="noStrike" dirty="0">
                          <a:solidFill>
                            <a:srgbClr val="000000"/>
                          </a:solidFill>
                          <a:effectLst/>
                          <a:latin typeface="Baskerville" panose="02020502070401020303"/>
                        </a:rPr>
                        <a:t>Leadership in Energy and Environmental Design</a:t>
                      </a:r>
                      <a:endParaRPr lang="en-US" sz="3600" b="0" dirty="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tcPr>
                </a:tc>
                <a:extLst>
                  <a:ext uri="{0D108BD9-81ED-4DB2-BD59-A6C34878D82A}">
                    <a16:rowId xmlns:a16="http://schemas.microsoft.com/office/drawing/2014/main" val="696027161"/>
                  </a:ext>
                </a:extLst>
              </a:tr>
              <a:tr h="188493">
                <a:tc>
                  <a:txBody>
                    <a:bodyPr/>
                    <a:lstStyle/>
                    <a:p>
                      <a:pPr algn="ctr" rtl="0" fontAlgn="ctr">
                        <a:spcBef>
                          <a:spcPts val="0"/>
                        </a:spcBef>
                        <a:spcAft>
                          <a:spcPts val="0"/>
                        </a:spcAft>
                      </a:pPr>
                      <a:r>
                        <a:rPr lang="en-US" sz="1200" b="0" i="0" u="none" strike="noStrike" dirty="0">
                          <a:solidFill>
                            <a:srgbClr val="000000"/>
                          </a:solidFill>
                          <a:effectLst/>
                          <a:latin typeface="Baskerville" panose="02020502070401020303"/>
                        </a:rPr>
                        <a:t>Launch Date</a:t>
                      </a:r>
                      <a:endParaRPr lang="en-US" sz="3600" b="0" dirty="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solidFill>
                      <a:srgbClr val="CFC3AC"/>
                    </a:solidFill>
                  </a:tcPr>
                </a:tc>
                <a:tc>
                  <a:txBody>
                    <a:bodyPr/>
                    <a:lstStyle/>
                    <a:p>
                      <a:pPr algn="ctr" rtl="0" fontAlgn="ctr">
                        <a:spcBef>
                          <a:spcPts val="0"/>
                        </a:spcBef>
                        <a:spcAft>
                          <a:spcPts val="0"/>
                        </a:spcAft>
                      </a:pPr>
                      <a:r>
                        <a:rPr lang="en-US" altLang="zh-CN" sz="1200" b="0" i="0" u="none" strike="noStrike" dirty="0">
                          <a:solidFill>
                            <a:srgbClr val="000000"/>
                          </a:solidFill>
                          <a:effectLst/>
                          <a:latin typeface="Baskerville" panose="02020502070401020303"/>
                        </a:rPr>
                        <a:t>1998</a:t>
                      </a:r>
                      <a:endParaRPr lang="zh-CN" altLang="en-US" sz="3600" b="0" dirty="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tcPr>
                </a:tc>
                <a:extLst>
                  <a:ext uri="{0D108BD9-81ED-4DB2-BD59-A6C34878D82A}">
                    <a16:rowId xmlns:a16="http://schemas.microsoft.com/office/drawing/2014/main" val="1224811602"/>
                  </a:ext>
                </a:extLst>
              </a:tr>
              <a:tr h="188493">
                <a:tc>
                  <a:txBody>
                    <a:bodyPr/>
                    <a:lstStyle/>
                    <a:p>
                      <a:pPr algn="ctr" rtl="0" fontAlgn="ctr">
                        <a:spcBef>
                          <a:spcPts val="0"/>
                        </a:spcBef>
                        <a:spcAft>
                          <a:spcPts val="0"/>
                        </a:spcAft>
                      </a:pPr>
                      <a:r>
                        <a:rPr lang="en-US" sz="1200" b="0" i="0" u="none" strike="noStrike">
                          <a:solidFill>
                            <a:srgbClr val="000000"/>
                          </a:solidFill>
                          <a:effectLst/>
                          <a:latin typeface="Baskerville" panose="02020502070401020303"/>
                        </a:rPr>
                        <a:t>Governing Body</a:t>
                      </a:r>
                      <a:endParaRPr lang="en-US" sz="3600" b="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solidFill>
                      <a:srgbClr val="CFC3AC"/>
                    </a:solidFill>
                  </a:tcPr>
                </a:tc>
                <a:tc>
                  <a:txBody>
                    <a:bodyPr/>
                    <a:lstStyle/>
                    <a:p>
                      <a:pPr algn="ctr" rtl="0" fontAlgn="ctr">
                        <a:spcBef>
                          <a:spcPts val="0"/>
                        </a:spcBef>
                        <a:spcAft>
                          <a:spcPts val="0"/>
                        </a:spcAft>
                      </a:pPr>
                      <a:r>
                        <a:rPr lang="en-US" sz="1200" b="0" i="0" u="none" strike="noStrike" dirty="0">
                          <a:solidFill>
                            <a:srgbClr val="000000"/>
                          </a:solidFill>
                          <a:effectLst/>
                          <a:latin typeface="Baskerville" panose="02020502070401020303"/>
                        </a:rPr>
                        <a:t>US Green Buildings Council (USGBC)</a:t>
                      </a:r>
                      <a:endParaRPr lang="en-US" sz="3600" b="0" dirty="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tcPr>
                </a:tc>
                <a:extLst>
                  <a:ext uri="{0D108BD9-81ED-4DB2-BD59-A6C34878D82A}">
                    <a16:rowId xmlns:a16="http://schemas.microsoft.com/office/drawing/2014/main" val="4010973693"/>
                  </a:ext>
                </a:extLst>
              </a:tr>
              <a:tr h="188493">
                <a:tc>
                  <a:txBody>
                    <a:bodyPr/>
                    <a:lstStyle/>
                    <a:p>
                      <a:pPr algn="ctr" rtl="0" fontAlgn="ctr">
                        <a:spcBef>
                          <a:spcPts val="0"/>
                        </a:spcBef>
                        <a:spcAft>
                          <a:spcPts val="0"/>
                        </a:spcAft>
                      </a:pPr>
                      <a:r>
                        <a:rPr lang="en-US" sz="1200" b="0" i="0" u="none" strike="noStrike">
                          <a:solidFill>
                            <a:srgbClr val="000000"/>
                          </a:solidFill>
                          <a:effectLst/>
                          <a:latin typeface="Baskerville" panose="02020502070401020303"/>
                        </a:rPr>
                        <a:t>Certification By</a:t>
                      </a:r>
                      <a:endParaRPr lang="en-US" sz="3600" b="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solidFill>
                      <a:srgbClr val="CFC3AC"/>
                    </a:solidFill>
                  </a:tcPr>
                </a:tc>
                <a:tc>
                  <a:txBody>
                    <a:bodyPr/>
                    <a:lstStyle/>
                    <a:p>
                      <a:pPr algn="ctr" rtl="0" fontAlgn="ctr">
                        <a:spcBef>
                          <a:spcPts val="0"/>
                        </a:spcBef>
                        <a:spcAft>
                          <a:spcPts val="0"/>
                        </a:spcAft>
                      </a:pPr>
                      <a:r>
                        <a:rPr lang="en-US" sz="1200" b="0" i="0" u="none" strike="noStrike" dirty="0">
                          <a:solidFill>
                            <a:srgbClr val="000000"/>
                          </a:solidFill>
                          <a:effectLst/>
                          <a:latin typeface="Baskerville" panose="02020502070401020303"/>
                        </a:rPr>
                        <a:t>Green Business Certification Institute (GBCI)</a:t>
                      </a:r>
                      <a:endParaRPr lang="en-US" sz="3600" b="0" dirty="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tcPr>
                </a:tc>
                <a:extLst>
                  <a:ext uri="{0D108BD9-81ED-4DB2-BD59-A6C34878D82A}">
                    <a16:rowId xmlns:a16="http://schemas.microsoft.com/office/drawing/2014/main" val="571727835"/>
                  </a:ext>
                </a:extLst>
              </a:tr>
              <a:tr h="188493">
                <a:tc>
                  <a:txBody>
                    <a:bodyPr/>
                    <a:lstStyle/>
                    <a:p>
                      <a:pPr algn="ctr" rtl="0" fontAlgn="ctr">
                        <a:spcBef>
                          <a:spcPts val="0"/>
                        </a:spcBef>
                        <a:spcAft>
                          <a:spcPts val="0"/>
                        </a:spcAft>
                      </a:pPr>
                      <a:r>
                        <a:rPr lang="en-US" sz="1200" b="0" i="0" u="none" strike="noStrike">
                          <a:solidFill>
                            <a:srgbClr val="000000"/>
                          </a:solidFill>
                          <a:effectLst/>
                          <a:latin typeface="Baskerville" panose="02020502070401020303"/>
                        </a:rPr>
                        <a:t>Countries Covered</a:t>
                      </a:r>
                      <a:endParaRPr lang="en-US" sz="3600" b="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solidFill>
                      <a:srgbClr val="CFC3AC"/>
                    </a:solidFill>
                  </a:tcPr>
                </a:tc>
                <a:tc>
                  <a:txBody>
                    <a:bodyPr/>
                    <a:lstStyle/>
                    <a:p>
                      <a:pPr algn="ctr" rtl="0" fontAlgn="ctr">
                        <a:spcBef>
                          <a:spcPts val="0"/>
                        </a:spcBef>
                        <a:spcAft>
                          <a:spcPts val="0"/>
                        </a:spcAft>
                      </a:pPr>
                      <a:r>
                        <a:rPr lang="en-US" altLang="zh-CN" sz="1200" b="0" i="0" u="none" strike="noStrike" dirty="0">
                          <a:solidFill>
                            <a:srgbClr val="000000"/>
                          </a:solidFill>
                          <a:effectLst/>
                          <a:latin typeface="Baskerville" panose="02020502070401020303"/>
                        </a:rPr>
                        <a:t>176</a:t>
                      </a:r>
                      <a:endParaRPr lang="zh-CN" altLang="en-US" sz="3600" b="0" dirty="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tcPr>
                </a:tc>
                <a:extLst>
                  <a:ext uri="{0D108BD9-81ED-4DB2-BD59-A6C34878D82A}">
                    <a16:rowId xmlns:a16="http://schemas.microsoft.com/office/drawing/2014/main" val="2622239864"/>
                  </a:ext>
                </a:extLst>
              </a:tr>
              <a:tr h="586817">
                <a:tc>
                  <a:txBody>
                    <a:bodyPr/>
                    <a:lstStyle/>
                    <a:p>
                      <a:pPr algn="ctr" rtl="0" fontAlgn="ctr">
                        <a:spcBef>
                          <a:spcPts val="0"/>
                        </a:spcBef>
                        <a:spcAft>
                          <a:spcPts val="0"/>
                        </a:spcAft>
                      </a:pPr>
                      <a:r>
                        <a:rPr lang="en-US" sz="1600" b="1" i="0" u="none" strike="noStrike" dirty="0">
                          <a:solidFill>
                            <a:srgbClr val="000000"/>
                          </a:solidFill>
                          <a:effectLst/>
                          <a:latin typeface="Baskerville" panose="02020502070401020303"/>
                        </a:rPr>
                        <a:t>Ratings</a:t>
                      </a:r>
                      <a:endParaRPr lang="en-US" sz="3600" b="1" dirty="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solidFill>
                      <a:srgbClr val="CFC3AC"/>
                    </a:solidFill>
                  </a:tcPr>
                </a:tc>
                <a:tc>
                  <a:txBody>
                    <a:bodyPr/>
                    <a:lstStyle/>
                    <a:p>
                      <a:pPr algn="ct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Baskerville" panose="02020502070401020303"/>
                        </a:rPr>
                        <a:t>Certified</a:t>
                      </a:r>
                    </a:p>
                    <a:p>
                      <a:pPr algn="ct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Baskerville" panose="02020502070401020303"/>
                        </a:rPr>
                        <a:t>Silver</a:t>
                      </a:r>
                    </a:p>
                    <a:p>
                      <a:pPr algn="ct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Baskerville" panose="02020502070401020303"/>
                        </a:rPr>
                        <a:t>Gold</a:t>
                      </a:r>
                    </a:p>
                    <a:p>
                      <a:pPr algn="ct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Baskerville" panose="02020502070401020303"/>
                        </a:rPr>
                        <a:t>Platinum</a:t>
                      </a: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tcPr>
                </a:tc>
                <a:extLst>
                  <a:ext uri="{0D108BD9-81ED-4DB2-BD59-A6C34878D82A}">
                    <a16:rowId xmlns:a16="http://schemas.microsoft.com/office/drawing/2014/main" val="3404764567"/>
                  </a:ext>
                </a:extLst>
              </a:tr>
              <a:tr h="188493">
                <a:tc>
                  <a:txBody>
                    <a:bodyPr/>
                    <a:lstStyle/>
                    <a:p>
                      <a:pPr algn="ctr" rtl="0" fontAlgn="ctr">
                        <a:spcBef>
                          <a:spcPts val="0"/>
                        </a:spcBef>
                        <a:spcAft>
                          <a:spcPts val="0"/>
                        </a:spcAft>
                      </a:pPr>
                      <a:r>
                        <a:rPr lang="en-US" sz="1200" b="0" i="0" u="none" strike="noStrike" dirty="0">
                          <a:solidFill>
                            <a:srgbClr val="000000"/>
                          </a:solidFill>
                          <a:effectLst/>
                          <a:latin typeface="Baskerville" panose="02020502070401020303"/>
                        </a:rPr>
                        <a:t>Assessment</a:t>
                      </a:r>
                      <a:endParaRPr lang="en-US" sz="3600" b="0" dirty="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solidFill>
                      <a:srgbClr val="CFC3AC"/>
                    </a:solidFill>
                  </a:tcPr>
                </a:tc>
                <a:tc>
                  <a:txBody>
                    <a:bodyPr/>
                    <a:lstStyle/>
                    <a:p>
                      <a:pPr algn="ctr" rtl="0" fontAlgn="ctr">
                        <a:spcBef>
                          <a:spcPts val="0"/>
                        </a:spcBef>
                        <a:spcAft>
                          <a:spcPts val="0"/>
                        </a:spcAft>
                      </a:pPr>
                      <a:r>
                        <a:rPr lang="en-US" sz="1200" b="0" i="0" u="none" strike="noStrike" dirty="0">
                          <a:solidFill>
                            <a:srgbClr val="000000"/>
                          </a:solidFill>
                          <a:effectLst/>
                          <a:latin typeface="Baskerville" panose="02020502070401020303"/>
                        </a:rPr>
                        <a:t>USGBC</a:t>
                      </a:r>
                      <a:endParaRPr lang="en-US" sz="3600" b="0" dirty="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tcPr>
                </a:tc>
                <a:extLst>
                  <a:ext uri="{0D108BD9-81ED-4DB2-BD59-A6C34878D82A}">
                    <a16:rowId xmlns:a16="http://schemas.microsoft.com/office/drawing/2014/main" val="1106215202"/>
                  </a:ext>
                </a:extLst>
              </a:tr>
              <a:tr h="1184304">
                <a:tc>
                  <a:txBody>
                    <a:bodyPr/>
                    <a:lstStyle/>
                    <a:p>
                      <a:pPr algn="ctr" rtl="0" fontAlgn="ctr">
                        <a:spcBef>
                          <a:spcPts val="0"/>
                        </a:spcBef>
                        <a:spcAft>
                          <a:spcPts val="0"/>
                        </a:spcAft>
                      </a:pPr>
                      <a:r>
                        <a:rPr lang="en-US" sz="1800" b="1" i="0" u="none" strike="noStrike" dirty="0">
                          <a:solidFill>
                            <a:srgbClr val="000000"/>
                          </a:solidFill>
                          <a:effectLst/>
                          <a:latin typeface="Baskerville" panose="02020502070401020303"/>
                        </a:rPr>
                        <a:t>Schemes</a:t>
                      </a:r>
                      <a:endParaRPr lang="en-US" sz="6000" b="1" dirty="0">
                        <a:effectLst/>
                        <a:latin typeface="Baskerville" panose="02020502070401020303"/>
                      </a:endParaRP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solidFill>
                      <a:srgbClr val="CFC3AC"/>
                    </a:solidFill>
                  </a:tcPr>
                </a:tc>
                <a:tc>
                  <a:txBody>
                    <a:bodyPr/>
                    <a:lstStyle/>
                    <a:p>
                      <a:pPr algn="ct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Baskerville" panose="02020502070401020303"/>
                        </a:rPr>
                        <a:t>New Construction</a:t>
                      </a:r>
                    </a:p>
                    <a:p>
                      <a:pPr algn="ct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Baskerville" panose="02020502070401020303"/>
                        </a:rPr>
                        <a:t>Existing: Operations and Maintenance</a:t>
                      </a:r>
                    </a:p>
                    <a:p>
                      <a:pPr algn="ct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Baskerville" panose="02020502070401020303"/>
                        </a:rPr>
                        <a:t>Commercial</a:t>
                      </a:r>
                    </a:p>
                    <a:p>
                      <a:pPr algn="ct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Baskerville" panose="02020502070401020303"/>
                        </a:rPr>
                        <a:t>Interiors</a:t>
                      </a:r>
                    </a:p>
                    <a:p>
                      <a:pPr algn="ct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Baskerville" panose="02020502070401020303"/>
                        </a:rPr>
                        <a:t>Core &amp; Shell</a:t>
                      </a:r>
                    </a:p>
                    <a:p>
                      <a:pPr algn="ct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Baskerville" panose="02020502070401020303"/>
                        </a:rPr>
                        <a:t>Schools</a:t>
                      </a:r>
                    </a:p>
                    <a:p>
                      <a:pPr algn="ct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Baskerville" panose="02020502070401020303"/>
                        </a:rPr>
                        <a:t>Retail</a:t>
                      </a:r>
                    </a:p>
                    <a:p>
                      <a:pPr algn="ct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Baskerville" panose="02020502070401020303"/>
                        </a:rPr>
                        <a:t>Healthcare</a:t>
                      </a:r>
                    </a:p>
                    <a:p>
                      <a:pPr algn="ctr" rtl="0" fontAlgn="base">
                        <a:spcBef>
                          <a:spcPts val="0"/>
                        </a:spcBef>
                        <a:spcAft>
                          <a:spcPts val="0"/>
                        </a:spcAft>
                        <a:buFont typeface="Arial" panose="020B0604020202020204" pitchFamily="34" charset="0"/>
                        <a:buChar char="•"/>
                      </a:pPr>
                      <a:r>
                        <a:rPr lang="en-US" sz="1200" b="0" i="0" u="none" strike="noStrike" dirty="0">
                          <a:solidFill>
                            <a:srgbClr val="000000"/>
                          </a:solidFill>
                          <a:effectLst/>
                          <a:latin typeface="Baskerville" panose="02020502070401020303"/>
                        </a:rPr>
                        <a:t>Homes</a:t>
                      </a:r>
                    </a:p>
                    <a:p>
                      <a:pPr algn="ctr" rtl="0" fontAlgn="base">
                        <a:spcBef>
                          <a:spcPts val="0"/>
                        </a:spcBef>
                        <a:spcAft>
                          <a:spcPts val="0"/>
                        </a:spcAft>
                        <a:buFont typeface="Arial" panose="020B0604020202020204" pitchFamily="34" charset="0"/>
                        <a:buChar char="•"/>
                      </a:pPr>
                      <a:r>
                        <a:rPr lang="en-US" sz="1200" b="0" i="0" u="none" strike="noStrike" dirty="0" smtClean="0">
                          <a:solidFill>
                            <a:srgbClr val="000000"/>
                          </a:solidFill>
                          <a:effectLst/>
                          <a:latin typeface="Baskerville" panose="02020502070401020303"/>
                        </a:rPr>
                        <a:t>Neighborhood </a:t>
                      </a:r>
                      <a:r>
                        <a:rPr lang="en-US" sz="1200" b="0" i="0" u="none" strike="noStrike" dirty="0">
                          <a:solidFill>
                            <a:srgbClr val="000000"/>
                          </a:solidFill>
                          <a:effectLst/>
                          <a:latin typeface="Baskerville" panose="02020502070401020303"/>
                        </a:rPr>
                        <a:t>Development</a:t>
                      </a:r>
                    </a:p>
                  </a:txBody>
                  <a:tcPr marL="44456" marR="44456" marT="44456" marB="44456" anchor="ctr">
                    <a:lnL w="12621" cap="flat" cmpd="sng" algn="ctr">
                      <a:solidFill>
                        <a:srgbClr val="908269"/>
                      </a:solidFill>
                      <a:prstDash val="solid"/>
                      <a:round/>
                      <a:headEnd type="none" w="med" len="med"/>
                      <a:tailEnd type="none" w="med" len="med"/>
                    </a:lnL>
                    <a:lnR w="12621" cap="flat" cmpd="sng" algn="ctr">
                      <a:solidFill>
                        <a:srgbClr val="908269"/>
                      </a:solidFill>
                      <a:prstDash val="solid"/>
                      <a:round/>
                      <a:headEnd type="none" w="med" len="med"/>
                      <a:tailEnd type="none" w="med" len="med"/>
                    </a:lnR>
                    <a:lnT w="12621" cap="flat" cmpd="sng" algn="ctr">
                      <a:solidFill>
                        <a:srgbClr val="908269"/>
                      </a:solidFill>
                      <a:prstDash val="solid"/>
                      <a:round/>
                      <a:headEnd type="none" w="med" len="med"/>
                      <a:tailEnd type="none" w="med" len="med"/>
                    </a:lnT>
                    <a:lnB w="12621" cap="flat" cmpd="sng" algn="ctr">
                      <a:solidFill>
                        <a:srgbClr val="908269"/>
                      </a:solidFill>
                      <a:prstDash val="solid"/>
                      <a:round/>
                      <a:headEnd type="none" w="med" len="med"/>
                      <a:tailEnd type="none" w="med" len="med"/>
                    </a:lnB>
                  </a:tcPr>
                </a:tc>
                <a:extLst>
                  <a:ext uri="{0D108BD9-81ED-4DB2-BD59-A6C34878D82A}">
                    <a16:rowId xmlns:a16="http://schemas.microsoft.com/office/drawing/2014/main" val="2150379026"/>
                  </a:ext>
                </a:extLst>
              </a:tr>
            </a:tbl>
          </a:graphicData>
        </a:graphic>
      </p:graphicFrame>
      <p:sp>
        <p:nvSpPr>
          <p:cNvPr id="7" name="Rectangle 1">
            <a:extLst>
              <a:ext uri="{FF2B5EF4-FFF2-40B4-BE49-F238E27FC236}">
                <a16:creationId xmlns:a16="http://schemas.microsoft.com/office/drawing/2014/main" id="{805C2E2D-5C27-4139-9281-B89F97A6D090}"/>
              </a:ext>
            </a:extLst>
          </p:cNvPr>
          <p:cNvSpPr>
            <a:spLocks noChangeArrowheads="1"/>
          </p:cNvSpPr>
          <p:nvPr/>
        </p:nvSpPr>
        <p:spPr bwMode="auto">
          <a:xfrm>
            <a:off x="4254277" y="121574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pic>
        <p:nvPicPr>
          <p:cNvPr id="10" name="Picture 9">
            <a:extLst>
              <a:ext uri="{FF2B5EF4-FFF2-40B4-BE49-F238E27FC236}">
                <a16:creationId xmlns:a16="http://schemas.microsoft.com/office/drawing/2014/main" id="{C3209798-FF87-4D65-9FEB-55A6F0FE55CF}"/>
              </a:ext>
            </a:extLst>
          </p:cNvPr>
          <p:cNvPicPr/>
          <p:nvPr/>
        </p:nvPicPr>
        <p:blipFill rotWithShape="1">
          <a:blip r:embed="rId4" cstate="print">
            <a:extLst>
              <a:ext uri="{28A0092B-C50C-407E-A947-70E740481C1C}">
                <a14:useLocalDpi xmlns:a14="http://schemas.microsoft.com/office/drawing/2010/main" val="0"/>
              </a:ext>
            </a:extLst>
          </a:blip>
          <a:srcRect l="6061" t="6114" r="13131" b="44324"/>
          <a:stretch/>
        </p:blipFill>
        <p:spPr bwMode="auto">
          <a:xfrm>
            <a:off x="148510" y="2058264"/>
            <a:ext cx="4568963" cy="3930870"/>
          </a:xfrm>
          <a:prstGeom prst="rect">
            <a:avLst/>
          </a:prstGeom>
          <a:noFill/>
          <a:ln>
            <a:no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67F948E0-4E24-4065-BCAB-65E44F81CB16}"/>
              </a:ext>
            </a:extLst>
          </p:cNvPr>
          <p:cNvSpPr/>
          <p:nvPr/>
        </p:nvSpPr>
        <p:spPr>
          <a:xfrm>
            <a:off x="443318" y="1525374"/>
            <a:ext cx="3810959" cy="461665"/>
          </a:xfrm>
          <a:prstGeom prst="rect">
            <a:avLst/>
          </a:prstGeom>
        </p:spPr>
        <p:txBody>
          <a:bodyPr wrap="square">
            <a:spAutoFit/>
          </a:bodyPr>
          <a:lstStyle/>
          <a:p>
            <a:pPr marL="457200" indent="-457200">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Procedures and schemes</a:t>
            </a:r>
            <a:endParaRPr lang="en-US" sz="2000"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3659263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 name="Title 4">
            <a:extLst>
              <a:ext uri="{FF2B5EF4-FFF2-40B4-BE49-F238E27FC236}">
                <a16:creationId xmlns:a16="http://schemas.microsoft.com/office/drawing/2014/main" id="{FF0F6881-294A-4240-89A2-2302A149F801}"/>
              </a:ext>
            </a:extLst>
          </p:cNvPr>
          <p:cNvSpPr txBox="1">
            <a:spLocks/>
          </p:cNvSpPr>
          <p:nvPr/>
        </p:nvSpPr>
        <p:spPr>
          <a:xfrm>
            <a:off x="148510" y="233407"/>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1100"/>
            </a:pPr>
            <a:r>
              <a:rPr lang="en-US" altLang="zh-CN" sz="4267" dirty="0">
                <a:solidFill>
                  <a:srgbClr val="1B4453"/>
                </a:solidFill>
                <a:latin typeface="Baskerville" panose="02020502070401020303"/>
              </a:rPr>
              <a:t>LEED Certificate</a:t>
            </a:r>
            <a:endParaRPr lang="en-US" sz="4267" dirty="0">
              <a:solidFill>
                <a:srgbClr val="1B4453"/>
              </a:solidFill>
              <a:latin typeface="Baskerville" panose="02020502070401020303"/>
            </a:endParaRPr>
          </a:p>
        </p:txBody>
      </p:sp>
      <p:sp>
        <p:nvSpPr>
          <p:cNvPr id="14" name="Rectangle 13">
            <a:extLst>
              <a:ext uri="{FF2B5EF4-FFF2-40B4-BE49-F238E27FC236}">
                <a16:creationId xmlns:a16="http://schemas.microsoft.com/office/drawing/2014/main" id="{53DF893A-7DC1-4162-901D-339813C03A5F}"/>
              </a:ext>
            </a:extLst>
          </p:cNvPr>
          <p:cNvSpPr/>
          <p:nvPr/>
        </p:nvSpPr>
        <p:spPr>
          <a:xfrm>
            <a:off x="314000" y="1957184"/>
            <a:ext cx="3810959" cy="2062103"/>
          </a:xfrm>
          <a:prstGeom prst="rect">
            <a:avLst/>
          </a:prstGeom>
        </p:spPr>
        <p:txBody>
          <a:bodyPr wrap="square">
            <a:spAutoFit/>
          </a:bodyPr>
          <a:lstStyle/>
          <a:p>
            <a:pPr marL="457200" indent="-457200">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Checklist based process</a:t>
            </a:r>
          </a:p>
          <a:p>
            <a:pPr marL="457200" indent="-457200">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Ratings: </a:t>
            </a:r>
          </a:p>
          <a:p>
            <a:pPr marL="914400" lvl="1" indent="-4572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Certified (40-49); </a:t>
            </a:r>
          </a:p>
          <a:p>
            <a:pPr marL="914400" lvl="1" indent="-4572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Silver (50-59); </a:t>
            </a:r>
          </a:p>
          <a:p>
            <a:pPr marL="914400" lvl="1" indent="-4572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Gold (60-79); </a:t>
            </a:r>
          </a:p>
          <a:p>
            <a:pPr marL="914400" lvl="1" indent="-4572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Platinum (80+)</a:t>
            </a:r>
          </a:p>
        </p:txBody>
      </p:sp>
      <p:pic>
        <p:nvPicPr>
          <p:cNvPr id="3" name="Picture 2">
            <a:extLst>
              <a:ext uri="{FF2B5EF4-FFF2-40B4-BE49-F238E27FC236}">
                <a16:creationId xmlns:a16="http://schemas.microsoft.com/office/drawing/2014/main" id="{0302DC99-1AD1-43AF-B693-FEA6DD896C71}"/>
              </a:ext>
            </a:extLst>
          </p:cNvPr>
          <p:cNvPicPr>
            <a:picLocks noChangeAspect="1"/>
          </p:cNvPicPr>
          <p:nvPr/>
        </p:nvPicPr>
        <p:blipFill>
          <a:blip r:embed="rId3"/>
          <a:stretch>
            <a:fillRect/>
          </a:stretch>
        </p:blipFill>
        <p:spPr>
          <a:xfrm>
            <a:off x="4112645" y="1274359"/>
            <a:ext cx="7005480" cy="5042332"/>
          </a:xfrm>
          <a:prstGeom prst="rect">
            <a:avLst/>
          </a:prstGeom>
        </p:spPr>
      </p:pic>
      <p:sp>
        <p:nvSpPr>
          <p:cNvPr id="6" name="TextBox 5">
            <a:extLst>
              <a:ext uri="{FF2B5EF4-FFF2-40B4-BE49-F238E27FC236}">
                <a16:creationId xmlns:a16="http://schemas.microsoft.com/office/drawing/2014/main" id="{9F9970D9-E323-4F5B-BC6C-1DDA8FDE40BA}"/>
              </a:ext>
            </a:extLst>
          </p:cNvPr>
          <p:cNvSpPr txBox="1"/>
          <p:nvPr/>
        </p:nvSpPr>
        <p:spPr>
          <a:xfrm>
            <a:off x="4124959" y="6318680"/>
            <a:ext cx="1271310" cy="369332"/>
          </a:xfrm>
          <a:prstGeom prst="rect">
            <a:avLst/>
          </a:prstGeom>
          <a:noFill/>
        </p:spPr>
        <p:txBody>
          <a:bodyPr wrap="none" rtlCol="0">
            <a:spAutoFit/>
          </a:bodyPr>
          <a:lstStyle/>
          <a:p>
            <a:r>
              <a:rPr lang="en-US" altLang="zh-CN" dirty="0"/>
              <a:t>Source: </a:t>
            </a:r>
            <a:r>
              <a:rPr lang="en-US" altLang="zh-CN" dirty="0">
                <a:hlinkClick r:id="rId4"/>
              </a:rPr>
              <a:t>link</a:t>
            </a:r>
            <a:endParaRPr lang="zh-CN" altLang="en-US" dirty="0"/>
          </a:p>
        </p:txBody>
      </p:sp>
      <p:sp>
        <p:nvSpPr>
          <p:cNvPr id="4" name="TextBox 3"/>
          <p:cNvSpPr txBox="1"/>
          <p:nvPr/>
        </p:nvSpPr>
        <p:spPr>
          <a:xfrm>
            <a:off x="5532582" y="6391564"/>
            <a:ext cx="5362365" cy="646331"/>
          </a:xfrm>
          <a:prstGeom prst="rect">
            <a:avLst/>
          </a:prstGeom>
          <a:noFill/>
        </p:spPr>
        <p:txBody>
          <a:bodyPr wrap="none" rtlCol="0">
            <a:spAutoFit/>
          </a:bodyPr>
          <a:lstStyle/>
          <a:p>
            <a:r>
              <a:rPr lang="en-US" sz="1200" dirty="0">
                <a:latin typeface="Baskerville Old Face" panose="02020602080505020303" pitchFamily="18" charset="0"/>
              </a:rPr>
              <a:t>© City of Cambridge. All rights reserved.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u="sng" dirty="0">
                <a:latin typeface="Baskerville Old Face" panose="02020602080505020303" pitchFamily="18" charset="0"/>
                <a:hlinkClick r:id="rId5"/>
              </a:rPr>
              <a:t>https://ocw.mit.edu/help/faq-fair-use</a:t>
            </a:r>
            <a:r>
              <a:rPr lang="en-US" sz="1200" u="sng" dirty="0" smtClean="0">
                <a:latin typeface="Baskerville Old Face" panose="02020602080505020303" pitchFamily="18" charset="0"/>
                <a:hlinkClick r:id="rId5"/>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a:p>
            <a:endParaRPr lang="en-US" sz="1200" dirty="0">
              <a:latin typeface="Baskerville Old Face" panose="02020602080505020303" pitchFamily="18" charset="0"/>
            </a:endParaRPr>
          </a:p>
        </p:txBody>
      </p:sp>
    </p:spTree>
    <p:extLst>
      <p:ext uri="{BB962C8B-B14F-4D97-AF65-F5344CB8AC3E}">
        <p14:creationId xmlns:p14="http://schemas.microsoft.com/office/powerpoint/2010/main" val="2216902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 name="Title 4">
            <a:extLst>
              <a:ext uri="{FF2B5EF4-FFF2-40B4-BE49-F238E27FC236}">
                <a16:creationId xmlns:a16="http://schemas.microsoft.com/office/drawing/2014/main" id="{FF0F6881-294A-4240-89A2-2302A149F801}"/>
              </a:ext>
            </a:extLst>
          </p:cNvPr>
          <p:cNvSpPr txBox="1">
            <a:spLocks/>
          </p:cNvSpPr>
          <p:nvPr/>
        </p:nvSpPr>
        <p:spPr>
          <a:xfrm>
            <a:off x="148510" y="233407"/>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1100"/>
            </a:pPr>
            <a:r>
              <a:rPr lang="en-US" altLang="zh-CN" sz="4267" dirty="0">
                <a:solidFill>
                  <a:srgbClr val="1B4453"/>
                </a:solidFill>
                <a:latin typeface="Baskerville" panose="02020502070401020303"/>
              </a:rPr>
              <a:t>LEED Certificate</a:t>
            </a:r>
            <a:endParaRPr lang="en-US" sz="4267" dirty="0">
              <a:solidFill>
                <a:srgbClr val="1B4453"/>
              </a:solidFill>
              <a:latin typeface="Baskerville" panose="02020502070401020303"/>
            </a:endParaRPr>
          </a:p>
        </p:txBody>
      </p:sp>
      <p:sp>
        <p:nvSpPr>
          <p:cNvPr id="14" name="Rectangle 13">
            <a:extLst>
              <a:ext uri="{FF2B5EF4-FFF2-40B4-BE49-F238E27FC236}">
                <a16:creationId xmlns:a16="http://schemas.microsoft.com/office/drawing/2014/main" id="{53DF893A-7DC1-4162-901D-339813C03A5F}"/>
              </a:ext>
            </a:extLst>
          </p:cNvPr>
          <p:cNvSpPr/>
          <p:nvPr/>
        </p:nvSpPr>
        <p:spPr>
          <a:xfrm>
            <a:off x="415601" y="1215504"/>
            <a:ext cx="4073898" cy="4154984"/>
          </a:xfrm>
          <a:prstGeom prst="rect">
            <a:avLst/>
          </a:prstGeom>
        </p:spPr>
        <p:txBody>
          <a:bodyPr wrap="square">
            <a:spAutoFit/>
          </a:bodyPr>
          <a:lstStyle/>
          <a:p>
            <a:pPr marL="457200" indent="-457200">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Evolution</a:t>
            </a:r>
          </a:p>
          <a:p>
            <a:pPr marL="914400" lvl="1" indent="-4572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LEED v1.0 (1998): only for New Construction (NC)</a:t>
            </a:r>
          </a:p>
          <a:p>
            <a:pPr marL="914400" lvl="1" indent="-4572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LEED NC v2.0 (2001)</a:t>
            </a:r>
          </a:p>
          <a:p>
            <a:pPr marL="914400" lvl="1" indent="-457200">
              <a:buFont typeface="Arial" panose="020B0604020202020204" pitchFamily="34" charset="0"/>
              <a:buChar char="•"/>
            </a:pPr>
            <a:r>
              <a:rPr lang="en-US" altLang="zh-CN" sz="2000" dirty="0">
                <a:latin typeface="Baskerville" panose="02020502070401020303" pitchFamily="18" charset="0"/>
                <a:ea typeface="Baskerville" panose="02020502070401020303" pitchFamily="18" charset="0"/>
              </a:rPr>
              <a:t>LEED NC v2.2 (2005)</a:t>
            </a:r>
          </a:p>
          <a:p>
            <a:pPr marL="914400" lvl="1" indent="-457200">
              <a:buFont typeface="Arial" panose="020B0604020202020204" pitchFamily="34" charset="0"/>
              <a:buChar char="•"/>
            </a:pPr>
            <a:r>
              <a:rPr lang="en-US" altLang="zh-CN" sz="2000" dirty="0">
                <a:latin typeface="Baskerville" panose="02020502070401020303" pitchFamily="18" charset="0"/>
                <a:ea typeface="Baskerville" panose="02020502070401020303" pitchFamily="18" charset="0"/>
              </a:rPr>
              <a:t>LEED v3 (2009)</a:t>
            </a:r>
          </a:p>
          <a:p>
            <a:pPr marL="914400" lvl="1" indent="-4572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LEED v4 (2013)</a:t>
            </a:r>
          </a:p>
          <a:p>
            <a:pPr marL="914400" lvl="1" indent="-4572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LEED v4.1 (2017)</a:t>
            </a:r>
          </a:p>
          <a:p>
            <a:pPr marL="914400" lvl="1" indent="-457200">
              <a:buFont typeface="Arial" panose="020B0604020202020204" pitchFamily="34" charset="0"/>
              <a:buChar char="•"/>
            </a:pPr>
            <a:endParaRPr lang="en-US" sz="2000" dirty="0">
              <a:latin typeface="Baskerville" panose="02020502070401020303" pitchFamily="18" charset="0"/>
              <a:ea typeface="Baskerville" panose="02020502070401020303" pitchFamily="18" charset="0"/>
            </a:endParaRPr>
          </a:p>
          <a:p>
            <a:pPr marL="457200" indent="-4572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Category-specific points</a:t>
            </a:r>
          </a:p>
          <a:p>
            <a:pPr marL="914400" lvl="1" indent="-4572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Energy related: about 30% </a:t>
            </a:r>
          </a:p>
          <a:p>
            <a:pPr marL="914400" lvl="1" indent="-457200">
              <a:buFont typeface="Arial" panose="020B0604020202020204" pitchFamily="34" charset="0"/>
              <a:buChar char="•"/>
            </a:pPr>
            <a:r>
              <a:rPr lang="en-US" altLang="zh-CN" sz="2000" dirty="0">
                <a:latin typeface="Baskerville" panose="02020502070401020303" pitchFamily="18" charset="0"/>
                <a:ea typeface="Baskerville" panose="02020502070401020303" pitchFamily="18" charset="0"/>
              </a:rPr>
              <a:t>Increasing attention on location</a:t>
            </a:r>
          </a:p>
        </p:txBody>
      </p:sp>
      <p:pic>
        <p:nvPicPr>
          <p:cNvPr id="8" name="Picture 7">
            <a:extLst>
              <a:ext uri="{FF2B5EF4-FFF2-40B4-BE49-F238E27FC236}">
                <a16:creationId xmlns:a16="http://schemas.microsoft.com/office/drawing/2014/main" id="{9E5C025E-0277-45BB-BCD1-35743C613B5B}"/>
              </a:ext>
            </a:extLst>
          </p:cNvPr>
          <p:cNvPicPr/>
          <p:nvPr/>
        </p:nvPicPr>
        <p:blipFill>
          <a:blip r:embed="rId3"/>
          <a:stretch>
            <a:fillRect/>
          </a:stretch>
        </p:blipFill>
        <p:spPr>
          <a:xfrm>
            <a:off x="4841964" y="2284785"/>
            <a:ext cx="7020497" cy="3211678"/>
          </a:xfrm>
          <a:prstGeom prst="rect">
            <a:avLst/>
          </a:prstGeom>
        </p:spPr>
      </p:pic>
      <p:sp>
        <p:nvSpPr>
          <p:cNvPr id="5" name="TextBox 4">
            <a:extLst>
              <a:ext uri="{FF2B5EF4-FFF2-40B4-BE49-F238E27FC236}">
                <a16:creationId xmlns:a16="http://schemas.microsoft.com/office/drawing/2014/main" id="{F37DCCAF-EC79-47C4-A8C9-FEC9CD8F182C}"/>
              </a:ext>
            </a:extLst>
          </p:cNvPr>
          <p:cNvSpPr txBox="1"/>
          <p:nvPr/>
        </p:nvSpPr>
        <p:spPr>
          <a:xfrm>
            <a:off x="5017853" y="5642496"/>
            <a:ext cx="6844608" cy="954107"/>
          </a:xfrm>
          <a:prstGeom prst="rect">
            <a:avLst/>
          </a:prstGeom>
          <a:noFill/>
        </p:spPr>
        <p:txBody>
          <a:bodyPr wrap="square" rtlCol="0">
            <a:spAutoFit/>
          </a:bodyPr>
          <a:lstStyle/>
          <a:p>
            <a:r>
              <a:rPr lang="en-US" altLang="zh-CN" sz="1400" dirty="0" smtClean="0">
                <a:latin typeface="Baskerville" panose="02020502070401020303"/>
              </a:rPr>
              <a:t>Source: </a:t>
            </a:r>
            <a:r>
              <a:rPr lang="en-US" altLang="zh-CN" sz="1400" dirty="0" err="1" smtClean="0">
                <a:latin typeface="Baskerville" panose="02020502070401020303"/>
              </a:rPr>
              <a:t>Amiri</a:t>
            </a:r>
            <a:r>
              <a:rPr lang="en-US" altLang="zh-CN" sz="1400" dirty="0" smtClean="0">
                <a:latin typeface="Baskerville" panose="02020502070401020303"/>
              </a:rPr>
              <a:t>, A., </a:t>
            </a:r>
            <a:r>
              <a:rPr lang="en-US" altLang="zh-CN" sz="1400" dirty="0" err="1" smtClean="0">
                <a:latin typeface="Baskerville" panose="02020502070401020303"/>
              </a:rPr>
              <a:t>Ottelin</a:t>
            </a:r>
            <a:r>
              <a:rPr lang="en-US" altLang="zh-CN" sz="1400" dirty="0" smtClean="0">
                <a:latin typeface="Baskerville" panose="02020502070401020303"/>
              </a:rPr>
              <a:t>, J., &amp; </a:t>
            </a:r>
            <a:r>
              <a:rPr lang="en-US" altLang="zh-CN" sz="1400" dirty="0" err="1" smtClean="0">
                <a:latin typeface="Baskerville" panose="02020502070401020303"/>
              </a:rPr>
              <a:t>Sorvari</a:t>
            </a:r>
            <a:r>
              <a:rPr lang="en-US" altLang="zh-CN" sz="1400" dirty="0" smtClean="0">
                <a:latin typeface="Baskerville" panose="02020502070401020303"/>
              </a:rPr>
              <a:t>, J. (2019). Are LEED-certified buildings energy-efficient in practice?. </a:t>
            </a:r>
            <a:r>
              <a:rPr lang="en-US" altLang="zh-CN" sz="1400" i="1" dirty="0" smtClean="0">
                <a:latin typeface="Baskerville" panose="02020502070401020303"/>
              </a:rPr>
              <a:t>Sustainability</a:t>
            </a:r>
            <a:r>
              <a:rPr lang="en-US" altLang="zh-CN" sz="1400" dirty="0" smtClean="0">
                <a:latin typeface="Baskerville" panose="02020502070401020303"/>
              </a:rPr>
              <a:t>, </a:t>
            </a:r>
            <a:r>
              <a:rPr lang="en-US" altLang="zh-CN" sz="1400" i="1" dirty="0" smtClean="0">
                <a:latin typeface="Baskerville" panose="02020502070401020303"/>
              </a:rPr>
              <a:t>11</a:t>
            </a:r>
            <a:r>
              <a:rPr lang="en-US" altLang="zh-CN" sz="1400" dirty="0" smtClean="0">
                <a:latin typeface="Baskerville" panose="02020502070401020303"/>
              </a:rPr>
              <a:t>(6), 1672. </a:t>
            </a:r>
            <a:r>
              <a:rPr lang="en-US" sz="1400" dirty="0" smtClean="0">
                <a:latin typeface="Baskerville" panose="02020502070401020303"/>
              </a:rPr>
              <a:t>© </a:t>
            </a:r>
            <a:r>
              <a:rPr lang="en-US" sz="1400" dirty="0">
                <a:latin typeface="Baskerville" panose="02020502070401020303"/>
              </a:rPr>
              <a:t>2019 by the authors. Licensee MDPI, Basel, Switzerland. This article is an open access article distributed under the terms and conditions of the Creative Commons Attribution (CC BY) </a:t>
            </a:r>
            <a:r>
              <a:rPr lang="en-US" sz="1400" dirty="0" smtClean="0">
                <a:latin typeface="Baskerville" panose="02020502070401020303"/>
              </a:rPr>
              <a:t>license (</a:t>
            </a:r>
            <a:r>
              <a:rPr lang="en-US" sz="1400" dirty="0" smtClean="0">
                <a:latin typeface="Baskerville" panose="02020502070401020303"/>
                <a:hlinkClick r:id="rId4"/>
              </a:rPr>
              <a:t>http</a:t>
            </a:r>
            <a:r>
              <a:rPr lang="en-US" sz="1400" dirty="0">
                <a:latin typeface="Baskerville" panose="02020502070401020303"/>
                <a:hlinkClick r:id="rId4"/>
              </a:rPr>
              <a:t>://creativecommons.org/licenses/by/4.0/</a:t>
            </a:r>
            <a:r>
              <a:rPr lang="en-US" sz="1400" dirty="0">
                <a:latin typeface="Baskerville" panose="02020502070401020303"/>
              </a:rPr>
              <a:t>).</a:t>
            </a:r>
            <a:endParaRPr lang="zh-CN" altLang="en-US" sz="1400" dirty="0">
              <a:latin typeface="Baskerville" panose="02020502070401020303"/>
            </a:endParaRPr>
          </a:p>
        </p:txBody>
      </p:sp>
    </p:spTree>
    <p:extLst>
      <p:ext uri="{BB962C8B-B14F-4D97-AF65-F5344CB8AC3E}">
        <p14:creationId xmlns:p14="http://schemas.microsoft.com/office/powerpoint/2010/main" val="1537795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 name="Title 4">
            <a:extLst>
              <a:ext uri="{FF2B5EF4-FFF2-40B4-BE49-F238E27FC236}">
                <a16:creationId xmlns:a16="http://schemas.microsoft.com/office/drawing/2014/main" id="{FF0F6881-294A-4240-89A2-2302A149F801}"/>
              </a:ext>
            </a:extLst>
          </p:cNvPr>
          <p:cNvSpPr txBox="1">
            <a:spLocks/>
          </p:cNvSpPr>
          <p:nvPr/>
        </p:nvSpPr>
        <p:spPr>
          <a:xfrm>
            <a:off x="148510" y="233407"/>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1100"/>
            </a:pPr>
            <a:r>
              <a:rPr lang="en-US" altLang="zh-CN" sz="4267" dirty="0">
                <a:solidFill>
                  <a:srgbClr val="1B4453"/>
                </a:solidFill>
                <a:latin typeface="Baskerville" panose="02020502070401020303"/>
              </a:rPr>
              <a:t>LEED Certificate</a:t>
            </a:r>
            <a:endParaRPr lang="en-US" sz="4267" dirty="0">
              <a:solidFill>
                <a:srgbClr val="1B4453"/>
              </a:solidFill>
              <a:latin typeface="Baskerville" panose="02020502070401020303"/>
            </a:endParaRPr>
          </a:p>
        </p:txBody>
      </p:sp>
      <p:sp>
        <p:nvSpPr>
          <p:cNvPr id="14" name="Rectangle 13">
            <a:extLst>
              <a:ext uri="{FF2B5EF4-FFF2-40B4-BE49-F238E27FC236}">
                <a16:creationId xmlns:a16="http://schemas.microsoft.com/office/drawing/2014/main" id="{53DF893A-7DC1-4162-901D-339813C03A5F}"/>
              </a:ext>
            </a:extLst>
          </p:cNvPr>
          <p:cNvSpPr/>
          <p:nvPr/>
        </p:nvSpPr>
        <p:spPr>
          <a:xfrm>
            <a:off x="263680" y="1258327"/>
            <a:ext cx="11664639" cy="830997"/>
          </a:xfrm>
          <a:prstGeom prst="rect">
            <a:avLst/>
          </a:prstGeom>
        </p:spPr>
        <p:txBody>
          <a:bodyPr wrap="square">
            <a:spAutoFit/>
          </a:bodyPr>
          <a:lstStyle/>
          <a:p>
            <a:pPr marL="457200" indent="-457200">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Remaining problems: </a:t>
            </a:r>
            <a:br>
              <a:rPr lang="en-US" sz="2400" dirty="0">
                <a:latin typeface="Baskerville" panose="02020502070401020303" pitchFamily="18" charset="0"/>
                <a:ea typeface="Baskerville" panose="02020502070401020303" pitchFamily="18" charset="0"/>
              </a:rPr>
            </a:br>
            <a:r>
              <a:rPr lang="en-US" sz="2400" dirty="0">
                <a:latin typeface="Baskerville" panose="02020502070401020303" pitchFamily="18" charset="0"/>
                <a:ea typeface="Baskerville" panose="02020502070401020303" pitchFamily="18" charset="0"/>
              </a:rPr>
              <a:t>(1) High cost; (2) Not include embodied carbon; (3) </a:t>
            </a:r>
            <a:r>
              <a:rPr lang="en-US" altLang="zh-CN" sz="2400" dirty="0">
                <a:latin typeface="Baskerville" panose="02020502070401020303" pitchFamily="18" charset="0"/>
                <a:ea typeface="Baskerville" panose="02020502070401020303" pitchFamily="18" charset="0"/>
              </a:rPr>
              <a:t>A</a:t>
            </a:r>
            <a:r>
              <a:rPr lang="en-US" sz="2400" dirty="0">
                <a:latin typeface="Baskerville" panose="02020502070401020303" pitchFamily="18" charset="0"/>
                <a:ea typeface="Baskerville" panose="02020502070401020303" pitchFamily="18" charset="0"/>
              </a:rPr>
              <a:t>ctual utility bill not used to decertify.</a:t>
            </a:r>
            <a:endParaRPr lang="en-US" sz="2000" dirty="0">
              <a:latin typeface="Baskerville" panose="02020502070401020303" pitchFamily="18" charset="0"/>
              <a:ea typeface="Baskerville" panose="02020502070401020303" pitchFamily="18" charset="0"/>
            </a:endParaRPr>
          </a:p>
        </p:txBody>
      </p:sp>
      <p:pic>
        <p:nvPicPr>
          <p:cNvPr id="8" name="Picture 7">
            <a:extLst>
              <a:ext uri="{FF2B5EF4-FFF2-40B4-BE49-F238E27FC236}">
                <a16:creationId xmlns:a16="http://schemas.microsoft.com/office/drawing/2014/main" id="{5D8E2857-A1E1-41F0-81E4-C8365E710CD7}"/>
              </a:ext>
            </a:extLst>
          </p:cNvPr>
          <p:cNvPicPr/>
          <p:nvPr/>
        </p:nvPicPr>
        <p:blipFill>
          <a:blip r:embed="rId3"/>
          <a:stretch>
            <a:fillRect/>
          </a:stretch>
        </p:blipFill>
        <p:spPr>
          <a:xfrm>
            <a:off x="311154" y="2470555"/>
            <a:ext cx="5947490" cy="3358819"/>
          </a:xfrm>
          <a:prstGeom prst="rect">
            <a:avLst/>
          </a:prstGeom>
        </p:spPr>
      </p:pic>
      <p:pic>
        <p:nvPicPr>
          <p:cNvPr id="9" name="Picture 8" descr="BREEAM Fees to Increase">
            <a:extLst>
              <a:ext uri="{FF2B5EF4-FFF2-40B4-BE49-F238E27FC236}">
                <a16:creationId xmlns:a16="http://schemas.microsoft.com/office/drawing/2014/main" id="{C5D8E573-DD19-4A81-BD82-9F68711C691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89061" y="2855285"/>
            <a:ext cx="5391785" cy="2515235"/>
          </a:xfrm>
          <a:prstGeom prst="rect">
            <a:avLst/>
          </a:prstGeom>
          <a:noFill/>
          <a:ln>
            <a:noFill/>
          </a:ln>
        </p:spPr>
      </p:pic>
      <p:sp>
        <p:nvSpPr>
          <p:cNvPr id="5" name="TextBox 4">
            <a:extLst>
              <a:ext uri="{FF2B5EF4-FFF2-40B4-BE49-F238E27FC236}">
                <a16:creationId xmlns:a16="http://schemas.microsoft.com/office/drawing/2014/main" id="{0BD5ECC5-ACA3-4798-BDF7-BA7743F8CDDE}"/>
              </a:ext>
            </a:extLst>
          </p:cNvPr>
          <p:cNvSpPr txBox="1"/>
          <p:nvPr/>
        </p:nvSpPr>
        <p:spPr>
          <a:xfrm>
            <a:off x="2005908" y="5737041"/>
            <a:ext cx="1656223" cy="400110"/>
          </a:xfrm>
          <a:prstGeom prst="rect">
            <a:avLst/>
          </a:prstGeom>
          <a:noFill/>
        </p:spPr>
        <p:txBody>
          <a:bodyPr wrap="none" rtlCol="0">
            <a:spAutoFit/>
          </a:bodyPr>
          <a:lstStyle/>
          <a:p>
            <a:r>
              <a:rPr lang="en-US" altLang="zh-CN" sz="2000" dirty="0">
                <a:latin typeface="Baskerville" panose="02020502070401020303"/>
              </a:rPr>
              <a:t>Cost of LEED</a:t>
            </a:r>
            <a:endParaRPr lang="zh-CN" altLang="en-US" sz="2000" dirty="0">
              <a:latin typeface="Baskerville" panose="02020502070401020303"/>
            </a:endParaRPr>
          </a:p>
        </p:txBody>
      </p:sp>
      <p:sp>
        <p:nvSpPr>
          <p:cNvPr id="11" name="TextBox 10">
            <a:extLst>
              <a:ext uri="{FF2B5EF4-FFF2-40B4-BE49-F238E27FC236}">
                <a16:creationId xmlns:a16="http://schemas.microsoft.com/office/drawing/2014/main" id="{E717A4BD-C046-45E8-82CA-1156383F9677}"/>
              </a:ext>
            </a:extLst>
          </p:cNvPr>
          <p:cNvSpPr txBox="1"/>
          <p:nvPr/>
        </p:nvSpPr>
        <p:spPr>
          <a:xfrm>
            <a:off x="8250241" y="5437167"/>
            <a:ext cx="2095510" cy="400110"/>
          </a:xfrm>
          <a:prstGeom prst="rect">
            <a:avLst/>
          </a:prstGeom>
          <a:noFill/>
        </p:spPr>
        <p:txBody>
          <a:bodyPr wrap="none" rtlCol="0">
            <a:spAutoFit/>
          </a:bodyPr>
          <a:lstStyle/>
          <a:p>
            <a:r>
              <a:rPr lang="en-US" altLang="zh-CN" sz="2000" dirty="0">
                <a:latin typeface="Baskerville" panose="02020502070401020303"/>
              </a:rPr>
              <a:t>Cost of BREEAM</a:t>
            </a:r>
            <a:endParaRPr lang="zh-CN" altLang="en-US" sz="2000" dirty="0">
              <a:latin typeface="Baskerville" panose="02020502070401020303"/>
            </a:endParaRPr>
          </a:p>
        </p:txBody>
      </p:sp>
      <p:sp>
        <p:nvSpPr>
          <p:cNvPr id="7" name="TextBox 6">
            <a:extLst>
              <a:ext uri="{FF2B5EF4-FFF2-40B4-BE49-F238E27FC236}">
                <a16:creationId xmlns:a16="http://schemas.microsoft.com/office/drawing/2014/main" id="{7466E009-BF4F-48E2-A63D-6FD0610ACE0D}"/>
              </a:ext>
            </a:extLst>
          </p:cNvPr>
          <p:cNvSpPr txBox="1"/>
          <p:nvPr/>
        </p:nvSpPr>
        <p:spPr>
          <a:xfrm>
            <a:off x="854694" y="5929193"/>
            <a:ext cx="5134226" cy="646331"/>
          </a:xfrm>
          <a:prstGeom prst="rect">
            <a:avLst/>
          </a:prstGeom>
          <a:noFill/>
        </p:spPr>
        <p:txBody>
          <a:bodyPr wrap="none" rtlCol="0">
            <a:spAutoFit/>
          </a:bodyPr>
          <a:lstStyle/>
          <a:p>
            <a:r>
              <a:rPr lang="en-US" altLang="zh-CN" sz="1200" dirty="0">
                <a:latin typeface="Baskerville" panose="02020502070401020303"/>
              </a:rPr>
              <a:t>Source: </a:t>
            </a:r>
            <a:r>
              <a:rPr lang="en-US" altLang="zh-CN" sz="1200" u="sng" dirty="0">
                <a:latin typeface="Baskerville" panose="02020502070401020303"/>
                <a:hlinkClick r:id="rId5"/>
              </a:rPr>
              <a:t>https://</a:t>
            </a:r>
            <a:r>
              <a:rPr lang="en-US" altLang="zh-CN" sz="1200" u="sng" dirty="0" smtClean="0">
                <a:latin typeface="Baskerville" panose="02020502070401020303"/>
                <a:hlinkClick r:id="rId5"/>
              </a:rPr>
              <a:t>www.mdpi.com/2071-1050/11/8/2359</a:t>
            </a:r>
            <a:r>
              <a:rPr lang="en-US" altLang="zh-CN" sz="1200" u="sng" dirty="0">
                <a:latin typeface="Baskerville" panose="02020502070401020303"/>
              </a:rPr>
              <a:t>. © MDPI. All rights reserved</a:t>
            </a:r>
            <a:r>
              <a:rPr lang="en-US" altLang="zh-CN" sz="1200" u="sng" dirty="0" smtClean="0">
                <a:latin typeface="Baskerville" panose="02020502070401020303"/>
              </a:rPr>
              <a:t>.</a:t>
            </a:r>
          </a:p>
          <a:p>
            <a:r>
              <a:rPr lang="en-US" altLang="zh-CN" sz="1200" u="sng" dirty="0" smtClean="0">
                <a:latin typeface="Baskerville" panose="02020502070401020303"/>
              </a:rPr>
              <a:t>This </a:t>
            </a:r>
            <a:r>
              <a:rPr lang="en-US" altLang="zh-CN" sz="1200" u="sng" dirty="0">
                <a:latin typeface="Baskerville" panose="02020502070401020303"/>
              </a:rPr>
              <a:t>content is excluded from our Creative Commons license. For more information, </a:t>
            </a:r>
            <a:endParaRPr lang="en-US" altLang="zh-CN" sz="1200" u="sng" dirty="0" smtClean="0">
              <a:latin typeface="Baskerville" panose="02020502070401020303"/>
            </a:endParaRPr>
          </a:p>
          <a:p>
            <a:r>
              <a:rPr lang="en-US" altLang="zh-CN" sz="1200" u="sng" dirty="0" smtClean="0">
                <a:latin typeface="Baskerville" panose="02020502070401020303"/>
              </a:rPr>
              <a:t>see </a:t>
            </a:r>
            <a:r>
              <a:rPr lang="en-US" altLang="zh-CN" sz="1200" u="sng" dirty="0">
                <a:latin typeface="Baskerville" panose="02020502070401020303"/>
                <a:hlinkClick r:id="rId6"/>
              </a:rPr>
              <a:t>https://ocw.mit.edu/help/faq-fair-use</a:t>
            </a:r>
            <a:r>
              <a:rPr lang="en-US" altLang="zh-CN" sz="1200" u="sng" dirty="0" smtClean="0">
                <a:latin typeface="Baskerville" panose="02020502070401020303"/>
                <a:hlinkClick r:id="rId6"/>
              </a:rPr>
              <a:t>/</a:t>
            </a:r>
            <a:r>
              <a:rPr lang="en-US" altLang="zh-CN" sz="1200" u="sng" dirty="0" smtClean="0">
                <a:latin typeface="Baskerville" panose="02020502070401020303"/>
              </a:rPr>
              <a:t>.</a:t>
            </a:r>
            <a:endParaRPr lang="zh-CN" altLang="zh-CN" sz="1200" dirty="0">
              <a:latin typeface="Baskerville" panose="02020502070401020303"/>
            </a:endParaRPr>
          </a:p>
        </p:txBody>
      </p:sp>
      <p:sp>
        <p:nvSpPr>
          <p:cNvPr id="13" name="TextBox 12">
            <a:extLst>
              <a:ext uri="{FF2B5EF4-FFF2-40B4-BE49-F238E27FC236}">
                <a16:creationId xmlns:a16="http://schemas.microsoft.com/office/drawing/2014/main" id="{ADEBEC25-C9BA-4812-9843-58A1F380F40F}"/>
              </a:ext>
            </a:extLst>
          </p:cNvPr>
          <p:cNvSpPr txBox="1"/>
          <p:nvPr/>
        </p:nvSpPr>
        <p:spPr>
          <a:xfrm>
            <a:off x="6589327" y="5716099"/>
            <a:ext cx="5291519" cy="1600438"/>
          </a:xfrm>
          <a:prstGeom prst="rect">
            <a:avLst/>
          </a:prstGeom>
          <a:noFill/>
        </p:spPr>
        <p:txBody>
          <a:bodyPr wrap="square" rtlCol="0">
            <a:spAutoFit/>
          </a:bodyPr>
          <a:lstStyle/>
          <a:p>
            <a:r>
              <a:rPr lang="en-US" altLang="zh-CN" sz="1400" dirty="0">
                <a:latin typeface="Baskerville" panose="02020502070401020303"/>
              </a:rPr>
              <a:t>Source: </a:t>
            </a:r>
            <a:r>
              <a:rPr lang="en-US" altLang="zh-CN" sz="1400" u="sng" dirty="0">
                <a:hlinkClick r:id="rId7"/>
              </a:rPr>
              <a:t>https://</a:t>
            </a:r>
            <a:r>
              <a:rPr lang="en-US" altLang="zh-CN" sz="1400" u="sng" dirty="0" smtClean="0">
                <a:hlinkClick r:id="rId7"/>
              </a:rPr>
              <a:t>www.breeam.com/wp-content/uploads/sites/3/2018/01/FS021-Rev-23-BREEAM-In-Use-Fee-Sheet-2-1-1.pdf</a:t>
            </a:r>
            <a:r>
              <a:rPr lang="en-US" altLang="zh-CN" sz="1400" u="sng" dirty="0" smtClean="0"/>
              <a:t> </a:t>
            </a:r>
            <a:r>
              <a:rPr lang="en-US" sz="1200" dirty="0">
                <a:latin typeface="Baskerville Old Face" panose="02020602080505020303" pitchFamily="18" charset="0"/>
              </a:rPr>
              <a:t>© BREEAM. All rights reserved. This content is excluded from our Creative Commons license. For more information, see </a:t>
            </a:r>
            <a:r>
              <a:rPr lang="en-US" sz="1200" u="sng" dirty="0">
                <a:latin typeface="Baskerville Old Face" panose="02020602080505020303" pitchFamily="18" charset="0"/>
                <a:hlinkClick r:id="rId6"/>
              </a:rPr>
              <a:t>https://ocw.mit.edu/help/faq-fair-use</a:t>
            </a:r>
            <a:r>
              <a:rPr lang="en-US" sz="1200" u="sng" dirty="0" smtClean="0">
                <a:latin typeface="Baskerville Old Face" panose="02020602080505020303" pitchFamily="18" charset="0"/>
                <a:hlinkClick r:id="rId6"/>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a:p>
            <a:endParaRPr lang="zh-CN" altLang="zh-CN" sz="1400" dirty="0"/>
          </a:p>
          <a:p>
            <a:endParaRPr lang="zh-CN" altLang="zh-CN" dirty="0">
              <a:latin typeface="Baskerville" panose="02020502070401020303"/>
            </a:endParaRPr>
          </a:p>
        </p:txBody>
      </p:sp>
    </p:spTree>
    <p:extLst>
      <p:ext uri="{BB962C8B-B14F-4D97-AF65-F5344CB8AC3E}">
        <p14:creationId xmlns:p14="http://schemas.microsoft.com/office/powerpoint/2010/main" val="1156958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449642" y="233047"/>
            <a:ext cx="7583034"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Millennium Partners</a:t>
            </a:r>
            <a:br>
              <a:rPr lang="en-US" sz="4800" dirty="0">
                <a:solidFill>
                  <a:srgbClr val="1B4453"/>
                </a:solidFill>
                <a:latin typeface="Baskerville" panose="02020502070401020303"/>
              </a:rPr>
            </a:br>
            <a:endParaRPr sz="4800" dirty="0">
              <a:solidFill>
                <a:srgbClr val="1B4453"/>
              </a:solidFill>
              <a:latin typeface="Baskerville" panose="02020502070401020303"/>
            </a:endParaRPr>
          </a:p>
        </p:txBody>
      </p:sp>
      <p:pic>
        <p:nvPicPr>
          <p:cNvPr id="15" name="Picture 4" descr="https://lh4.googleusercontent.com/qdFZsRONxKzZhOyUae4KQCsEnvoGGblET-v6I7Nk9qiDId6cfct5U24_fCk75m-08QhAxYuAuYsczdTQo7E-cqDnZj8qdKUXB6KkexugoshFF_wRGWAN25K4e4eVOZn2xRqwc4efPBc">
            <a:extLst>
              <a:ext uri="{FF2B5EF4-FFF2-40B4-BE49-F238E27FC236}">
                <a16:creationId xmlns:a16="http://schemas.microsoft.com/office/drawing/2014/main" id="{DEB0F93F-1F06-4659-B817-3420F6B7B7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648" t="5724" r="18155" b="11066"/>
          <a:stretch/>
        </p:blipFill>
        <p:spPr bwMode="auto">
          <a:xfrm>
            <a:off x="666942" y="1541221"/>
            <a:ext cx="2363035" cy="23737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6.googleusercontent.com/9qspmVuL7nTzYyUgdGmdC9d6KwVLLL-gtU0G2tK88EBIT9kZz-jPom7I68qEMvEZhyhtRDU4kUwhmzNOa0XdBhyjPY1bqjnxRTyJO_YUo88QWsp2JY6L6DxuwW7ypXSSoKR7L7wdaiI">
            <a:extLst>
              <a:ext uri="{FF2B5EF4-FFF2-40B4-BE49-F238E27FC236}">
                <a16:creationId xmlns:a16="http://schemas.microsoft.com/office/drawing/2014/main" id="{559D9C72-F3F3-434C-B7E1-379B8E6E7C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7151" y="3780837"/>
            <a:ext cx="2512195" cy="23737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5.googleusercontent.com/mMwfjoDBzByhdF0hyYySJZbx6ocs5tiEI6yM9SmuQbEV2om6IwxhTY5KJsKZyUo9zEctOsaRz8YvQRkccUPwdPXfGOlvLsZ90Yf2KZjag6iDJ1grOfd7JHx5JLHIQeSQNnY-F5g54eo">
            <a:extLst>
              <a:ext uri="{FF2B5EF4-FFF2-40B4-BE49-F238E27FC236}">
                <a16:creationId xmlns:a16="http://schemas.microsoft.com/office/drawing/2014/main" id="{7A0B01EF-97BF-4AFC-8996-20B340964B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826" b="19313"/>
          <a:stretch/>
        </p:blipFill>
        <p:spPr bwMode="auto">
          <a:xfrm>
            <a:off x="6388251" y="1314602"/>
            <a:ext cx="2339178" cy="23682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lh4.googleusercontent.com/VgDj0DPMCt427fSinmexjCLmjTIoR5kDwGcVq1L8GNPP2m-7WWAqOZ3glgFgor5ATy4pPrR8dGjLfVmi59Q0yEgD9y6LSgPzV8wwVEqOpveWKcMn5JF94yNpqTXbGqxUbW9BiFvdF34">
            <a:extLst>
              <a:ext uri="{FF2B5EF4-FFF2-40B4-BE49-F238E27FC236}">
                <a16:creationId xmlns:a16="http://schemas.microsoft.com/office/drawing/2014/main" id="{66F7DFBD-711F-44DF-B429-FE03DF743C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4088"/>
          <a:stretch/>
        </p:blipFill>
        <p:spPr bwMode="auto">
          <a:xfrm>
            <a:off x="9359502" y="3682817"/>
            <a:ext cx="2057988" cy="252745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06850C19-42EF-4803-B94F-F2054B839853}"/>
              </a:ext>
            </a:extLst>
          </p:cNvPr>
          <p:cNvSpPr/>
          <p:nvPr/>
        </p:nvSpPr>
        <p:spPr>
          <a:xfrm>
            <a:off x="435857" y="4080110"/>
            <a:ext cx="2797633" cy="2185214"/>
          </a:xfrm>
          <a:prstGeom prst="rect">
            <a:avLst/>
          </a:prstGeom>
        </p:spPr>
        <p:txBody>
          <a:bodyPr wrap="square">
            <a:spAutoFit/>
          </a:bodyPr>
          <a:lstStyle/>
          <a:p>
            <a:r>
              <a:rPr lang="en-US" altLang="zh-CN" sz="1600" dirty="0">
                <a:latin typeface="Baskerville" panose="02020502070401020303"/>
              </a:rPr>
              <a:t>MILLENNIUM TOWER, 2008</a:t>
            </a:r>
          </a:p>
          <a:p>
            <a:r>
              <a:rPr lang="en-US" altLang="zh-CN" dirty="0">
                <a:latin typeface="Baskerville" panose="02020502070401020303"/>
              </a:rPr>
              <a:t>Location: San Francisco</a:t>
            </a:r>
          </a:p>
          <a:p>
            <a:endParaRPr lang="en-US" altLang="zh-CN" dirty="0">
              <a:latin typeface="Baskerville" panose="02020502070401020303"/>
            </a:endParaRPr>
          </a:p>
          <a:p>
            <a:r>
              <a:rPr lang="en-US" altLang="zh-CN" dirty="0">
                <a:latin typeface="Baskerville" panose="02020502070401020303"/>
              </a:rPr>
              <a:t>Focused on </a:t>
            </a:r>
            <a:r>
              <a:rPr lang="en-US" altLang="zh-CN" b="1" dirty="0">
                <a:latin typeface="Baskerville" panose="02020502070401020303"/>
              </a:rPr>
              <a:t>ultra-luxury</a:t>
            </a:r>
            <a:r>
              <a:rPr lang="en-US" altLang="zh-CN" dirty="0">
                <a:latin typeface="Baskerville" panose="02020502070401020303"/>
              </a:rPr>
              <a:t> furnishes and amenities for wealthy condo owners</a:t>
            </a:r>
            <a:endParaRPr lang="en-US" altLang="zh-CN" sz="1600" dirty="0">
              <a:latin typeface="Baskerville" panose="02020502070401020303"/>
            </a:endParaRPr>
          </a:p>
          <a:p>
            <a:r>
              <a:rPr lang="en-US" altLang="zh-CN" sz="1400" dirty="0">
                <a:latin typeface="Baskerville" panose="02020502070401020303"/>
              </a:rPr>
              <a:t>(2016:</a:t>
            </a:r>
            <a:r>
              <a:rPr lang="zh-CN" altLang="en-US" sz="1400" dirty="0">
                <a:latin typeface="Baskerville" panose="02020502070401020303"/>
              </a:rPr>
              <a:t> </a:t>
            </a:r>
            <a:r>
              <a:rPr lang="en-US" altLang="zh-CN" sz="1400" dirty="0">
                <a:latin typeface="Baskerville" panose="02020502070401020303"/>
              </a:rPr>
              <a:t>had</a:t>
            </a:r>
            <a:r>
              <a:rPr lang="zh-CN" altLang="en-US" sz="1400" dirty="0">
                <a:latin typeface="Baskerville" panose="02020502070401020303"/>
              </a:rPr>
              <a:t> </a:t>
            </a:r>
            <a:r>
              <a:rPr lang="en-US" altLang="zh-CN" sz="1400" dirty="0">
                <a:latin typeface="Baskerville" panose="02020502070401020303"/>
              </a:rPr>
              <a:t>sunk</a:t>
            </a:r>
            <a:r>
              <a:rPr lang="zh-CN" altLang="en-US" sz="1400" dirty="0">
                <a:latin typeface="Baskerville" panose="02020502070401020303"/>
              </a:rPr>
              <a:t> </a:t>
            </a:r>
            <a:r>
              <a:rPr lang="en-US" altLang="zh-CN" sz="1400" dirty="0">
                <a:latin typeface="Baskerville" panose="02020502070401020303"/>
              </a:rPr>
              <a:t>16</a:t>
            </a:r>
            <a:r>
              <a:rPr lang="zh-CN" altLang="en-US" sz="1400" dirty="0">
                <a:latin typeface="Baskerville" panose="02020502070401020303"/>
              </a:rPr>
              <a:t> </a:t>
            </a:r>
            <a:r>
              <a:rPr lang="en-US" altLang="zh-CN" sz="1400" dirty="0">
                <a:latin typeface="Baskerville" panose="02020502070401020303"/>
              </a:rPr>
              <a:t>inches</a:t>
            </a:r>
            <a:r>
              <a:rPr lang="zh-CN" altLang="en-US" sz="1400" dirty="0">
                <a:latin typeface="Baskerville" panose="02020502070401020303"/>
              </a:rPr>
              <a:t> </a:t>
            </a:r>
            <a:r>
              <a:rPr lang="en-US" altLang="zh-CN" sz="1400" dirty="0">
                <a:latin typeface="Baskerville" panose="02020502070401020303"/>
              </a:rPr>
              <a:t>and</a:t>
            </a:r>
            <a:r>
              <a:rPr lang="zh-CN" altLang="en-US" sz="1400" dirty="0">
                <a:latin typeface="Baskerville" panose="02020502070401020303"/>
              </a:rPr>
              <a:t> </a:t>
            </a:r>
            <a:r>
              <a:rPr lang="en-US" altLang="zh-CN" sz="1400" dirty="0">
                <a:latin typeface="Baskerville" panose="02020502070401020303"/>
              </a:rPr>
              <a:t>tilted)</a:t>
            </a:r>
            <a:endParaRPr lang="zh-CN" altLang="en-US" sz="1400" dirty="0">
              <a:latin typeface="Baskerville" panose="02020502070401020303"/>
            </a:endParaRPr>
          </a:p>
        </p:txBody>
      </p:sp>
      <p:sp>
        <p:nvSpPr>
          <p:cNvPr id="23" name="Rectangle 22">
            <a:extLst>
              <a:ext uri="{FF2B5EF4-FFF2-40B4-BE49-F238E27FC236}">
                <a16:creationId xmlns:a16="http://schemas.microsoft.com/office/drawing/2014/main" id="{69D5832E-7052-4FE0-ABA8-9ED082FF73FD}"/>
              </a:ext>
            </a:extLst>
          </p:cNvPr>
          <p:cNvSpPr/>
          <p:nvPr/>
        </p:nvSpPr>
        <p:spPr>
          <a:xfrm>
            <a:off x="3389994" y="1551742"/>
            <a:ext cx="2512195" cy="1384995"/>
          </a:xfrm>
          <a:prstGeom prst="rect">
            <a:avLst/>
          </a:prstGeom>
        </p:spPr>
        <p:txBody>
          <a:bodyPr wrap="square">
            <a:spAutoFit/>
          </a:bodyPr>
          <a:lstStyle/>
          <a:p>
            <a:r>
              <a:rPr lang="en-US" altLang="zh-CN" sz="1600" dirty="0">
                <a:latin typeface="Baskerville" panose="02020502070401020303"/>
              </a:rPr>
              <a:t>MILLENNIUM PLACE (HAYWARD PLACE), 2013</a:t>
            </a:r>
          </a:p>
          <a:p>
            <a:r>
              <a:rPr lang="en-US" altLang="zh-CN" dirty="0">
                <a:latin typeface="Baskerville" panose="02020502070401020303"/>
              </a:rPr>
              <a:t>Location: Boston</a:t>
            </a:r>
          </a:p>
          <a:p>
            <a:endParaRPr lang="en-US" altLang="zh-CN" dirty="0">
              <a:latin typeface="Baskerville" panose="02020502070401020303"/>
            </a:endParaRPr>
          </a:p>
        </p:txBody>
      </p:sp>
      <p:sp>
        <p:nvSpPr>
          <p:cNvPr id="17" name="Rectangle 16">
            <a:extLst>
              <a:ext uri="{FF2B5EF4-FFF2-40B4-BE49-F238E27FC236}">
                <a16:creationId xmlns:a16="http://schemas.microsoft.com/office/drawing/2014/main" id="{87C3D115-292E-43AB-B465-2121E31A3457}"/>
              </a:ext>
            </a:extLst>
          </p:cNvPr>
          <p:cNvSpPr/>
          <p:nvPr/>
        </p:nvSpPr>
        <p:spPr>
          <a:xfrm>
            <a:off x="355726" y="1314602"/>
            <a:ext cx="2891549" cy="498149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Rectangle 24">
            <a:extLst>
              <a:ext uri="{FF2B5EF4-FFF2-40B4-BE49-F238E27FC236}">
                <a16:creationId xmlns:a16="http://schemas.microsoft.com/office/drawing/2014/main" id="{2E7AD832-A4FD-4E92-BC44-28F30A37BF40}"/>
              </a:ext>
            </a:extLst>
          </p:cNvPr>
          <p:cNvSpPr/>
          <p:nvPr/>
        </p:nvSpPr>
        <p:spPr>
          <a:xfrm>
            <a:off x="3247275" y="1314602"/>
            <a:ext cx="2891549" cy="498149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Rectangle 25">
            <a:extLst>
              <a:ext uri="{FF2B5EF4-FFF2-40B4-BE49-F238E27FC236}">
                <a16:creationId xmlns:a16="http://schemas.microsoft.com/office/drawing/2014/main" id="{AFC6EE16-6A49-4BC1-B7A8-CC872B44EDDB}"/>
              </a:ext>
            </a:extLst>
          </p:cNvPr>
          <p:cNvSpPr/>
          <p:nvPr/>
        </p:nvSpPr>
        <p:spPr>
          <a:xfrm>
            <a:off x="6112065" y="1314602"/>
            <a:ext cx="2891549" cy="498149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Rectangle 26">
            <a:extLst>
              <a:ext uri="{FF2B5EF4-FFF2-40B4-BE49-F238E27FC236}">
                <a16:creationId xmlns:a16="http://schemas.microsoft.com/office/drawing/2014/main" id="{31FAF13E-3260-4A8A-821D-1077B8D29FA4}"/>
              </a:ext>
            </a:extLst>
          </p:cNvPr>
          <p:cNvSpPr/>
          <p:nvPr/>
        </p:nvSpPr>
        <p:spPr>
          <a:xfrm>
            <a:off x="9003614" y="1314602"/>
            <a:ext cx="2891549" cy="4981499"/>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Rectangle 17">
            <a:extLst>
              <a:ext uri="{FF2B5EF4-FFF2-40B4-BE49-F238E27FC236}">
                <a16:creationId xmlns:a16="http://schemas.microsoft.com/office/drawing/2014/main" id="{68ECC166-84F4-44E1-8FE6-629B5B11747B}"/>
              </a:ext>
            </a:extLst>
          </p:cNvPr>
          <p:cNvSpPr/>
          <p:nvPr/>
        </p:nvSpPr>
        <p:spPr>
          <a:xfrm>
            <a:off x="6139634" y="3973677"/>
            <a:ext cx="2836410" cy="1077218"/>
          </a:xfrm>
          <a:prstGeom prst="rect">
            <a:avLst/>
          </a:prstGeom>
        </p:spPr>
        <p:txBody>
          <a:bodyPr wrap="square">
            <a:spAutoFit/>
          </a:bodyPr>
          <a:lstStyle/>
          <a:p>
            <a:r>
              <a:rPr lang="en-US" altLang="zh-CN" sz="1600" dirty="0">
                <a:latin typeface="Baskerville" panose="02020502070401020303"/>
              </a:rPr>
              <a:t>MILLENNIUM TOWER, 2017</a:t>
            </a:r>
          </a:p>
          <a:p>
            <a:r>
              <a:rPr lang="en-US" altLang="zh-CN" sz="1600" dirty="0">
                <a:latin typeface="Baskerville" panose="02020502070401020303"/>
              </a:rPr>
              <a:t>Location: Boston</a:t>
            </a:r>
          </a:p>
          <a:p>
            <a:endParaRPr lang="en-US" altLang="zh-CN" sz="1600" dirty="0">
              <a:latin typeface="Baskerville" panose="02020502070401020303"/>
            </a:endParaRPr>
          </a:p>
        </p:txBody>
      </p:sp>
      <p:sp>
        <p:nvSpPr>
          <p:cNvPr id="19" name="Rectangle 18">
            <a:extLst>
              <a:ext uri="{FF2B5EF4-FFF2-40B4-BE49-F238E27FC236}">
                <a16:creationId xmlns:a16="http://schemas.microsoft.com/office/drawing/2014/main" id="{D46604AC-8C0C-4FCA-BF3A-B71E3077E074}"/>
              </a:ext>
            </a:extLst>
          </p:cNvPr>
          <p:cNvSpPr/>
          <p:nvPr/>
        </p:nvSpPr>
        <p:spPr>
          <a:xfrm>
            <a:off x="9213490" y="1375793"/>
            <a:ext cx="2564111" cy="1354217"/>
          </a:xfrm>
          <a:prstGeom prst="rect">
            <a:avLst/>
          </a:prstGeom>
        </p:spPr>
        <p:txBody>
          <a:bodyPr wrap="square">
            <a:spAutoFit/>
          </a:bodyPr>
          <a:lstStyle/>
          <a:p>
            <a:r>
              <a:rPr lang="en-US" altLang="zh-CN" sz="1600" dirty="0">
                <a:latin typeface="Baskerville" panose="02020502070401020303"/>
              </a:rPr>
              <a:t>WINTHROP CENTER, 2022</a:t>
            </a:r>
          </a:p>
          <a:p>
            <a:r>
              <a:rPr lang="en-US" altLang="zh-CN" sz="1600" dirty="0">
                <a:latin typeface="Baskerville" panose="02020502070401020303"/>
              </a:rPr>
              <a:t>Location: Boston</a:t>
            </a:r>
          </a:p>
          <a:p>
            <a:endParaRPr lang="en-US" altLang="zh-CN" sz="1600" dirty="0">
              <a:latin typeface="Baskerville" panose="02020502070401020303"/>
            </a:endParaRPr>
          </a:p>
          <a:p>
            <a:endParaRPr lang="zh-CN" altLang="en-US" dirty="0"/>
          </a:p>
        </p:txBody>
      </p:sp>
      <p:sp>
        <p:nvSpPr>
          <p:cNvPr id="2" name="TextBox 1">
            <a:extLst>
              <a:ext uri="{FF2B5EF4-FFF2-40B4-BE49-F238E27FC236}">
                <a16:creationId xmlns:a16="http://schemas.microsoft.com/office/drawing/2014/main" id="{CA4BB1EA-59BA-4B44-83E2-4303AA88CF4A}"/>
              </a:ext>
            </a:extLst>
          </p:cNvPr>
          <p:cNvSpPr txBox="1"/>
          <p:nvPr/>
        </p:nvSpPr>
        <p:spPr>
          <a:xfrm>
            <a:off x="3647201" y="6341892"/>
            <a:ext cx="13841820" cy="584775"/>
          </a:xfrm>
          <a:prstGeom prst="rect">
            <a:avLst/>
          </a:prstGeom>
          <a:noFill/>
        </p:spPr>
        <p:txBody>
          <a:bodyPr wrap="square" rtlCol="0">
            <a:spAutoFit/>
          </a:bodyPr>
          <a:lstStyle/>
          <a:p>
            <a:r>
              <a:rPr lang="en-US" altLang="zh-CN" sz="1600" dirty="0" smtClean="0">
                <a:latin typeface="Baskerville" panose="02020502070401020303"/>
              </a:rPr>
              <a:t>Photos © Handel Architects. </a:t>
            </a:r>
            <a:r>
              <a:rPr lang="en-US" altLang="zh-CN" sz="1600" dirty="0">
                <a:latin typeface="Baskerville" panose="02020502070401020303"/>
              </a:rPr>
              <a:t>All rights reserved. This content is excluded from our Creative </a:t>
            </a:r>
            <a:endParaRPr lang="en-US" altLang="zh-CN" sz="1600" dirty="0" smtClean="0">
              <a:latin typeface="Baskerville" panose="02020502070401020303"/>
            </a:endParaRPr>
          </a:p>
          <a:p>
            <a:r>
              <a:rPr lang="en-US" altLang="zh-CN" sz="1600" dirty="0" smtClean="0">
                <a:latin typeface="Baskerville" panose="02020502070401020303"/>
              </a:rPr>
              <a:t>Commons </a:t>
            </a:r>
            <a:r>
              <a:rPr lang="en-US" altLang="zh-CN" sz="1600" dirty="0">
                <a:latin typeface="Baskerville" panose="02020502070401020303"/>
              </a:rPr>
              <a:t>license. For more information, see </a:t>
            </a:r>
            <a:r>
              <a:rPr lang="en-US" altLang="zh-CN" sz="1600" dirty="0">
                <a:latin typeface="Baskerville" panose="02020502070401020303"/>
                <a:hlinkClick r:id="rId7"/>
              </a:rPr>
              <a:t>https://</a:t>
            </a:r>
            <a:r>
              <a:rPr lang="en-US" altLang="zh-CN" sz="1600" dirty="0" smtClean="0">
                <a:latin typeface="Baskerville" panose="02020502070401020303"/>
                <a:hlinkClick r:id="rId7"/>
              </a:rPr>
              <a:t>ocw.mit.edu/help/</a:t>
            </a:r>
            <a:r>
              <a:rPr lang="en-US" altLang="zh-CN" sz="1600" dirty="0" err="1" smtClean="0">
                <a:latin typeface="Baskerville" panose="02020502070401020303"/>
                <a:hlinkClick r:id="rId7"/>
              </a:rPr>
              <a:t>faq</a:t>
            </a:r>
            <a:r>
              <a:rPr lang="en-US" altLang="zh-CN" sz="1600" dirty="0" smtClean="0">
                <a:latin typeface="Baskerville" panose="02020502070401020303"/>
                <a:hlinkClick r:id="rId7"/>
              </a:rPr>
              <a:t>-fair-use/</a:t>
            </a:r>
            <a:r>
              <a:rPr lang="en-US" altLang="zh-CN" sz="1600" dirty="0" smtClean="0">
                <a:latin typeface="Baskerville" panose="02020502070401020303"/>
              </a:rPr>
              <a:t>..</a:t>
            </a:r>
            <a:endParaRPr lang="zh-CN" altLang="en-US" sz="1600" dirty="0">
              <a:latin typeface="Baskerville" panose="02020502070401020303"/>
            </a:endParaRPr>
          </a:p>
        </p:txBody>
      </p:sp>
      <p:sp>
        <p:nvSpPr>
          <p:cNvPr id="20" name="TextBox 19">
            <a:extLst>
              <a:ext uri="{FF2B5EF4-FFF2-40B4-BE49-F238E27FC236}">
                <a16:creationId xmlns:a16="http://schemas.microsoft.com/office/drawing/2014/main" id="{730AE3A4-75B2-0E4E-A41F-F52492DC85C3}"/>
              </a:ext>
            </a:extLst>
          </p:cNvPr>
          <p:cNvSpPr txBox="1"/>
          <p:nvPr/>
        </p:nvSpPr>
        <p:spPr>
          <a:xfrm>
            <a:off x="3289888" y="2931538"/>
            <a:ext cx="2821367" cy="646331"/>
          </a:xfrm>
          <a:prstGeom prst="rect">
            <a:avLst/>
          </a:prstGeom>
          <a:noFill/>
        </p:spPr>
        <p:txBody>
          <a:bodyPr wrap="square">
            <a:spAutoFit/>
          </a:bodyPr>
          <a:lstStyle/>
          <a:p>
            <a:r>
              <a:rPr lang="en-US" altLang="zh-CN" dirty="0">
                <a:latin typeface="Baskerville" panose="02020502070401020303"/>
              </a:rPr>
              <a:t>Focused on </a:t>
            </a:r>
            <a:r>
              <a:rPr lang="en-US" altLang="zh-CN" b="1" dirty="0">
                <a:latin typeface="Baskerville" panose="02020502070401020303"/>
              </a:rPr>
              <a:t>job creation</a:t>
            </a:r>
            <a:r>
              <a:rPr lang="en-US" altLang="zh-CN" dirty="0">
                <a:latin typeface="Baskerville" panose="02020502070401020303"/>
              </a:rPr>
              <a:t>, downtown revitalization</a:t>
            </a:r>
            <a:endParaRPr lang="zh-CN" altLang="en-US" dirty="0">
              <a:latin typeface="Baskerville" panose="02020502070401020303"/>
            </a:endParaRPr>
          </a:p>
        </p:txBody>
      </p:sp>
      <p:sp>
        <p:nvSpPr>
          <p:cNvPr id="21" name="TextBox 20">
            <a:extLst>
              <a:ext uri="{FF2B5EF4-FFF2-40B4-BE49-F238E27FC236}">
                <a16:creationId xmlns:a16="http://schemas.microsoft.com/office/drawing/2014/main" id="{7EA214E8-D6DE-1E41-95E9-458D1386E462}"/>
              </a:ext>
            </a:extLst>
          </p:cNvPr>
          <p:cNvSpPr txBox="1"/>
          <p:nvPr/>
        </p:nvSpPr>
        <p:spPr>
          <a:xfrm>
            <a:off x="6152609" y="5009944"/>
            <a:ext cx="2921103" cy="1200329"/>
          </a:xfrm>
          <a:prstGeom prst="rect">
            <a:avLst/>
          </a:prstGeom>
          <a:noFill/>
        </p:spPr>
        <p:txBody>
          <a:bodyPr wrap="square">
            <a:spAutoFit/>
          </a:bodyPr>
          <a:lstStyle/>
          <a:p>
            <a:r>
              <a:rPr lang="en-US" altLang="zh-CN" dirty="0">
                <a:latin typeface="Baskerville" panose="02020502070401020303"/>
              </a:rPr>
              <a:t>Focused on </a:t>
            </a:r>
            <a:r>
              <a:rPr lang="en-US" altLang="zh-CN" b="1" dirty="0">
                <a:latin typeface="Baskerville" panose="02020502070401020303"/>
              </a:rPr>
              <a:t>ultra-luxury</a:t>
            </a:r>
            <a:r>
              <a:rPr lang="en-US" altLang="zh-CN" dirty="0">
                <a:latin typeface="Baskerville" panose="02020502070401020303"/>
              </a:rPr>
              <a:t> + </a:t>
            </a:r>
            <a:r>
              <a:rPr lang="en-US" altLang="zh-CN" b="1" dirty="0">
                <a:latin typeface="Baskerville" panose="02020502070401020303"/>
              </a:rPr>
              <a:t>health and wellness</a:t>
            </a:r>
          </a:p>
          <a:p>
            <a:r>
              <a:rPr lang="en-US" altLang="zh-CN" sz="1800" dirty="0">
                <a:latin typeface="Baskerville" panose="02020502070401020303"/>
              </a:rPr>
              <a:t>(two-story</a:t>
            </a:r>
            <a:r>
              <a:rPr lang="zh-CN" altLang="en-US" sz="1800" dirty="0">
                <a:latin typeface="Baskerville" panose="02020502070401020303"/>
              </a:rPr>
              <a:t> </a:t>
            </a:r>
            <a:r>
              <a:rPr lang="en-US" altLang="zh-CN" sz="1800" dirty="0">
                <a:latin typeface="Baskerville" panose="02020502070401020303"/>
              </a:rPr>
              <a:t>club,</a:t>
            </a:r>
            <a:r>
              <a:rPr lang="zh-CN" altLang="en-US" sz="1800" dirty="0">
                <a:latin typeface="Baskerville" panose="02020502070401020303"/>
              </a:rPr>
              <a:t> </a:t>
            </a:r>
            <a:r>
              <a:rPr lang="en-US" altLang="zh-CN" sz="1800" dirty="0">
                <a:latin typeface="Baskerville" panose="02020502070401020303"/>
              </a:rPr>
              <a:t>the</a:t>
            </a:r>
            <a:r>
              <a:rPr lang="zh-CN" altLang="en-US" sz="1800" dirty="0">
                <a:latin typeface="Baskerville" panose="02020502070401020303"/>
              </a:rPr>
              <a:t> </a:t>
            </a:r>
            <a:r>
              <a:rPr lang="en-US" altLang="zh-CN" sz="1800" dirty="0">
                <a:latin typeface="Baskerville" panose="02020502070401020303"/>
              </a:rPr>
              <a:t>largest</a:t>
            </a:r>
            <a:r>
              <a:rPr lang="zh-CN" altLang="en-US" sz="1800" dirty="0">
                <a:latin typeface="Baskerville" panose="02020502070401020303"/>
              </a:rPr>
              <a:t> </a:t>
            </a:r>
            <a:r>
              <a:rPr lang="en-US" altLang="zh-CN" sz="1800" dirty="0">
                <a:latin typeface="Baskerville" panose="02020502070401020303"/>
              </a:rPr>
              <a:t>residence-only</a:t>
            </a:r>
            <a:r>
              <a:rPr lang="zh-CN" altLang="en-US" sz="1800" dirty="0">
                <a:latin typeface="Baskerville" panose="02020502070401020303"/>
              </a:rPr>
              <a:t> </a:t>
            </a:r>
            <a:r>
              <a:rPr lang="en-US" altLang="zh-CN" sz="1800" dirty="0">
                <a:latin typeface="Baskerville" panose="02020502070401020303"/>
              </a:rPr>
              <a:t>fitness</a:t>
            </a:r>
            <a:r>
              <a:rPr lang="zh-CN" altLang="en-US" sz="1800" dirty="0">
                <a:latin typeface="Baskerville" panose="02020502070401020303"/>
              </a:rPr>
              <a:t> </a:t>
            </a:r>
            <a:r>
              <a:rPr lang="en-US" altLang="zh-CN" sz="1800" dirty="0">
                <a:latin typeface="Baskerville" panose="02020502070401020303"/>
              </a:rPr>
              <a:t>center)</a:t>
            </a:r>
            <a:endParaRPr lang="zh-CN" altLang="en-US" sz="1800" dirty="0">
              <a:latin typeface="Baskerville" panose="02020502070401020303"/>
            </a:endParaRPr>
          </a:p>
        </p:txBody>
      </p:sp>
      <p:sp>
        <p:nvSpPr>
          <p:cNvPr id="22" name="TextBox 21">
            <a:extLst>
              <a:ext uri="{FF2B5EF4-FFF2-40B4-BE49-F238E27FC236}">
                <a16:creationId xmlns:a16="http://schemas.microsoft.com/office/drawing/2014/main" id="{3EB0AFE0-3244-D649-B651-262C5D43F243}"/>
              </a:ext>
            </a:extLst>
          </p:cNvPr>
          <p:cNvSpPr txBox="1"/>
          <p:nvPr/>
        </p:nvSpPr>
        <p:spPr>
          <a:xfrm>
            <a:off x="9213490" y="2344925"/>
            <a:ext cx="2709243" cy="1169551"/>
          </a:xfrm>
          <a:prstGeom prst="rect">
            <a:avLst/>
          </a:prstGeom>
          <a:noFill/>
        </p:spPr>
        <p:txBody>
          <a:bodyPr wrap="square">
            <a:spAutoFit/>
          </a:bodyPr>
          <a:lstStyle/>
          <a:p>
            <a:r>
              <a:rPr lang="en-US" altLang="zh-CN" sz="1600" b="1" dirty="0">
                <a:latin typeface="Baskerville" panose="02020502070401020303"/>
              </a:rPr>
              <a:t>Sustainability</a:t>
            </a:r>
          </a:p>
          <a:p>
            <a:r>
              <a:rPr lang="en-US" altLang="zh-CN" dirty="0">
                <a:latin typeface="Baskerville" panose="02020502070401020303"/>
              </a:rPr>
              <a:t>Passive House (office)</a:t>
            </a:r>
          </a:p>
          <a:p>
            <a:r>
              <a:rPr lang="en-US" altLang="zh-CN" dirty="0">
                <a:latin typeface="Baskerville" panose="02020502070401020303"/>
              </a:rPr>
              <a:t>WELL Gold and LEED Platinum</a:t>
            </a:r>
          </a:p>
        </p:txBody>
      </p:sp>
    </p:spTree>
    <p:extLst>
      <p:ext uri="{BB962C8B-B14F-4D97-AF65-F5344CB8AC3E}">
        <p14:creationId xmlns:p14="http://schemas.microsoft.com/office/powerpoint/2010/main" val="52729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23" grpId="0"/>
      <p:bldP spid="18" grpId="0"/>
      <p:bldP spid="19" grpId="0"/>
      <p:bldP spid="20" grpId="0"/>
      <p:bldP spid="21"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 name="Title 4">
            <a:extLst>
              <a:ext uri="{FF2B5EF4-FFF2-40B4-BE49-F238E27FC236}">
                <a16:creationId xmlns:a16="http://schemas.microsoft.com/office/drawing/2014/main" id="{FF0F6881-294A-4240-89A2-2302A149F801}"/>
              </a:ext>
            </a:extLst>
          </p:cNvPr>
          <p:cNvSpPr txBox="1">
            <a:spLocks/>
          </p:cNvSpPr>
          <p:nvPr/>
        </p:nvSpPr>
        <p:spPr>
          <a:xfrm>
            <a:off x="148510" y="233407"/>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1100"/>
            </a:pPr>
            <a:r>
              <a:rPr lang="en-US" altLang="zh-CN" sz="4267" dirty="0">
                <a:solidFill>
                  <a:srgbClr val="1B4453"/>
                </a:solidFill>
                <a:latin typeface="Baskerville" panose="02020502070401020303"/>
              </a:rPr>
              <a:t>Rental</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Premiums</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for</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Green-Certified</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Buildings</a:t>
            </a:r>
            <a:endParaRPr lang="en-US" sz="4267" dirty="0">
              <a:solidFill>
                <a:srgbClr val="1B4453"/>
              </a:solidFill>
              <a:latin typeface="Baskerville" panose="02020502070401020303"/>
            </a:endParaRPr>
          </a:p>
        </p:txBody>
      </p:sp>
      <p:graphicFrame>
        <p:nvGraphicFramePr>
          <p:cNvPr id="5" name="Chart 4">
            <a:extLst>
              <a:ext uri="{FF2B5EF4-FFF2-40B4-BE49-F238E27FC236}">
                <a16:creationId xmlns:a16="http://schemas.microsoft.com/office/drawing/2014/main" id="{30DEE1FB-0AC4-D244-AA61-D0707CFB87BB}"/>
              </a:ext>
            </a:extLst>
          </p:cNvPr>
          <p:cNvGraphicFramePr>
            <a:graphicFrameLocks/>
          </p:cNvGraphicFramePr>
          <p:nvPr/>
        </p:nvGraphicFramePr>
        <p:xfrm>
          <a:off x="2271312" y="1203453"/>
          <a:ext cx="7346950" cy="5039340"/>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Arrow Connector 6">
            <a:extLst>
              <a:ext uri="{FF2B5EF4-FFF2-40B4-BE49-F238E27FC236}">
                <a16:creationId xmlns:a16="http://schemas.microsoft.com/office/drawing/2014/main" id="{8254CD9C-E627-2444-AA93-9A53F768245F}"/>
              </a:ext>
            </a:extLst>
          </p:cNvPr>
          <p:cNvCxnSpPr/>
          <p:nvPr/>
        </p:nvCxnSpPr>
        <p:spPr>
          <a:xfrm>
            <a:off x="3048000" y="4650658"/>
            <a:ext cx="644012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0BF256D2-8257-2C4B-898F-02270F951AFC}"/>
              </a:ext>
            </a:extLst>
          </p:cNvPr>
          <p:cNvSpPr txBox="1"/>
          <p:nvPr/>
        </p:nvSpPr>
        <p:spPr>
          <a:xfrm>
            <a:off x="3264309" y="4599837"/>
            <a:ext cx="498855" cy="276999"/>
          </a:xfrm>
          <a:prstGeom prst="rect">
            <a:avLst/>
          </a:prstGeom>
          <a:noFill/>
        </p:spPr>
        <p:txBody>
          <a:bodyPr wrap="none" rtlCol="0">
            <a:spAutoFit/>
          </a:bodyPr>
          <a:lstStyle/>
          <a:p>
            <a:r>
              <a:rPr lang="en-US" altLang="zh-CN" sz="1200" dirty="0">
                <a:solidFill>
                  <a:schemeClr val="tx1">
                    <a:lumMod val="65000"/>
                    <a:lumOff val="35000"/>
                  </a:schemeClr>
                </a:solidFill>
              </a:rPr>
              <a:t>2008</a:t>
            </a:r>
            <a:endParaRPr lang="en-US" sz="1200" dirty="0">
              <a:solidFill>
                <a:schemeClr val="tx1">
                  <a:lumMod val="65000"/>
                  <a:lumOff val="35000"/>
                </a:schemeClr>
              </a:solidFill>
            </a:endParaRPr>
          </a:p>
        </p:txBody>
      </p:sp>
      <p:sp>
        <p:nvSpPr>
          <p:cNvPr id="9" name="TextBox 8">
            <a:extLst>
              <a:ext uri="{FF2B5EF4-FFF2-40B4-BE49-F238E27FC236}">
                <a16:creationId xmlns:a16="http://schemas.microsoft.com/office/drawing/2014/main" id="{F9DAB7D7-6B18-B14B-B933-EC7754A968B7}"/>
              </a:ext>
            </a:extLst>
          </p:cNvPr>
          <p:cNvSpPr txBox="1"/>
          <p:nvPr/>
        </p:nvSpPr>
        <p:spPr>
          <a:xfrm>
            <a:off x="4421896" y="4599837"/>
            <a:ext cx="498855" cy="276999"/>
          </a:xfrm>
          <a:prstGeom prst="rect">
            <a:avLst/>
          </a:prstGeom>
          <a:noFill/>
        </p:spPr>
        <p:txBody>
          <a:bodyPr wrap="none" rtlCol="0">
            <a:spAutoFit/>
          </a:bodyPr>
          <a:lstStyle/>
          <a:p>
            <a:r>
              <a:rPr lang="en-US" altLang="zh-CN" sz="1200" dirty="0">
                <a:solidFill>
                  <a:schemeClr val="tx1">
                    <a:lumMod val="65000"/>
                    <a:lumOff val="35000"/>
                  </a:schemeClr>
                </a:solidFill>
              </a:rPr>
              <a:t>2009</a:t>
            </a:r>
            <a:endParaRPr lang="en-US" sz="1200" dirty="0">
              <a:solidFill>
                <a:schemeClr val="tx1">
                  <a:lumMod val="65000"/>
                  <a:lumOff val="35000"/>
                </a:schemeClr>
              </a:solidFill>
            </a:endParaRPr>
          </a:p>
        </p:txBody>
      </p:sp>
      <p:sp>
        <p:nvSpPr>
          <p:cNvPr id="10" name="TextBox 9">
            <a:extLst>
              <a:ext uri="{FF2B5EF4-FFF2-40B4-BE49-F238E27FC236}">
                <a16:creationId xmlns:a16="http://schemas.microsoft.com/office/drawing/2014/main" id="{9EA9ED4D-16DA-584F-9305-60257BFC12B1}"/>
              </a:ext>
            </a:extLst>
          </p:cNvPr>
          <p:cNvSpPr txBox="1"/>
          <p:nvPr/>
        </p:nvSpPr>
        <p:spPr>
          <a:xfrm>
            <a:off x="5579483" y="4599836"/>
            <a:ext cx="498855" cy="276999"/>
          </a:xfrm>
          <a:prstGeom prst="rect">
            <a:avLst/>
          </a:prstGeom>
          <a:noFill/>
        </p:spPr>
        <p:txBody>
          <a:bodyPr wrap="none" rtlCol="0">
            <a:spAutoFit/>
          </a:bodyPr>
          <a:lstStyle/>
          <a:p>
            <a:r>
              <a:rPr lang="en-US" altLang="zh-CN" sz="1200" dirty="0">
                <a:solidFill>
                  <a:schemeClr val="tx1">
                    <a:lumMod val="65000"/>
                    <a:lumOff val="35000"/>
                  </a:schemeClr>
                </a:solidFill>
              </a:rPr>
              <a:t>2010</a:t>
            </a:r>
            <a:endParaRPr lang="en-US" sz="1200" dirty="0">
              <a:solidFill>
                <a:schemeClr val="tx1">
                  <a:lumMod val="65000"/>
                  <a:lumOff val="35000"/>
                </a:schemeClr>
              </a:solidFill>
            </a:endParaRPr>
          </a:p>
        </p:txBody>
      </p:sp>
      <p:sp>
        <p:nvSpPr>
          <p:cNvPr id="11" name="TextBox 10">
            <a:extLst>
              <a:ext uri="{FF2B5EF4-FFF2-40B4-BE49-F238E27FC236}">
                <a16:creationId xmlns:a16="http://schemas.microsoft.com/office/drawing/2014/main" id="{B81B7CEA-BDF8-9D40-AF6A-D079EA9572EE}"/>
              </a:ext>
            </a:extLst>
          </p:cNvPr>
          <p:cNvSpPr txBox="1"/>
          <p:nvPr/>
        </p:nvSpPr>
        <p:spPr>
          <a:xfrm>
            <a:off x="6821907" y="4599836"/>
            <a:ext cx="498855" cy="276999"/>
          </a:xfrm>
          <a:prstGeom prst="rect">
            <a:avLst/>
          </a:prstGeom>
          <a:noFill/>
        </p:spPr>
        <p:txBody>
          <a:bodyPr wrap="none" rtlCol="0">
            <a:spAutoFit/>
          </a:bodyPr>
          <a:lstStyle/>
          <a:p>
            <a:r>
              <a:rPr lang="en-US" altLang="zh-CN" sz="1200" dirty="0">
                <a:solidFill>
                  <a:schemeClr val="tx1">
                    <a:lumMod val="65000"/>
                    <a:lumOff val="35000"/>
                  </a:schemeClr>
                </a:solidFill>
              </a:rPr>
              <a:t>2011</a:t>
            </a:r>
            <a:endParaRPr lang="en-US" sz="1200" dirty="0">
              <a:solidFill>
                <a:schemeClr val="tx1">
                  <a:lumMod val="65000"/>
                  <a:lumOff val="35000"/>
                </a:schemeClr>
              </a:solidFill>
            </a:endParaRPr>
          </a:p>
        </p:txBody>
      </p:sp>
      <p:sp>
        <p:nvSpPr>
          <p:cNvPr id="12" name="TextBox 11">
            <a:extLst>
              <a:ext uri="{FF2B5EF4-FFF2-40B4-BE49-F238E27FC236}">
                <a16:creationId xmlns:a16="http://schemas.microsoft.com/office/drawing/2014/main" id="{3C2FB2A3-C054-2A41-B370-B9DA2EA52D4D}"/>
              </a:ext>
            </a:extLst>
          </p:cNvPr>
          <p:cNvSpPr txBox="1"/>
          <p:nvPr/>
        </p:nvSpPr>
        <p:spPr>
          <a:xfrm>
            <a:off x="7929983" y="4599836"/>
            <a:ext cx="498855" cy="276999"/>
          </a:xfrm>
          <a:prstGeom prst="rect">
            <a:avLst/>
          </a:prstGeom>
          <a:noFill/>
        </p:spPr>
        <p:txBody>
          <a:bodyPr wrap="none" rtlCol="0">
            <a:spAutoFit/>
          </a:bodyPr>
          <a:lstStyle/>
          <a:p>
            <a:r>
              <a:rPr lang="en-US" altLang="zh-CN" sz="1200" dirty="0">
                <a:solidFill>
                  <a:schemeClr val="tx1">
                    <a:lumMod val="65000"/>
                    <a:lumOff val="35000"/>
                  </a:schemeClr>
                </a:solidFill>
              </a:rPr>
              <a:t>2012</a:t>
            </a:r>
            <a:endParaRPr lang="en-US" sz="1200" dirty="0">
              <a:solidFill>
                <a:schemeClr val="tx1">
                  <a:lumMod val="65000"/>
                  <a:lumOff val="35000"/>
                </a:schemeClr>
              </a:solidFill>
            </a:endParaRPr>
          </a:p>
        </p:txBody>
      </p:sp>
      <p:sp>
        <p:nvSpPr>
          <p:cNvPr id="13" name="TextBox 12">
            <a:extLst>
              <a:ext uri="{FF2B5EF4-FFF2-40B4-BE49-F238E27FC236}">
                <a16:creationId xmlns:a16="http://schemas.microsoft.com/office/drawing/2014/main" id="{18806EE3-EC01-894C-A9DA-520E09909F44}"/>
              </a:ext>
            </a:extLst>
          </p:cNvPr>
          <p:cNvSpPr txBox="1"/>
          <p:nvPr/>
        </p:nvSpPr>
        <p:spPr>
          <a:xfrm>
            <a:off x="8774122" y="4599836"/>
            <a:ext cx="498855" cy="276999"/>
          </a:xfrm>
          <a:prstGeom prst="rect">
            <a:avLst/>
          </a:prstGeom>
          <a:noFill/>
        </p:spPr>
        <p:txBody>
          <a:bodyPr wrap="none" rtlCol="0">
            <a:spAutoFit/>
          </a:bodyPr>
          <a:lstStyle/>
          <a:p>
            <a:r>
              <a:rPr lang="en-US" altLang="zh-CN" sz="1200" dirty="0">
                <a:solidFill>
                  <a:schemeClr val="tx1">
                    <a:lumMod val="65000"/>
                    <a:lumOff val="35000"/>
                  </a:schemeClr>
                </a:solidFill>
              </a:rPr>
              <a:t>2013</a:t>
            </a:r>
            <a:endParaRPr lang="en-US" sz="1200" dirty="0">
              <a:solidFill>
                <a:schemeClr val="tx1">
                  <a:lumMod val="65000"/>
                  <a:lumOff val="35000"/>
                </a:schemeClr>
              </a:solidFill>
            </a:endParaRPr>
          </a:p>
        </p:txBody>
      </p:sp>
      <p:sp>
        <p:nvSpPr>
          <p:cNvPr id="15" name="TextBox 14">
            <a:extLst>
              <a:ext uri="{FF2B5EF4-FFF2-40B4-BE49-F238E27FC236}">
                <a16:creationId xmlns:a16="http://schemas.microsoft.com/office/drawing/2014/main" id="{1EF41847-CB9B-9948-B5B2-00C90FC7FA17}"/>
              </a:ext>
            </a:extLst>
          </p:cNvPr>
          <p:cNvSpPr txBox="1"/>
          <p:nvPr/>
        </p:nvSpPr>
        <p:spPr>
          <a:xfrm>
            <a:off x="3763164" y="6386513"/>
            <a:ext cx="8181920" cy="369332"/>
          </a:xfrm>
          <a:prstGeom prst="rect">
            <a:avLst/>
          </a:prstGeom>
          <a:noFill/>
        </p:spPr>
        <p:txBody>
          <a:bodyPr wrap="none" rtlCol="0">
            <a:spAutoFit/>
          </a:bodyPr>
          <a:lstStyle/>
          <a:p>
            <a:r>
              <a:rPr lang="en-CN" dirty="0">
                <a:latin typeface="Baskerville" panose="02020502070401020303" pitchFamily="18" charset="0"/>
                <a:ea typeface="Baskerville" panose="02020502070401020303" pitchFamily="18" charset="0"/>
              </a:rPr>
              <a:t>Source: </a:t>
            </a:r>
            <a:r>
              <a:rPr lang="en-US" dirty="0">
                <a:latin typeface="Baskerville" panose="02020502070401020303" pitchFamily="18" charset="0"/>
                <a:ea typeface="Baskerville" panose="02020502070401020303" pitchFamily="18" charset="0"/>
              </a:rPr>
              <a:t>World Green Building Council (2013). The Business Case for Green Building. </a:t>
            </a:r>
            <a:endParaRPr lang="en-CN"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2519280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8;p27">
            <a:extLst>
              <a:ext uri="{FF2B5EF4-FFF2-40B4-BE49-F238E27FC236}">
                <a16:creationId xmlns:a16="http://schemas.microsoft.com/office/drawing/2014/main" id="{D20434B1-FA94-9E4C-86F7-2FBEE32AD236}"/>
              </a:ext>
            </a:extLst>
          </p:cNvPr>
          <p:cNvSpPr txBox="1">
            <a:spLocks/>
          </p:cNvSpPr>
          <p:nvPr/>
        </p:nvSpPr>
        <p:spPr>
          <a:xfrm>
            <a:off x="244928" y="241300"/>
            <a:ext cx="11947071"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solidFill>
                  <a:srgbClr val="1B4453"/>
                </a:solidFill>
                <a:latin typeface="Baskerville" panose="02020502070401020303"/>
              </a:rPr>
              <a:t>Benchmarking and Transparency Policies</a:t>
            </a:r>
            <a:endParaRPr lang="en-US" sz="3600" dirty="0">
              <a:solidFill>
                <a:srgbClr val="1B4453"/>
              </a:solidFill>
              <a:latin typeface="Baskerville" panose="02020502070401020303"/>
            </a:endParaRPr>
          </a:p>
        </p:txBody>
      </p:sp>
      <p:pic>
        <p:nvPicPr>
          <p:cNvPr id="3" name="Picture 2">
            <a:extLst>
              <a:ext uri="{FF2B5EF4-FFF2-40B4-BE49-F238E27FC236}">
                <a16:creationId xmlns:a16="http://schemas.microsoft.com/office/drawing/2014/main" id="{9AD77774-99DB-3647-935D-5F58B9856F90}"/>
              </a:ext>
            </a:extLst>
          </p:cNvPr>
          <p:cNvPicPr>
            <a:picLocks noChangeAspect="1"/>
          </p:cNvPicPr>
          <p:nvPr/>
        </p:nvPicPr>
        <p:blipFill>
          <a:blip r:embed="rId3"/>
          <a:stretch>
            <a:fillRect/>
          </a:stretch>
        </p:blipFill>
        <p:spPr>
          <a:xfrm>
            <a:off x="6631535" y="2450622"/>
            <a:ext cx="5097107" cy="3035777"/>
          </a:xfrm>
          <a:prstGeom prst="rect">
            <a:avLst/>
          </a:prstGeom>
        </p:spPr>
      </p:pic>
      <p:sp>
        <p:nvSpPr>
          <p:cNvPr id="4" name="Rectangle 3">
            <a:extLst>
              <a:ext uri="{FF2B5EF4-FFF2-40B4-BE49-F238E27FC236}">
                <a16:creationId xmlns:a16="http://schemas.microsoft.com/office/drawing/2014/main" id="{3242B6B1-EDED-E540-883A-EF0CC1D48779}"/>
              </a:ext>
            </a:extLst>
          </p:cNvPr>
          <p:cNvSpPr/>
          <p:nvPr/>
        </p:nvSpPr>
        <p:spPr>
          <a:xfrm>
            <a:off x="6948311" y="1900965"/>
            <a:ext cx="4639973" cy="369332"/>
          </a:xfrm>
          <a:prstGeom prst="rect">
            <a:avLst/>
          </a:prstGeom>
        </p:spPr>
        <p:txBody>
          <a:bodyPr wrap="square">
            <a:spAutoFit/>
          </a:bodyPr>
          <a:lstStyle/>
          <a:p>
            <a:pPr algn="ctr"/>
            <a:r>
              <a:rPr lang="en-US" dirty="0">
                <a:latin typeface="Baskerville" panose="02020502070401020303" pitchFamily="18" charset="0"/>
              </a:rPr>
              <a:t>Benchmarking programs and policies in the US</a:t>
            </a:r>
          </a:p>
        </p:txBody>
      </p:sp>
      <p:sp>
        <p:nvSpPr>
          <p:cNvPr id="5" name="TextBox 4">
            <a:extLst>
              <a:ext uri="{FF2B5EF4-FFF2-40B4-BE49-F238E27FC236}">
                <a16:creationId xmlns:a16="http://schemas.microsoft.com/office/drawing/2014/main" id="{AB49157E-2320-D946-B932-CA69B71B78C3}"/>
              </a:ext>
            </a:extLst>
          </p:cNvPr>
          <p:cNvSpPr txBox="1"/>
          <p:nvPr/>
        </p:nvSpPr>
        <p:spPr>
          <a:xfrm>
            <a:off x="244928" y="1265458"/>
            <a:ext cx="5951134" cy="4893647"/>
          </a:xfrm>
          <a:prstGeom prst="rect">
            <a:avLst/>
          </a:prstGeom>
          <a:noFill/>
        </p:spPr>
        <p:txBody>
          <a:bodyPr wrap="square" rtlCol="0">
            <a:spAutoFit/>
          </a:bodyPr>
          <a:lstStyle/>
          <a:p>
            <a:r>
              <a:rPr lang="en-US" sz="2400" dirty="0">
                <a:latin typeface="Baskerville" panose="02020502070401020303" pitchFamily="18" charset="0"/>
                <a:ea typeface="Baskerville" panose="02020502070401020303" pitchFamily="18" charset="0"/>
              </a:rPr>
              <a:t>﻿Difficulties in evaluating green buildings: multiple certifications make difficult to evaluate “greenness” across buildings and incorporate it in investment decisions </a:t>
            </a:r>
          </a:p>
          <a:p>
            <a:endParaRPr lang="en-US" sz="2400" dirty="0">
              <a:latin typeface="Baskerville" panose="02020502070401020303" pitchFamily="18" charset="0"/>
              <a:ea typeface="Baskerville" panose="02020502070401020303" pitchFamily="18" charset="0"/>
            </a:endParaRPr>
          </a:p>
          <a:p>
            <a:r>
              <a:rPr lang="en-US" sz="2400" dirty="0">
                <a:latin typeface="Baskerville" panose="02020502070401020303" pitchFamily="18" charset="0"/>
                <a:ea typeface="Baskerville" panose="02020502070401020303" pitchFamily="18" charset="0"/>
              </a:rPr>
              <a:t>The US and EU are implementing benchmarking mandates where owners need to disclose: </a:t>
            </a:r>
          </a:p>
          <a:p>
            <a:pPr marL="342900" indent="-342900">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Energy certification of their assets</a:t>
            </a:r>
          </a:p>
          <a:p>
            <a:pPr marL="342900" indent="-342900">
              <a:buFont typeface="Arial" panose="020B0604020202020204" pitchFamily="34" charset="0"/>
              <a:buChar char="•"/>
            </a:pPr>
            <a:r>
              <a:rPr lang="en-US" sz="2400" dirty="0">
                <a:latin typeface="Baskerville" panose="02020502070401020303" pitchFamily="18" charset="0"/>
                <a:ea typeface="Baskerville" panose="02020502070401020303" pitchFamily="18" charset="0"/>
              </a:rPr>
              <a:t>Actual energy consumption </a:t>
            </a:r>
          </a:p>
          <a:p>
            <a:endParaRPr lang="en-US" sz="2400" dirty="0">
              <a:latin typeface="Baskerville" panose="02020502070401020303" pitchFamily="18" charset="0"/>
              <a:ea typeface="Baskerville" panose="02020502070401020303" pitchFamily="18" charset="0"/>
            </a:endParaRPr>
          </a:p>
          <a:p>
            <a:r>
              <a:rPr lang="en-US" sz="2400" dirty="0">
                <a:latin typeface="Baskerville" panose="02020502070401020303" pitchFamily="18" charset="0"/>
                <a:ea typeface="Baskerville" panose="02020502070401020303" pitchFamily="18" charset="0"/>
              </a:rPr>
              <a:t>This provides full transparency to the market,  and creates a platform for regulation </a:t>
            </a:r>
          </a:p>
        </p:txBody>
      </p:sp>
      <p:sp>
        <p:nvSpPr>
          <p:cNvPr id="7" name="TextBox 6">
            <a:extLst>
              <a:ext uri="{FF2B5EF4-FFF2-40B4-BE49-F238E27FC236}">
                <a16:creationId xmlns:a16="http://schemas.microsoft.com/office/drawing/2014/main" id="{AC9DF639-0D9D-E64F-8AC8-97F7BE49CA93}"/>
              </a:ext>
            </a:extLst>
          </p:cNvPr>
          <p:cNvSpPr txBox="1"/>
          <p:nvPr/>
        </p:nvSpPr>
        <p:spPr>
          <a:xfrm>
            <a:off x="7480167" y="5567978"/>
            <a:ext cx="4318673" cy="276999"/>
          </a:xfrm>
          <a:prstGeom prst="rect">
            <a:avLst/>
          </a:prstGeom>
          <a:noFill/>
        </p:spPr>
        <p:txBody>
          <a:bodyPr wrap="square">
            <a:spAutoFit/>
          </a:bodyPr>
          <a:lstStyle/>
          <a:p>
            <a:r>
              <a:rPr lang="en-US" sz="1200" dirty="0">
                <a:latin typeface="Baskerville Old Face" panose="02020602080505020303" pitchFamily="18" charset="0"/>
              </a:rPr>
              <a:t>This image is in the public domain.</a:t>
            </a:r>
            <a:endParaRPr lang="en-US" sz="1200" dirty="0">
              <a:latin typeface="Baskerville Old Face" panose="02020602080505020303" pitchFamily="18" charset="0"/>
              <a:ea typeface="Baskerville" panose="02020502070401020303" pitchFamily="18" charset="0"/>
            </a:endParaRPr>
          </a:p>
        </p:txBody>
      </p:sp>
    </p:spTree>
    <p:extLst>
      <p:ext uri="{BB962C8B-B14F-4D97-AF65-F5344CB8AC3E}">
        <p14:creationId xmlns:p14="http://schemas.microsoft.com/office/powerpoint/2010/main" val="3964416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8;p27">
            <a:extLst>
              <a:ext uri="{FF2B5EF4-FFF2-40B4-BE49-F238E27FC236}">
                <a16:creationId xmlns:a16="http://schemas.microsoft.com/office/drawing/2014/main" id="{D20434B1-FA94-9E4C-86F7-2FBEE32AD236}"/>
              </a:ext>
            </a:extLst>
          </p:cNvPr>
          <p:cNvSpPr txBox="1">
            <a:spLocks/>
          </p:cNvSpPr>
          <p:nvPr/>
        </p:nvSpPr>
        <p:spPr>
          <a:xfrm>
            <a:off x="244928" y="241300"/>
            <a:ext cx="11947071"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solidFill>
                  <a:srgbClr val="1B4453"/>
                </a:solidFill>
                <a:latin typeface="Baskerville" panose="02020502070401020303"/>
              </a:rPr>
              <a:t>Energy Benchmark Goals</a:t>
            </a:r>
            <a:endParaRPr lang="en-US" sz="3600" dirty="0">
              <a:solidFill>
                <a:srgbClr val="1B4453"/>
              </a:solidFill>
              <a:latin typeface="Baskerville" panose="02020502070401020303"/>
            </a:endParaRPr>
          </a:p>
        </p:txBody>
      </p:sp>
      <p:sp>
        <p:nvSpPr>
          <p:cNvPr id="8" name="Google Shape;266;p36">
            <a:extLst>
              <a:ext uri="{FF2B5EF4-FFF2-40B4-BE49-F238E27FC236}">
                <a16:creationId xmlns:a16="http://schemas.microsoft.com/office/drawing/2014/main" id="{0215E431-153A-D14E-BDCD-874C0F4B724F}"/>
              </a:ext>
            </a:extLst>
          </p:cNvPr>
          <p:cNvSpPr txBox="1"/>
          <p:nvPr/>
        </p:nvSpPr>
        <p:spPr>
          <a:xfrm>
            <a:off x="518592" y="1434729"/>
            <a:ext cx="2432428" cy="4905200"/>
          </a:xfrm>
          <a:prstGeom prst="rect">
            <a:avLst/>
          </a:prstGeom>
          <a:noFill/>
          <a:ln>
            <a:noFill/>
          </a:ln>
        </p:spPr>
        <p:txBody>
          <a:bodyPr spcFirstLastPara="1" wrap="square" lIns="121900" tIns="121900" rIns="121900" bIns="121900" anchor="t" anchorCtr="0">
            <a:noAutofit/>
          </a:bodyPr>
          <a:lstStyle/>
          <a:p>
            <a:pPr algn="ctr"/>
            <a:r>
              <a:rPr lang="en-US" altLang="zh-CN" sz="3200" b="1" dirty="0">
                <a:latin typeface="Baskerville" panose="02020502070401020303" pitchFamily="18" charset="0"/>
                <a:ea typeface="Baskerville" panose="02020502070401020303" pitchFamily="18" charset="0"/>
                <a:cs typeface="Roboto"/>
                <a:sym typeface="Roboto"/>
              </a:rPr>
              <a:t>NYC</a:t>
            </a:r>
          </a:p>
          <a:p>
            <a:pPr algn="ctr"/>
            <a:r>
              <a:rPr lang="en" sz="3200" b="1" dirty="0">
                <a:latin typeface="Baskerville" panose="02020502070401020303" pitchFamily="18" charset="0"/>
                <a:ea typeface="Baskerville" panose="02020502070401020303" pitchFamily="18" charset="0"/>
                <a:cs typeface="Roboto"/>
                <a:sym typeface="Roboto"/>
              </a:rPr>
              <a:t>2009</a:t>
            </a:r>
            <a:endParaRPr sz="3200" b="1" dirty="0">
              <a:latin typeface="Baskerville" panose="02020502070401020303" pitchFamily="18" charset="0"/>
              <a:ea typeface="Baskerville" panose="02020502070401020303" pitchFamily="18" charset="0"/>
              <a:cs typeface="Roboto"/>
              <a:sym typeface="Roboto"/>
            </a:endParaRPr>
          </a:p>
          <a:p>
            <a:pPr algn="ctr"/>
            <a:r>
              <a:rPr lang="en" sz="2400" b="1" dirty="0">
                <a:latin typeface="Baskerville" panose="02020502070401020303" pitchFamily="18" charset="0"/>
                <a:ea typeface="Baskerville" panose="02020502070401020303" pitchFamily="18" charset="0"/>
                <a:cs typeface="Roboto"/>
                <a:sym typeface="Roboto"/>
              </a:rPr>
              <a:t>LL84</a:t>
            </a:r>
            <a:endParaRPr sz="2400" b="1" dirty="0">
              <a:latin typeface="Baskerville" panose="02020502070401020303" pitchFamily="18" charset="0"/>
              <a:ea typeface="Baskerville" panose="02020502070401020303" pitchFamily="18" charset="0"/>
              <a:cs typeface="Roboto"/>
              <a:sym typeface="Roboto"/>
            </a:endParaRPr>
          </a:p>
          <a:p>
            <a:pPr algn="ctr"/>
            <a:endParaRPr sz="2400" b="1" dirty="0">
              <a:latin typeface="Baskerville" panose="02020502070401020303" pitchFamily="18" charset="0"/>
              <a:ea typeface="Baskerville" panose="02020502070401020303" pitchFamily="18" charset="0"/>
              <a:cs typeface="Nunito"/>
              <a:sym typeface="Nunito"/>
            </a:endParaRPr>
          </a:p>
          <a:p>
            <a:pPr algn="ctr"/>
            <a:r>
              <a:rPr lang="en" sz="2400" b="1" dirty="0">
                <a:latin typeface="Baskerville" panose="02020502070401020303" pitchFamily="18" charset="0"/>
                <a:ea typeface="Baskerville" panose="02020502070401020303" pitchFamily="18" charset="0"/>
                <a:cs typeface="Nunito"/>
                <a:sym typeface="Nunito"/>
              </a:rPr>
              <a:t>Benchmarking</a:t>
            </a:r>
            <a:endParaRPr sz="2400" b="1" dirty="0">
              <a:latin typeface="Baskerville" panose="02020502070401020303" pitchFamily="18" charset="0"/>
              <a:ea typeface="Baskerville" panose="02020502070401020303" pitchFamily="18" charset="0"/>
              <a:cs typeface="Nunito"/>
              <a:sym typeface="Nunito"/>
            </a:endParaRPr>
          </a:p>
          <a:p>
            <a:pPr algn="ctr"/>
            <a:r>
              <a:rPr lang="en" sz="2400" u="sng" dirty="0">
                <a:latin typeface="Baskerville" panose="02020502070401020303" pitchFamily="18" charset="0"/>
                <a:ea typeface="Baskerville" panose="02020502070401020303" pitchFamily="18" charset="0"/>
                <a:cs typeface="Nunito SemiBold"/>
                <a:sym typeface="Nunito SemiBold"/>
              </a:rPr>
              <a:t> </a:t>
            </a:r>
            <a:endParaRPr sz="2400" u="sng" dirty="0">
              <a:latin typeface="Baskerville" panose="02020502070401020303" pitchFamily="18" charset="0"/>
              <a:ea typeface="Baskerville" panose="02020502070401020303" pitchFamily="18" charset="0"/>
              <a:cs typeface="Nunito SemiBold"/>
              <a:sym typeface="Nunito SemiBold"/>
            </a:endParaRPr>
          </a:p>
          <a:p>
            <a:pPr algn="ctr"/>
            <a:r>
              <a:rPr lang="en" sz="2400" dirty="0">
                <a:latin typeface="Baskerville" panose="02020502070401020303" pitchFamily="18" charset="0"/>
                <a:ea typeface="Baskerville" panose="02020502070401020303" pitchFamily="18" charset="0"/>
                <a:cs typeface="Nunito SemiBold"/>
                <a:sym typeface="Nunito SemiBold"/>
              </a:rPr>
              <a:t>Requirement for buildings to report energy and water usage annually</a:t>
            </a:r>
            <a:endParaRPr sz="2400" dirty="0">
              <a:latin typeface="Baskerville" panose="02020502070401020303" pitchFamily="18" charset="0"/>
              <a:ea typeface="Baskerville" panose="02020502070401020303" pitchFamily="18" charset="0"/>
              <a:cs typeface="Nunito SemiBold"/>
              <a:sym typeface="Nunito SemiBold"/>
            </a:endParaRPr>
          </a:p>
        </p:txBody>
      </p:sp>
      <p:sp>
        <p:nvSpPr>
          <p:cNvPr id="9" name="Google Shape;268;p36">
            <a:extLst>
              <a:ext uri="{FF2B5EF4-FFF2-40B4-BE49-F238E27FC236}">
                <a16:creationId xmlns:a16="http://schemas.microsoft.com/office/drawing/2014/main" id="{CF9286E8-6263-0A40-A158-BFF61059F81A}"/>
              </a:ext>
            </a:extLst>
          </p:cNvPr>
          <p:cNvSpPr txBox="1"/>
          <p:nvPr/>
        </p:nvSpPr>
        <p:spPr>
          <a:xfrm>
            <a:off x="4849176" y="1375228"/>
            <a:ext cx="2900032" cy="4905200"/>
          </a:xfrm>
          <a:prstGeom prst="rect">
            <a:avLst/>
          </a:prstGeom>
          <a:noFill/>
          <a:ln>
            <a:noFill/>
          </a:ln>
        </p:spPr>
        <p:txBody>
          <a:bodyPr spcFirstLastPara="1" wrap="square" lIns="121900" tIns="121900" rIns="121900" bIns="121900" anchor="t" anchorCtr="0">
            <a:noAutofit/>
          </a:bodyPr>
          <a:lstStyle/>
          <a:p>
            <a:pPr algn="ctr"/>
            <a:r>
              <a:rPr lang="en" sz="3200" b="1" dirty="0">
                <a:latin typeface="Baskerville" panose="02020502070401020303" pitchFamily="18" charset="0"/>
                <a:ea typeface="Baskerville" panose="02020502070401020303" pitchFamily="18" charset="0"/>
                <a:cs typeface="Roboto"/>
                <a:sym typeface="Roboto"/>
              </a:rPr>
              <a:t>2018</a:t>
            </a:r>
            <a:endParaRPr sz="2133" b="1" dirty="0">
              <a:latin typeface="Baskerville" panose="02020502070401020303" pitchFamily="18" charset="0"/>
              <a:ea typeface="Baskerville" panose="02020502070401020303" pitchFamily="18" charset="0"/>
              <a:cs typeface="Roboto"/>
              <a:sym typeface="Roboto"/>
            </a:endParaRPr>
          </a:p>
          <a:p>
            <a:pPr algn="ctr"/>
            <a:r>
              <a:rPr lang="en" sz="2400" b="1" dirty="0">
                <a:latin typeface="Baskerville" panose="02020502070401020303" pitchFamily="18" charset="0"/>
                <a:ea typeface="Baskerville" panose="02020502070401020303" pitchFamily="18" charset="0"/>
                <a:cs typeface="Roboto"/>
                <a:sym typeface="Roboto"/>
              </a:rPr>
              <a:t>LL33</a:t>
            </a:r>
            <a:endParaRPr sz="2400" b="1" dirty="0">
              <a:latin typeface="Baskerville" panose="02020502070401020303" pitchFamily="18" charset="0"/>
              <a:ea typeface="Baskerville" panose="02020502070401020303" pitchFamily="18" charset="0"/>
              <a:cs typeface="Roboto"/>
              <a:sym typeface="Roboto"/>
            </a:endParaRPr>
          </a:p>
          <a:p>
            <a:pPr algn="ctr"/>
            <a:endParaRPr sz="2400" b="1" dirty="0">
              <a:latin typeface="Baskerville" panose="02020502070401020303" pitchFamily="18" charset="0"/>
              <a:ea typeface="Baskerville" panose="02020502070401020303" pitchFamily="18" charset="0"/>
              <a:cs typeface="Nunito"/>
              <a:sym typeface="Nunito"/>
            </a:endParaRPr>
          </a:p>
          <a:p>
            <a:pPr algn="ctr"/>
            <a:r>
              <a:rPr lang="en" sz="2400" b="1" dirty="0">
                <a:latin typeface="Baskerville" panose="02020502070401020303" pitchFamily="18" charset="0"/>
                <a:ea typeface="Baskerville" panose="02020502070401020303" pitchFamily="18" charset="0"/>
                <a:cs typeface="Nunito"/>
                <a:sym typeface="Nunito"/>
              </a:rPr>
              <a:t>Grading System</a:t>
            </a:r>
            <a:endParaRPr sz="2400" b="1" dirty="0">
              <a:latin typeface="Baskerville" panose="02020502070401020303" pitchFamily="18" charset="0"/>
              <a:ea typeface="Baskerville" panose="02020502070401020303" pitchFamily="18" charset="0"/>
              <a:cs typeface="Nunito"/>
              <a:sym typeface="Nunito"/>
            </a:endParaRPr>
          </a:p>
          <a:p>
            <a:pPr algn="ctr"/>
            <a:endParaRPr sz="2400" b="1" dirty="0">
              <a:latin typeface="Baskerville" panose="02020502070401020303" pitchFamily="18" charset="0"/>
              <a:ea typeface="Baskerville" panose="02020502070401020303" pitchFamily="18" charset="0"/>
              <a:cs typeface="Nunito"/>
              <a:sym typeface="Nunito"/>
            </a:endParaRPr>
          </a:p>
          <a:p>
            <a:pPr algn="ctr"/>
            <a:r>
              <a:rPr lang="en" sz="2400" dirty="0">
                <a:latin typeface="Baskerville" panose="02020502070401020303" pitchFamily="18" charset="0"/>
                <a:ea typeface="Baskerville" panose="02020502070401020303" pitchFamily="18" charset="0"/>
                <a:cs typeface="Nunito SemiBold"/>
                <a:sym typeface="Nunito SemiBold"/>
              </a:rPr>
              <a:t>Established scoring for buildings to be rated on energy efficiency and for grade to be displayed in each building</a:t>
            </a:r>
            <a:endParaRPr sz="2400" dirty="0">
              <a:latin typeface="Baskerville" panose="02020502070401020303" pitchFamily="18" charset="0"/>
              <a:ea typeface="Baskerville" panose="02020502070401020303" pitchFamily="18" charset="0"/>
              <a:cs typeface="Nunito SemiBold"/>
              <a:sym typeface="Nunito SemiBold"/>
            </a:endParaRPr>
          </a:p>
          <a:p>
            <a:pPr algn="ctr"/>
            <a:endParaRPr sz="2133" b="1" dirty="0">
              <a:latin typeface="Nunito"/>
              <a:ea typeface="Nunito"/>
              <a:cs typeface="Nunito"/>
              <a:sym typeface="Nunito"/>
            </a:endParaRPr>
          </a:p>
        </p:txBody>
      </p:sp>
      <p:sp>
        <p:nvSpPr>
          <p:cNvPr id="10" name="Google Shape;267;p36">
            <a:extLst>
              <a:ext uri="{FF2B5EF4-FFF2-40B4-BE49-F238E27FC236}">
                <a16:creationId xmlns:a16="http://schemas.microsoft.com/office/drawing/2014/main" id="{94123CEA-64CB-7B44-BB37-26333C883217}"/>
              </a:ext>
            </a:extLst>
          </p:cNvPr>
          <p:cNvSpPr txBox="1"/>
          <p:nvPr/>
        </p:nvSpPr>
        <p:spPr>
          <a:xfrm>
            <a:off x="8060968" y="1337970"/>
            <a:ext cx="3626687" cy="4905200"/>
          </a:xfrm>
          <a:prstGeom prst="rect">
            <a:avLst/>
          </a:prstGeom>
          <a:noFill/>
          <a:ln>
            <a:noFill/>
          </a:ln>
        </p:spPr>
        <p:txBody>
          <a:bodyPr spcFirstLastPara="1" wrap="square" lIns="121900" tIns="121900" rIns="121900" bIns="121900" anchor="t" anchorCtr="0">
            <a:noAutofit/>
          </a:bodyPr>
          <a:lstStyle/>
          <a:p>
            <a:pPr algn="ctr"/>
            <a:r>
              <a:rPr lang="en" sz="3200" b="1" dirty="0">
                <a:latin typeface="Baskerville" panose="02020502070401020303" pitchFamily="18" charset="0"/>
                <a:ea typeface="Baskerville" panose="02020502070401020303" pitchFamily="18" charset="0"/>
                <a:cs typeface="Roboto"/>
                <a:sym typeface="Roboto"/>
              </a:rPr>
              <a:t>2019</a:t>
            </a:r>
            <a:endParaRPr sz="2133" b="1" dirty="0">
              <a:latin typeface="Baskerville" panose="02020502070401020303" pitchFamily="18" charset="0"/>
              <a:ea typeface="Baskerville" panose="02020502070401020303" pitchFamily="18" charset="0"/>
              <a:cs typeface="Roboto"/>
              <a:sym typeface="Roboto"/>
            </a:endParaRPr>
          </a:p>
          <a:p>
            <a:pPr algn="ctr"/>
            <a:r>
              <a:rPr lang="en" sz="2400" b="1" dirty="0">
                <a:latin typeface="Baskerville" panose="02020502070401020303" pitchFamily="18" charset="0"/>
                <a:ea typeface="Baskerville" panose="02020502070401020303" pitchFamily="18" charset="0"/>
                <a:cs typeface="Roboto"/>
                <a:sym typeface="Roboto"/>
              </a:rPr>
              <a:t>LL95</a:t>
            </a:r>
            <a:endParaRPr sz="2400" b="1" dirty="0">
              <a:latin typeface="Baskerville" panose="02020502070401020303" pitchFamily="18" charset="0"/>
              <a:ea typeface="Baskerville" panose="02020502070401020303" pitchFamily="18" charset="0"/>
              <a:cs typeface="Roboto"/>
              <a:sym typeface="Roboto"/>
            </a:endParaRPr>
          </a:p>
          <a:p>
            <a:pPr algn="ctr"/>
            <a:endParaRPr sz="2400" b="1" dirty="0">
              <a:latin typeface="Baskerville" panose="02020502070401020303" pitchFamily="18" charset="0"/>
              <a:ea typeface="Baskerville" panose="02020502070401020303" pitchFamily="18" charset="0"/>
              <a:cs typeface="Nunito"/>
              <a:sym typeface="Nunito"/>
            </a:endParaRPr>
          </a:p>
          <a:p>
            <a:pPr algn="ctr"/>
            <a:r>
              <a:rPr lang="en" sz="2400" b="1" dirty="0">
                <a:latin typeface="Baskerville" panose="02020502070401020303" pitchFamily="18" charset="0"/>
                <a:ea typeface="Baskerville" panose="02020502070401020303" pitchFamily="18" charset="0"/>
                <a:cs typeface="Nunito"/>
                <a:sym typeface="Nunito"/>
              </a:rPr>
              <a:t>Amendment to Grading System</a:t>
            </a:r>
            <a:endParaRPr sz="2400" b="1" dirty="0">
              <a:latin typeface="Baskerville" panose="02020502070401020303" pitchFamily="18" charset="0"/>
              <a:ea typeface="Baskerville" panose="02020502070401020303" pitchFamily="18" charset="0"/>
              <a:cs typeface="Nunito"/>
              <a:sym typeface="Nunito"/>
            </a:endParaRPr>
          </a:p>
          <a:p>
            <a:pPr algn="ctr"/>
            <a:endParaRPr sz="2400" b="1" dirty="0">
              <a:latin typeface="Baskerville" panose="02020502070401020303" pitchFamily="18" charset="0"/>
              <a:ea typeface="Baskerville" panose="02020502070401020303" pitchFamily="18" charset="0"/>
              <a:cs typeface="Nunito"/>
              <a:sym typeface="Nunito"/>
            </a:endParaRPr>
          </a:p>
          <a:p>
            <a:pPr algn="ctr"/>
            <a:r>
              <a:rPr lang="en" sz="2400" dirty="0">
                <a:latin typeface="Baskerville" panose="02020502070401020303" pitchFamily="18" charset="0"/>
                <a:ea typeface="Baskerville" panose="02020502070401020303" pitchFamily="18" charset="0"/>
                <a:cs typeface="Nunito SemiBold"/>
                <a:sym typeface="Nunito SemiBold"/>
              </a:rPr>
              <a:t>Made grading system more stringent and requires grade to be displayed at public entrances</a:t>
            </a:r>
            <a:endParaRPr sz="2400" dirty="0">
              <a:latin typeface="Baskerville" panose="02020502070401020303" pitchFamily="18" charset="0"/>
              <a:ea typeface="Baskerville" panose="02020502070401020303" pitchFamily="18" charset="0"/>
              <a:cs typeface="Nunito SemiBold"/>
              <a:sym typeface="Nunito SemiBold"/>
            </a:endParaRPr>
          </a:p>
        </p:txBody>
      </p:sp>
      <p:cxnSp>
        <p:nvCxnSpPr>
          <p:cNvPr id="12" name="Google Shape;270;p36">
            <a:extLst>
              <a:ext uri="{FF2B5EF4-FFF2-40B4-BE49-F238E27FC236}">
                <a16:creationId xmlns:a16="http://schemas.microsoft.com/office/drawing/2014/main" id="{DC67F0E5-E424-F54C-829C-E55FB9E7E8A7}"/>
              </a:ext>
            </a:extLst>
          </p:cNvPr>
          <p:cNvCxnSpPr/>
          <p:nvPr/>
        </p:nvCxnSpPr>
        <p:spPr>
          <a:xfrm>
            <a:off x="7361721" y="1907531"/>
            <a:ext cx="1370000" cy="0"/>
          </a:xfrm>
          <a:prstGeom prst="straightConnector1">
            <a:avLst/>
          </a:prstGeom>
          <a:noFill/>
          <a:ln w="76200" cap="flat" cmpd="sng">
            <a:solidFill>
              <a:schemeClr val="accent3"/>
            </a:solidFill>
            <a:prstDash val="solid"/>
            <a:round/>
            <a:headEnd type="none" w="med" len="med"/>
            <a:tailEnd type="triangle" w="med" len="med"/>
          </a:ln>
        </p:spPr>
      </p:cxnSp>
      <p:sp>
        <p:nvSpPr>
          <p:cNvPr id="6" name="Rectangle 5">
            <a:extLst>
              <a:ext uri="{FF2B5EF4-FFF2-40B4-BE49-F238E27FC236}">
                <a16:creationId xmlns:a16="http://schemas.microsoft.com/office/drawing/2014/main" id="{C7F95609-333B-4A46-A4BB-E4BBEEF8D39D}"/>
              </a:ext>
            </a:extLst>
          </p:cNvPr>
          <p:cNvSpPr/>
          <p:nvPr/>
        </p:nvSpPr>
        <p:spPr>
          <a:xfrm>
            <a:off x="5897458" y="535388"/>
            <a:ext cx="6096000" cy="646331"/>
          </a:xfrm>
          <a:prstGeom prst="rect">
            <a:avLst/>
          </a:prstGeom>
        </p:spPr>
        <p:txBody>
          <a:bodyPr>
            <a:spAutoFit/>
          </a:bodyPr>
          <a:lstStyle/>
          <a:p>
            <a:r>
              <a:rPr lang="en-US" b="1" dirty="0">
                <a:latin typeface="Baskerville" panose="02020502070401020303" pitchFamily="18" charset="0"/>
                <a:ea typeface="Baskerville" panose="02020502070401020303" pitchFamily="18" charset="0"/>
              </a:rPr>
              <a:t>Estimated Block Level Annual Energy Consumption</a:t>
            </a:r>
            <a:br>
              <a:rPr lang="en-US" b="1" dirty="0">
                <a:latin typeface="Baskerville" panose="02020502070401020303" pitchFamily="18" charset="0"/>
                <a:ea typeface="Baskerville" panose="02020502070401020303" pitchFamily="18" charset="0"/>
              </a:rPr>
            </a:br>
            <a:endParaRPr lang="en-US" b="1" dirty="0">
              <a:latin typeface="Baskerville" panose="02020502070401020303" pitchFamily="18" charset="0"/>
              <a:ea typeface="Baskerville" panose="02020502070401020303" pitchFamily="18" charset="0"/>
            </a:endParaRPr>
          </a:p>
        </p:txBody>
      </p:sp>
      <p:pic>
        <p:nvPicPr>
          <p:cNvPr id="13" name="Picture 12">
            <a:extLst>
              <a:ext uri="{FF2B5EF4-FFF2-40B4-BE49-F238E27FC236}">
                <a16:creationId xmlns:a16="http://schemas.microsoft.com/office/drawing/2014/main" id="{BFF910E5-151F-D646-BDB6-2EBF0C1B37F9}"/>
              </a:ext>
            </a:extLst>
          </p:cNvPr>
          <p:cNvPicPr>
            <a:picLocks noChangeAspect="1"/>
          </p:cNvPicPr>
          <p:nvPr/>
        </p:nvPicPr>
        <p:blipFill>
          <a:blip r:embed="rId3"/>
          <a:stretch>
            <a:fillRect/>
          </a:stretch>
        </p:blipFill>
        <p:spPr>
          <a:xfrm>
            <a:off x="4024979" y="1315127"/>
            <a:ext cx="7648429" cy="4707162"/>
          </a:xfrm>
          <a:prstGeom prst="rect">
            <a:avLst/>
          </a:prstGeom>
        </p:spPr>
      </p:pic>
      <p:sp>
        <p:nvSpPr>
          <p:cNvPr id="14" name="Rectangle 13">
            <a:extLst>
              <a:ext uri="{FF2B5EF4-FFF2-40B4-BE49-F238E27FC236}">
                <a16:creationId xmlns:a16="http://schemas.microsoft.com/office/drawing/2014/main" id="{680ADCDC-A828-4942-BE3D-42E4E13D79F5}"/>
              </a:ext>
            </a:extLst>
          </p:cNvPr>
          <p:cNvSpPr/>
          <p:nvPr/>
        </p:nvSpPr>
        <p:spPr>
          <a:xfrm>
            <a:off x="4690797" y="6022289"/>
            <a:ext cx="5341847" cy="646331"/>
          </a:xfrm>
          <a:prstGeom prst="rect">
            <a:avLst/>
          </a:prstGeom>
        </p:spPr>
        <p:txBody>
          <a:bodyPr wrap="none">
            <a:spAutoFit/>
          </a:bodyPr>
          <a:lstStyle/>
          <a:p>
            <a:r>
              <a:rPr lang="en-US" sz="1200" dirty="0">
                <a:latin typeface="Baskerville" panose="02020502070401020303" pitchFamily="18" charset="0"/>
                <a:ea typeface="Baskerville" panose="02020502070401020303" pitchFamily="18" charset="0"/>
              </a:rPr>
              <a:t>Source: </a:t>
            </a:r>
            <a:r>
              <a:rPr lang="en-US" sz="1200" dirty="0">
                <a:latin typeface="Baskerville" panose="02020502070401020303" pitchFamily="18" charset="0"/>
                <a:ea typeface="Baskerville" panose="02020502070401020303" pitchFamily="18" charset="0"/>
                <a:hlinkClick r:id="rId4"/>
              </a:rPr>
              <a:t>https://qsel.columbia.edu/nycenergy</a:t>
            </a:r>
            <a:r>
              <a:rPr lang="en-US" sz="1200" dirty="0" smtClean="0">
                <a:latin typeface="Baskerville" panose="02020502070401020303" pitchFamily="18" charset="0"/>
                <a:ea typeface="Baskerville" panose="02020502070401020303" pitchFamily="18" charset="0"/>
                <a:hlinkClick r:id="rId4"/>
              </a:rPr>
              <a:t>/</a:t>
            </a:r>
            <a:r>
              <a:rPr lang="en-US" sz="1200" dirty="0" smtClean="0">
                <a:latin typeface="Baskerville" panose="02020502070401020303" pitchFamily="18" charset="0"/>
                <a:ea typeface="Baskerville" panose="02020502070401020303" pitchFamily="18" charset="0"/>
              </a:rPr>
              <a:t> </a:t>
            </a:r>
            <a:r>
              <a:rPr lang="en-US" sz="1200" dirty="0">
                <a:latin typeface="Baskerville" panose="02020502070401020303" pitchFamily="18" charset="0"/>
                <a:ea typeface="Baskerville" panose="02020502070401020303" pitchFamily="18" charset="0"/>
              </a:rPr>
              <a:t>. © </a:t>
            </a:r>
            <a:r>
              <a:rPr lang="en-US" sz="1200" dirty="0" err="1">
                <a:latin typeface="Baskerville" panose="02020502070401020303" pitchFamily="18" charset="0"/>
                <a:ea typeface="Baskerville" panose="02020502070401020303" pitchFamily="18" charset="0"/>
              </a:rPr>
              <a:t>Quadracci</a:t>
            </a:r>
            <a:r>
              <a:rPr lang="en-US" sz="1200" dirty="0">
                <a:latin typeface="Baskerville" panose="02020502070401020303" pitchFamily="18" charset="0"/>
                <a:ea typeface="Baskerville" panose="02020502070401020303" pitchFamily="18" charset="0"/>
              </a:rPr>
              <a:t> Sustainable Engineering Lab, </a:t>
            </a:r>
            <a:endParaRPr lang="en-US" sz="1200" dirty="0" smtClean="0">
              <a:latin typeface="Baskerville" panose="02020502070401020303" pitchFamily="18" charset="0"/>
              <a:ea typeface="Baskerville" panose="02020502070401020303" pitchFamily="18" charset="0"/>
            </a:endParaRPr>
          </a:p>
          <a:p>
            <a:r>
              <a:rPr lang="en-US" sz="1200" dirty="0" smtClean="0">
                <a:latin typeface="Baskerville" panose="02020502070401020303" pitchFamily="18" charset="0"/>
                <a:ea typeface="Baskerville" panose="02020502070401020303" pitchFamily="18" charset="0"/>
              </a:rPr>
              <a:t>Columbia </a:t>
            </a:r>
            <a:r>
              <a:rPr lang="en-US" sz="1200" dirty="0">
                <a:latin typeface="Baskerville" panose="02020502070401020303" pitchFamily="18" charset="0"/>
                <a:ea typeface="Baskerville" panose="02020502070401020303" pitchFamily="18" charset="0"/>
              </a:rPr>
              <a:t>University. </a:t>
            </a:r>
            <a:r>
              <a:rPr lang="en-US" sz="1200" dirty="0" smtClean="0">
                <a:latin typeface="Baskerville" panose="02020502070401020303" pitchFamily="18" charset="0"/>
                <a:ea typeface="Baskerville" panose="02020502070401020303" pitchFamily="18" charset="0"/>
              </a:rPr>
              <a:t>All </a:t>
            </a:r>
            <a:r>
              <a:rPr lang="en-US" sz="1200" dirty="0">
                <a:latin typeface="Baskerville" panose="02020502070401020303" pitchFamily="18" charset="0"/>
                <a:ea typeface="Baskerville" panose="02020502070401020303" pitchFamily="18" charset="0"/>
              </a:rPr>
              <a:t>rights reserved. This content is excluded from our Creative </a:t>
            </a:r>
            <a:endParaRPr lang="en-US" sz="1200" dirty="0" smtClean="0">
              <a:latin typeface="Baskerville" panose="02020502070401020303" pitchFamily="18" charset="0"/>
              <a:ea typeface="Baskerville" panose="02020502070401020303" pitchFamily="18" charset="0"/>
            </a:endParaRPr>
          </a:p>
          <a:p>
            <a:r>
              <a:rPr lang="en-US" sz="1200" dirty="0" smtClean="0">
                <a:latin typeface="Baskerville" panose="02020502070401020303" pitchFamily="18" charset="0"/>
                <a:ea typeface="Baskerville" panose="02020502070401020303" pitchFamily="18" charset="0"/>
              </a:rPr>
              <a:t>Commons </a:t>
            </a:r>
            <a:r>
              <a:rPr lang="en-US" sz="1200" dirty="0">
                <a:latin typeface="Baskerville" panose="02020502070401020303" pitchFamily="18" charset="0"/>
                <a:ea typeface="Baskerville" panose="02020502070401020303" pitchFamily="18" charset="0"/>
              </a:rPr>
              <a:t>license. For more information, </a:t>
            </a:r>
            <a:r>
              <a:rPr lang="en-US" sz="1200" dirty="0" smtClean="0">
                <a:latin typeface="Baskerville" panose="02020502070401020303" pitchFamily="18" charset="0"/>
                <a:ea typeface="Baskerville" panose="02020502070401020303" pitchFamily="18" charset="0"/>
              </a:rPr>
              <a:t>see </a:t>
            </a:r>
            <a:r>
              <a:rPr lang="en-US" sz="1200" dirty="0">
                <a:latin typeface="Baskerville" panose="02020502070401020303" pitchFamily="18" charset="0"/>
                <a:ea typeface="Baskerville" panose="02020502070401020303" pitchFamily="18" charset="0"/>
                <a:hlinkClick r:id="rId5"/>
              </a:rPr>
              <a:t>https://ocw.mit.edu/help/faq-fair-use</a:t>
            </a:r>
            <a:r>
              <a:rPr lang="en-US" sz="1200" dirty="0" smtClean="0">
                <a:latin typeface="Baskerville" panose="02020502070401020303" pitchFamily="18" charset="0"/>
                <a:ea typeface="Baskerville" panose="02020502070401020303" pitchFamily="18" charset="0"/>
                <a:hlinkClick r:id="rId5"/>
              </a:rPr>
              <a:t>/</a:t>
            </a:r>
            <a:r>
              <a:rPr lang="en-US" sz="1200" dirty="0" smtClean="0">
                <a:latin typeface="Baskerville" panose="02020502070401020303" pitchFamily="18" charset="0"/>
                <a:ea typeface="Baskerville" panose="02020502070401020303" pitchFamily="18" charset="0"/>
              </a:rPr>
              <a:t>.</a:t>
            </a:r>
            <a:endParaRPr lang="en-US" sz="1200"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213119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66;p36">
            <a:extLst>
              <a:ext uri="{FF2B5EF4-FFF2-40B4-BE49-F238E27FC236}">
                <a16:creationId xmlns:a16="http://schemas.microsoft.com/office/drawing/2014/main" id="{0E95DF91-AFA0-9240-B139-2190726AD93E}"/>
              </a:ext>
            </a:extLst>
          </p:cNvPr>
          <p:cNvSpPr txBox="1"/>
          <p:nvPr/>
        </p:nvSpPr>
        <p:spPr>
          <a:xfrm>
            <a:off x="820921" y="1951495"/>
            <a:ext cx="2752655" cy="3678900"/>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pPr>
            <a:r>
              <a:rPr lang="en" sz="2400" b="1" kern="0" dirty="0">
                <a:solidFill>
                  <a:srgbClr val="000000"/>
                </a:solidFill>
                <a:latin typeface="Roboto"/>
                <a:ea typeface="Roboto"/>
                <a:cs typeface="Roboto"/>
                <a:sym typeface="Roboto"/>
              </a:rPr>
              <a:t>2009</a:t>
            </a:r>
            <a:endParaRPr sz="2400" b="1" kern="0" dirty="0">
              <a:solidFill>
                <a:srgbClr val="000000"/>
              </a:solidFill>
              <a:latin typeface="Roboto"/>
              <a:ea typeface="Roboto"/>
              <a:cs typeface="Roboto"/>
              <a:sym typeface="Roboto"/>
            </a:endParaRPr>
          </a:p>
          <a:p>
            <a:pPr algn="ctr">
              <a:buClr>
                <a:srgbClr val="000000"/>
              </a:buClr>
              <a:buFont typeface="Arial"/>
              <a:buNone/>
            </a:pPr>
            <a:r>
              <a:rPr lang="en" sz="1400" b="1" kern="0" dirty="0">
                <a:solidFill>
                  <a:srgbClr val="000000"/>
                </a:solidFill>
                <a:latin typeface="Roboto"/>
                <a:ea typeface="Roboto"/>
                <a:cs typeface="Roboto"/>
                <a:sym typeface="Roboto"/>
              </a:rPr>
              <a:t>LL84</a:t>
            </a:r>
            <a:endParaRPr sz="1400" b="1" kern="0" dirty="0">
              <a:solidFill>
                <a:srgbClr val="000000"/>
              </a:solidFill>
              <a:latin typeface="Roboto"/>
              <a:ea typeface="Roboto"/>
              <a:cs typeface="Roboto"/>
              <a:sym typeface="Roboto"/>
            </a:endParaRPr>
          </a:p>
          <a:p>
            <a:pPr algn="ctr">
              <a:buClr>
                <a:srgbClr val="000000"/>
              </a:buClr>
              <a:buFont typeface="Arial"/>
              <a:buNone/>
            </a:pPr>
            <a:endParaRPr sz="1400" b="1" kern="0" dirty="0">
              <a:solidFill>
                <a:srgbClr val="000000"/>
              </a:solidFill>
              <a:latin typeface="Nunito"/>
              <a:ea typeface="Nunito"/>
              <a:cs typeface="Nunito"/>
              <a:sym typeface="Nunito"/>
            </a:endParaRPr>
          </a:p>
          <a:p>
            <a:pPr algn="ctr">
              <a:buClr>
                <a:srgbClr val="000000"/>
              </a:buClr>
              <a:buFont typeface="Arial"/>
              <a:buNone/>
            </a:pPr>
            <a:r>
              <a:rPr lang="en" sz="1400" b="1" kern="0" dirty="0">
                <a:solidFill>
                  <a:srgbClr val="000000"/>
                </a:solidFill>
                <a:latin typeface="Nunito"/>
                <a:ea typeface="Nunito"/>
                <a:cs typeface="Nunito"/>
                <a:sym typeface="Nunito"/>
              </a:rPr>
              <a:t>Benchmarking</a:t>
            </a:r>
            <a:endParaRPr sz="1400" b="1" kern="0" dirty="0">
              <a:solidFill>
                <a:srgbClr val="000000"/>
              </a:solidFill>
              <a:latin typeface="Nunito"/>
              <a:ea typeface="Nunito"/>
              <a:cs typeface="Nunito"/>
              <a:sym typeface="Nunito"/>
            </a:endParaRPr>
          </a:p>
          <a:p>
            <a:pPr algn="ctr">
              <a:buClr>
                <a:srgbClr val="000000"/>
              </a:buClr>
              <a:buFont typeface="Arial"/>
              <a:buNone/>
            </a:pPr>
            <a:r>
              <a:rPr lang="en" sz="1400" u="sng" kern="0" dirty="0">
                <a:solidFill>
                  <a:srgbClr val="000000"/>
                </a:solidFill>
                <a:latin typeface="Nunito SemiBold"/>
                <a:ea typeface="Nunito SemiBold"/>
                <a:cs typeface="Nunito SemiBold"/>
                <a:sym typeface="Nunito SemiBold"/>
              </a:rPr>
              <a:t> </a:t>
            </a:r>
            <a:endParaRPr sz="1400" u="sng" kern="0" dirty="0">
              <a:solidFill>
                <a:srgbClr val="000000"/>
              </a:solidFill>
              <a:latin typeface="Nunito SemiBold"/>
              <a:ea typeface="Nunito SemiBold"/>
              <a:cs typeface="Nunito SemiBold"/>
              <a:sym typeface="Nunito SemiBold"/>
            </a:endParaRPr>
          </a:p>
          <a:p>
            <a:pPr algn="ctr">
              <a:buClr>
                <a:srgbClr val="000000"/>
              </a:buClr>
              <a:buFont typeface="Arial"/>
              <a:buNone/>
            </a:pPr>
            <a:r>
              <a:rPr lang="en" sz="1400" kern="0" dirty="0">
                <a:solidFill>
                  <a:srgbClr val="000000"/>
                </a:solidFill>
                <a:latin typeface="Nunito SemiBold"/>
                <a:ea typeface="Nunito SemiBold"/>
                <a:cs typeface="Nunito SemiBold"/>
                <a:sym typeface="Nunito SemiBold"/>
              </a:rPr>
              <a:t>Requirement for buildings to report energy and water usage annually</a:t>
            </a:r>
            <a:endParaRPr sz="1400" kern="0" dirty="0">
              <a:solidFill>
                <a:srgbClr val="000000"/>
              </a:solidFill>
              <a:latin typeface="Nunito SemiBold"/>
              <a:ea typeface="Nunito SemiBold"/>
              <a:cs typeface="Nunito SemiBold"/>
              <a:sym typeface="Nunito SemiBold"/>
            </a:endParaRPr>
          </a:p>
        </p:txBody>
      </p:sp>
      <p:sp>
        <p:nvSpPr>
          <p:cNvPr id="8" name="Google Shape;267;p36">
            <a:extLst>
              <a:ext uri="{FF2B5EF4-FFF2-40B4-BE49-F238E27FC236}">
                <a16:creationId xmlns:a16="http://schemas.microsoft.com/office/drawing/2014/main" id="{CABA01D5-70B6-F74B-93C7-5AB1F6AD14DD}"/>
              </a:ext>
            </a:extLst>
          </p:cNvPr>
          <p:cNvSpPr txBox="1"/>
          <p:nvPr/>
        </p:nvSpPr>
        <p:spPr>
          <a:xfrm>
            <a:off x="8230952" y="1951495"/>
            <a:ext cx="2617616" cy="3678900"/>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pPr>
            <a:r>
              <a:rPr lang="en" sz="2400" b="1" kern="0" dirty="0">
                <a:solidFill>
                  <a:srgbClr val="000000"/>
                </a:solidFill>
                <a:latin typeface="Roboto"/>
                <a:ea typeface="Roboto"/>
                <a:cs typeface="Roboto"/>
                <a:sym typeface="Roboto"/>
              </a:rPr>
              <a:t>2019</a:t>
            </a:r>
            <a:endParaRPr sz="1600" b="1" kern="0" dirty="0">
              <a:solidFill>
                <a:srgbClr val="000000"/>
              </a:solidFill>
              <a:latin typeface="Roboto"/>
              <a:ea typeface="Roboto"/>
              <a:cs typeface="Roboto"/>
              <a:sym typeface="Roboto"/>
            </a:endParaRPr>
          </a:p>
          <a:p>
            <a:pPr algn="ctr">
              <a:buClr>
                <a:srgbClr val="000000"/>
              </a:buClr>
              <a:buFont typeface="Arial"/>
              <a:buNone/>
            </a:pPr>
            <a:r>
              <a:rPr lang="en" sz="1400" b="1" kern="0" dirty="0">
                <a:solidFill>
                  <a:srgbClr val="000000"/>
                </a:solidFill>
                <a:latin typeface="Roboto"/>
                <a:ea typeface="Roboto"/>
                <a:cs typeface="Roboto"/>
                <a:sym typeface="Roboto"/>
              </a:rPr>
              <a:t>LL95</a:t>
            </a:r>
            <a:endParaRPr sz="1400" b="1" kern="0" dirty="0">
              <a:solidFill>
                <a:srgbClr val="000000"/>
              </a:solidFill>
              <a:latin typeface="Roboto"/>
              <a:ea typeface="Roboto"/>
              <a:cs typeface="Roboto"/>
              <a:sym typeface="Roboto"/>
            </a:endParaRPr>
          </a:p>
          <a:p>
            <a:pPr algn="ctr">
              <a:buClr>
                <a:srgbClr val="000000"/>
              </a:buClr>
              <a:buFont typeface="Arial"/>
              <a:buNone/>
            </a:pPr>
            <a:endParaRPr sz="1400" b="1" kern="0" dirty="0">
              <a:solidFill>
                <a:srgbClr val="000000"/>
              </a:solidFill>
              <a:latin typeface="Nunito"/>
              <a:ea typeface="Nunito"/>
              <a:cs typeface="Nunito"/>
              <a:sym typeface="Nunito"/>
            </a:endParaRPr>
          </a:p>
          <a:p>
            <a:pPr algn="ctr">
              <a:buClr>
                <a:srgbClr val="000000"/>
              </a:buClr>
              <a:buFont typeface="Arial"/>
              <a:buNone/>
            </a:pPr>
            <a:r>
              <a:rPr lang="en" sz="1400" b="1" kern="0" dirty="0">
                <a:solidFill>
                  <a:srgbClr val="000000"/>
                </a:solidFill>
                <a:latin typeface="Nunito"/>
                <a:ea typeface="Nunito"/>
                <a:cs typeface="Nunito"/>
                <a:sym typeface="Nunito"/>
              </a:rPr>
              <a:t>Amendment to Grading System</a:t>
            </a:r>
            <a:endParaRPr sz="1400" b="1" kern="0" dirty="0">
              <a:solidFill>
                <a:srgbClr val="000000"/>
              </a:solidFill>
              <a:latin typeface="Nunito"/>
              <a:ea typeface="Nunito"/>
              <a:cs typeface="Nunito"/>
              <a:sym typeface="Nunito"/>
            </a:endParaRPr>
          </a:p>
          <a:p>
            <a:pPr algn="ctr">
              <a:buClr>
                <a:srgbClr val="000000"/>
              </a:buClr>
              <a:buFont typeface="Arial"/>
              <a:buNone/>
            </a:pPr>
            <a:endParaRPr sz="1400" b="1" kern="0" dirty="0">
              <a:solidFill>
                <a:srgbClr val="000000"/>
              </a:solidFill>
              <a:latin typeface="Nunito"/>
              <a:ea typeface="Nunito"/>
              <a:cs typeface="Nunito"/>
              <a:sym typeface="Nunito"/>
            </a:endParaRPr>
          </a:p>
          <a:p>
            <a:pPr algn="ctr">
              <a:buClr>
                <a:srgbClr val="000000"/>
              </a:buClr>
              <a:buFont typeface="Arial"/>
              <a:buNone/>
            </a:pPr>
            <a:r>
              <a:rPr lang="en" sz="1400" kern="0" dirty="0">
                <a:solidFill>
                  <a:srgbClr val="000000"/>
                </a:solidFill>
                <a:latin typeface="Nunito SemiBold"/>
                <a:ea typeface="Nunito SemiBold"/>
                <a:cs typeface="Nunito SemiBold"/>
                <a:sym typeface="Nunito SemiBold"/>
              </a:rPr>
              <a:t>Made grading system more stringent and requires grade to be displayed at public entrances</a:t>
            </a:r>
            <a:endParaRPr sz="1400" kern="0" dirty="0">
              <a:solidFill>
                <a:srgbClr val="000000"/>
              </a:solidFill>
              <a:latin typeface="Nunito SemiBold"/>
              <a:ea typeface="Nunito SemiBold"/>
              <a:cs typeface="Nunito SemiBold"/>
              <a:sym typeface="Nunito SemiBold"/>
            </a:endParaRPr>
          </a:p>
        </p:txBody>
      </p:sp>
      <p:sp>
        <p:nvSpPr>
          <p:cNvPr id="9" name="Google Shape;268;p36">
            <a:extLst>
              <a:ext uri="{FF2B5EF4-FFF2-40B4-BE49-F238E27FC236}">
                <a16:creationId xmlns:a16="http://schemas.microsoft.com/office/drawing/2014/main" id="{88069D69-2067-A041-909E-D5CD2973B768}"/>
              </a:ext>
            </a:extLst>
          </p:cNvPr>
          <p:cNvSpPr txBox="1"/>
          <p:nvPr/>
        </p:nvSpPr>
        <p:spPr>
          <a:xfrm>
            <a:off x="4601076" y="1951495"/>
            <a:ext cx="2617616" cy="3678900"/>
          </a:xfrm>
          <a:prstGeom prst="rect">
            <a:avLst/>
          </a:prstGeom>
          <a:noFill/>
          <a:ln>
            <a:noFill/>
          </a:ln>
        </p:spPr>
        <p:txBody>
          <a:bodyPr spcFirstLastPara="1" wrap="square" lIns="91425" tIns="91425" rIns="91425" bIns="91425" anchor="t" anchorCtr="0">
            <a:noAutofit/>
          </a:bodyPr>
          <a:lstStyle/>
          <a:p>
            <a:pPr algn="ctr">
              <a:buClr>
                <a:srgbClr val="000000"/>
              </a:buClr>
              <a:buFont typeface="Arial"/>
              <a:buNone/>
            </a:pPr>
            <a:r>
              <a:rPr lang="en" sz="2400" b="1" kern="0" dirty="0">
                <a:solidFill>
                  <a:srgbClr val="000000"/>
                </a:solidFill>
                <a:latin typeface="Roboto"/>
                <a:ea typeface="Roboto"/>
                <a:cs typeface="Roboto"/>
                <a:sym typeface="Roboto"/>
              </a:rPr>
              <a:t>2018</a:t>
            </a:r>
            <a:endParaRPr sz="1600" b="1" kern="0" dirty="0">
              <a:solidFill>
                <a:srgbClr val="000000"/>
              </a:solidFill>
              <a:latin typeface="Roboto"/>
              <a:ea typeface="Roboto"/>
              <a:cs typeface="Roboto"/>
              <a:sym typeface="Roboto"/>
            </a:endParaRPr>
          </a:p>
          <a:p>
            <a:pPr algn="ctr">
              <a:buClr>
                <a:srgbClr val="000000"/>
              </a:buClr>
              <a:buFont typeface="Arial"/>
              <a:buNone/>
            </a:pPr>
            <a:r>
              <a:rPr lang="en" sz="1400" b="1" kern="0" dirty="0">
                <a:solidFill>
                  <a:srgbClr val="000000"/>
                </a:solidFill>
                <a:latin typeface="Roboto"/>
                <a:ea typeface="Roboto"/>
                <a:cs typeface="Roboto"/>
                <a:sym typeface="Roboto"/>
              </a:rPr>
              <a:t>LL33</a:t>
            </a:r>
            <a:endParaRPr sz="1400" b="1" kern="0" dirty="0">
              <a:solidFill>
                <a:srgbClr val="000000"/>
              </a:solidFill>
              <a:latin typeface="Roboto"/>
              <a:ea typeface="Roboto"/>
              <a:cs typeface="Roboto"/>
              <a:sym typeface="Roboto"/>
            </a:endParaRPr>
          </a:p>
          <a:p>
            <a:pPr algn="ctr">
              <a:buClr>
                <a:srgbClr val="000000"/>
              </a:buClr>
              <a:buFont typeface="Arial"/>
              <a:buNone/>
            </a:pPr>
            <a:endParaRPr sz="1400" b="1" kern="0" dirty="0">
              <a:solidFill>
                <a:srgbClr val="000000"/>
              </a:solidFill>
              <a:latin typeface="Nunito"/>
              <a:ea typeface="Nunito"/>
              <a:cs typeface="Nunito"/>
              <a:sym typeface="Nunito"/>
            </a:endParaRPr>
          </a:p>
          <a:p>
            <a:pPr algn="ctr">
              <a:buClr>
                <a:srgbClr val="000000"/>
              </a:buClr>
              <a:buFont typeface="Arial"/>
              <a:buNone/>
            </a:pPr>
            <a:r>
              <a:rPr lang="en" sz="1400" b="1" kern="0" dirty="0">
                <a:solidFill>
                  <a:srgbClr val="000000"/>
                </a:solidFill>
                <a:latin typeface="Nunito"/>
                <a:ea typeface="Nunito"/>
                <a:cs typeface="Nunito"/>
                <a:sym typeface="Nunito"/>
              </a:rPr>
              <a:t>Grading System</a:t>
            </a:r>
            <a:endParaRPr sz="1400" b="1" kern="0" dirty="0">
              <a:solidFill>
                <a:srgbClr val="000000"/>
              </a:solidFill>
              <a:latin typeface="Nunito"/>
              <a:ea typeface="Nunito"/>
              <a:cs typeface="Nunito"/>
              <a:sym typeface="Nunito"/>
            </a:endParaRPr>
          </a:p>
          <a:p>
            <a:pPr algn="ctr">
              <a:buClr>
                <a:srgbClr val="000000"/>
              </a:buClr>
              <a:buFont typeface="Arial"/>
              <a:buNone/>
            </a:pPr>
            <a:endParaRPr sz="1400" b="1" kern="0" dirty="0">
              <a:solidFill>
                <a:srgbClr val="000000"/>
              </a:solidFill>
              <a:latin typeface="Nunito"/>
              <a:ea typeface="Nunito"/>
              <a:cs typeface="Nunito"/>
              <a:sym typeface="Nunito"/>
            </a:endParaRPr>
          </a:p>
          <a:p>
            <a:pPr algn="ctr">
              <a:buClr>
                <a:srgbClr val="000000"/>
              </a:buClr>
              <a:buFont typeface="Arial"/>
              <a:buNone/>
            </a:pPr>
            <a:r>
              <a:rPr lang="en" sz="1400" kern="0" dirty="0">
                <a:solidFill>
                  <a:srgbClr val="000000"/>
                </a:solidFill>
                <a:latin typeface="Nunito SemiBold"/>
                <a:ea typeface="Nunito SemiBold"/>
                <a:cs typeface="Nunito SemiBold"/>
                <a:sym typeface="Nunito SemiBold"/>
              </a:rPr>
              <a:t>Established scoring for buildings to be rated on energy efficiency and for grade to be displayed in each building</a:t>
            </a:r>
            <a:endParaRPr sz="1400" kern="0" dirty="0">
              <a:solidFill>
                <a:srgbClr val="000000"/>
              </a:solidFill>
              <a:latin typeface="Nunito SemiBold"/>
              <a:ea typeface="Nunito SemiBold"/>
              <a:cs typeface="Nunito SemiBold"/>
              <a:sym typeface="Nunito SemiBold"/>
            </a:endParaRPr>
          </a:p>
          <a:p>
            <a:pPr algn="ctr">
              <a:buClr>
                <a:srgbClr val="000000"/>
              </a:buClr>
              <a:buFont typeface="Arial"/>
              <a:buNone/>
            </a:pPr>
            <a:endParaRPr sz="1600" b="1" kern="0" dirty="0">
              <a:solidFill>
                <a:srgbClr val="000000"/>
              </a:solidFill>
              <a:latin typeface="Nunito"/>
              <a:ea typeface="Nunito"/>
              <a:cs typeface="Nunito"/>
              <a:sym typeface="Nunito"/>
            </a:endParaRPr>
          </a:p>
        </p:txBody>
      </p:sp>
      <p:cxnSp>
        <p:nvCxnSpPr>
          <p:cNvPr id="10" name="Google Shape;269;p36">
            <a:extLst>
              <a:ext uri="{FF2B5EF4-FFF2-40B4-BE49-F238E27FC236}">
                <a16:creationId xmlns:a16="http://schemas.microsoft.com/office/drawing/2014/main" id="{1A4F6B23-203B-234B-A9E9-22C03A737077}"/>
              </a:ext>
            </a:extLst>
          </p:cNvPr>
          <p:cNvCxnSpPr/>
          <p:nvPr/>
        </p:nvCxnSpPr>
        <p:spPr>
          <a:xfrm>
            <a:off x="3573576" y="2215060"/>
            <a:ext cx="1027500" cy="0"/>
          </a:xfrm>
          <a:prstGeom prst="straightConnector1">
            <a:avLst/>
          </a:prstGeom>
          <a:noFill/>
          <a:ln w="76200" cap="flat" cmpd="sng">
            <a:solidFill>
              <a:srgbClr val="CFC3AC"/>
            </a:solidFill>
            <a:prstDash val="solid"/>
            <a:round/>
            <a:headEnd type="none" w="med" len="med"/>
            <a:tailEnd type="triangle" w="med" len="med"/>
          </a:ln>
        </p:spPr>
      </p:cxnSp>
      <p:cxnSp>
        <p:nvCxnSpPr>
          <p:cNvPr id="11" name="Google Shape;270;p36">
            <a:extLst>
              <a:ext uri="{FF2B5EF4-FFF2-40B4-BE49-F238E27FC236}">
                <a16:creationId xmlns:a16="http://schemas.microsoft.com/office/drawing/2014/main" id="{F1B160CE-844C-4240-8F4B-1FE87876ACA7}"/>
              </a:ext>
            </a:extLst>
          </p:cNvPr>
          <p:cNvCxnSpPr/>
          <p:nvPr/>
        </p:nvCxnSpPr>
        <p:spPr>
          <a:xfrm>
            <a:off x="7247074" y="2215060"/>
            <a:ext cx="1027500" cy="0"/>
          </a:xfrm>
          <a:prstGeom prst="straightConnector1">
            <a:avLst/>
          </a:prstGeom>
          <a:noFill/>
          <a:ln w="76200" cap="flat" cmpd="sng">
            <a:solidFill>
              <a:srgbClr val="CFC3AC"/>
            </a:solidFill>
            <a:prstDash val="solid"/>
            <a:round/>
            <a:headEnd type="none" w="med" len="med"/>
            <a:tailEnd type="triangle" w="med" len="med"/>
          </a:ln>
        </p:spPr>
      </p:cxnSp>
      <p:sp>
        <p:nvSpPr>
          <p:cNvPr id="12" name="Google Shape;208;p27">
            <a:extLst>
              <a:ext uri="{FF2B5EF4-FFF2-40B4-BE49-F238E27FC236}">
                <a16:creationId xmlns:a16="http://schemas.microsoft.com/office/drawing/2014/main" id="{6EE03642-0F00-904D-9090-0666EFC3BEFD}"/>
              </a:ext>
            </a:extLst>
          </p:cNvPr>
          <p:cNvSpPr txBox="1">
            <a:spLocks/>
          </p:cNvSpPr>
          <p:nvPr/>
        </p:nvSpPr>
        <p:spPr>
          <a:xfrm>
            <a:off x="244928" y="241300"/>
            <a:ext cx="11947071"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solidFill>
                  <a:srgbClr val="1B4453"/>
                </a:solidFill>
                <a:latin typeface="Baskerville" panose="02020502070401020303"/>
              </a:rPr>
              <a:t>Energy Benchmark Goals</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in</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NYC</a:t>
            </a:r>
            <a:endParaRPr lang="en-US" sz="3600" dirty="0">
              <a:solidFill>
                <a:srgbClr val="1B4453"/>
              </a:solidFill>
              <a:latin typeface="Baskerville" panose="02020502070401020303"/>
            </a:endParaRPr>
          </a:p>
        </p:txBody>
      </p:sp>
    </p:spTree>
    <p:extLst>
      <p:ext uri="{BB962C8B-B14F-4D97-AF65-F5344CB8AC3E}">
        <p14:creationId xmlns:p14="http://schemas.microsoft.com/office/powerpoint/2010/main" val="12457549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8;p27">
            <a:extLst>
              <a:ext uri="{FF2B5EF4-FFF2-40B4-BE49-F238E27FC236}">
                <a16:creationId xmlns:a16="http://schemas.microsoft.com/office/drawing/2014/main" id="{D20434B1-FA94-9E4C-86F7-2FBEE32AD236}"/>
              </a:ext>
            </a:extLst>
          </p:cNvPr>
          <p:cNvSpPr txBox="1">
            <a:spLocks/>
          </p:cNvSpPr>
          <p:nvPr/>
        </p:nvSpPr>
        <p:spPr>
          <a:xfrm>
            <a:off x="244928" y="241300"/>
            <a:ext cx="11947071"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solidFill>
                  <a:srgbClr val="1B4453"/>
                </a:solidFill>
                <a:latin typeface="Baskerville" panose="02020502070401020303"/>
              </a:rPr>
              <a:t>Energy Benchmark Goals</a:t>
            </a:r>
            <a:endParaRPr lang="en-US" sz="3600" dirty="0">
              <a:solidFill>
                <a:srgbClr val="1B4453"/>
              </a:solidFill>
              <a:latin typeface="Baskerville" panose="02020502070401020303"/>
            </a:endParaRPr>
          </a:p>
        </p:txBody>
      </p:sp>
      <p:pic>
        <p:nvPicPr>
          <p:cNvPr id="15" name="Google Shape;278;p37">
            <a:extLst>
              <a:ext uri="{FF2B5EF4-FFF2-40B4-BE49-F238E27FC236}">
                <a16:creationId xmlns:a16="http://schemas.microsoft.com/office/drawing/2014/main" id="{64301FDE-28E0-F349-8691-231F9444B7E5}"/>
              </a:ext>
            </a:extLst>
          </p:cNvPr>
          <p:cNvPicPr preferRelativeResize="0"/>
          <p:nvPr/>
        </p:nvPicPr>
        <p:blipFill>
          <a:blip r:embed="rId3">
            <a:alphaModFix/>
          </a:blip>
          <a:stretch>
            <a:fillRect/>
          </a:stretch>
        </p:blipFill>
        <p:spPr>
          <a:xfrm>
            <a:off x="1286722" y="1364980"/>
            <a:ext cx="3843367" cy="4793668"/>
          </a:xfrm>
          <a:prstGeom prst="rect">
            <a:avLst/>
          </a:prstGeom>
          <a:noFill/>
          <a:ln>
            <a:noFill/>
          </a:ln>
        </p:spPr>
      </p:pic>
      <p:pic>
        <p:nvPicPr>
          <p:cNvPr id="16" name="Google Shape;277;p37">
            <a:extLst>
              <a:ext uri="{FF2B5EF4-FFF2-40B4-BE49-F238E27FC236}">
                <a16:creationId xmlns:a16="http://schemas.microsoft.com/office/drawing/2014/main" id="{23830B97-C483-F14A-918C-3D5E3A90DB33}"/>
              </a:ext>
            </a:extLst>
          </p:cNvPr>
          <p:cNvPicPr preferRelativeResize="0"/>
          <p:nvPr/>
        </p:nvPicPr>
        <p:blipFill>
          <a:blip r:embed="rId4">
            <a:alphaModFix/>
          </a:blip>
          <a:stretch>
            <a:fillRect/>
          </a:stretch>
        </p:blipFill>
        <p:spPr>
          <a:xfrm>
            <a:off x="6506851" y="1203500"/>
            <a:ext cx="3587824" cy="3111500"/>
          </a:xfrm>
          <a:prstGeom prst="rect">
            <a:avLst/>
          </a:prstGeom>
          <a:noFill/>
          <a:ln>
            <a:noFill/>
          </a:ln>
        </p:spPr>
      </p:pic>
      <p:pic>
        <p:nvPicPr>
          <p:cNvPr id="17" name="Google Shape;279;p37">
            <a:extLst>
              <a:ext uri="{FF2B5EF4-FFF2-40B4-BE49-F238E27FC236}">
                <a16:creationId xmlns:a16="http://schemas.microsoft.com/office/drawing/2014/main" id="{A9B6B4AD-2211-0445-B1AC-697402E23D55}"/>
              </a:ext>
            </a:extLst>
          </p:cNvPr>
          <p:cNvPicPr preferRelativeResize="0"/>
          <p:nvPr/>
        </p:nvPicPr>
        <p:blipFill>
          <a:blip r:embed="rId5">
            <a:alphaModFix/>
          </a:blip>
          <a:stretch>
            <a:fillRect/>
          </a:stretch>
        </p:blipFill>
        <p:spPr>
          <a:xfrm>
            <a:off x="6324600" y="4315000"/>
            <a:ext cx="3770075" cy="2120667"/>
          </a:xfrm>
          <a:prstGeom prst="rect">
            <a:avLst/>
          </a:prstGeom>
          <a:noFill/>
          <a:ln>
            <a:noFill/>
          </a:ln>
        </p:spPr>
      </p:pic>
      <p:sp>
        <p:nvSpPr>
          <p:cNvPr id="3" name="TextBox 2"/>
          <p:cNvSpPr txBox="1"/>
          <p:nvPr/>
        </p:nvSpPr>
        <p:spPr>
          <a:xfrm>
            <a:off x="5087169" y="47336"/>
            <a:ext cx="7104830" cy="461665"/>
          </a:xfrm>
          <a:prstGeom prst="rect">
            <a:avLst/>
          </a:prstGeom>
          <a:noFill/>
        </p:spPr>
        <p:txBody>
          <a:bodyPr wrap="none" rtlCol="0">
            <a:spAutoFit/>
          </a:bodyPr>
          <a:lstStyle/>
          <a:p>
            <a:r>
              <a:rPr lang="en-US" sz="1200" dirty="0" smtClean="0">
                <a:latin typeface="Baskerville Old Face" panose="02020602080505020303" pitchFamily="18" charset="0"/>
              </a:rPr>
              <a:t>Left and top right: © City </a:t>
            </a:r>
            <a:r>
              <a:rPr lang="en-US" sz="1200" dirty="0">
                <a:latin typeface="Baskerville Old Face" panose="02020602080505020303" pitchFamily="18" charset="0"/>
              </a:rPr>
              <a:t>of New </a:t>
            </a:r>
            <a:r>
              <a:rPr lang="en-US" sz="1200" dirty="0" smtClean="0">
                <a:latin typeface="Baskerville Old Face" panose="02020602080505020303" pitchFamily="18" charset="0"/>
              </a:rPr>
              <a:t>York; lower right: © source unknown </a:t>
            </a:r>
            <a:r>
              <a:rPr lang="en-US" sz="1200" dirty="0">
                <a:latin typeface="Baskerville Old Face" panose="02020602080505020303" pitchFamily="18" charset="0"/>
              </a:rPr>
              <a:t>All rights reserved. This content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is </a:t>
            </a:r>
            <a:r>
              <a:rPr lang="en-US" sz="1200" dirty="0">
                <a:latin typeface="Baskerville Old Face" panose="02020602080505020303" pitchFamily="18" charset="0"/>
              </a:rPr>
              <a:t>excluded from our Creative </a:t>
            </a:r>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6"/>
              </a:rPr>
              <a:t>https://ocw.mit.edu/help/faq-fair-use</a:t>
            </a:r>
            <a:r>
              <a:rPr lang="en-US" sz="1200" dirty="0" smtClean="0">
                <a:latin typeface="Baskerville Old Face" panose="02020602080505020303" pitchFamily="18" charset="0"/>
                <a:hlinkClick r:id="rId6"/>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4258214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8;p27">
            <a:extLst>
              <a:ext uri="{FF2B5EF4-FFF2-40B4-BE49-F238E27FC236}">
                <a16:creationId xmlns:a16="http://schemas.microsoft.com/office/drawing/2014/main" id="{D20434B1-FA94-9E4C-86F7-2FBEE32AD236}"/>
              </a:ext>
            </a:extLst>
          </p:cNvPr>
          <p:cNvSpPr txBox="1">
            <a:spLocks/>
          </p:cNvSpPr>
          <p:nvPr/>
        </p:nvSpPr>
        <p:spPr>
          <a:xfrm>
            <a:off x="244928" y="241300"/>
            <a:ext cx="11947071"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dirty="0">
              <a:solidFill>
                <a:srgbClr val="1B4453"/>
              </a:solidFill>
              <a:latin typeface="Eurostile" panose="020B0504020202050204" pitchFamily="34" charset="77"/>
            </a:endParaRPr>
          </a:p>
        </p:txBody>
      </p:sp>
      <p:sp>
        <p:nvSpPr>
          <p:cNvPr id="6" name="Google Shape;208;p27">
            <a:extLst>
              <a:ext uri="{FF2B5EF4-FFF2-40B4-BE49-F238E27FC236}">
                <a16:creationId xmlns:a16="http://schemas.microsoft.com/office/drawing/2014/main" id="{F42EE7CA-3A73-B44D-BD0E-A06A73817EF3}"/>
              </a:ext>
            </a:extLst>
          </p:cNvPr>
          <p:cNvSpPr txBox="1">
            <a:spLocks/>
          </p:cNvSpPr>
          <p:nvPr/>
        </p:nvSpPr>
        <p:spPr>
          <a:xfrm>
            <a:off x="203160" y="165844"/>
            <a:ext cx="11947071"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solidFill>
                  <a:srgbClr val="1B4453"/>
                </a:solidFill>
                <a:latin typeface="Baskerville" panose="02020502070401020303"/>
              </a:rPr>
              <a:t>Benchmarking and Transparency Policies</a:t>
            </a:r>
            <a:endParaRPr lang="en-US" sz="3600" dirty="0">
              <a:solidFill>
                <a:srgbClr val="1B4453"/>
              </a:solidFill>
              <a:latin typeface="Baskerville" panose="02020502070401020303"/>
            </a:endParaRPr>
          </a:p>
        </p:txBody>
      </p:sp>
      <p:sp>
        <p:nvSpPr>
          <p:cNvPr id="7" name="TextBox 6">
            <a:extLst>
              <a:ext uri="{FF2B5EF4-FFF2-40B4-BE49-F238E27FC236}">
                <a16:creationId xmlns:a16="http://schemas.microsoft.com/office/drawing/2014/main" id="{E9492F7C-7BAE-EF4D-9FF7-B80032B46C97}"/>
              </a:ext>
            </a:extLst>
          </p:cNvPr>
          <p:cNvSpPr txBox="1"/>
          <p:nvPr/>
        </p:nvSpPr>
        <p:spPr>
          <a:xfrm>
            <a:off x="203161" y="1438548"/>
            <a:ext cx="4911100" cy="4093428"/>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Baskerville" panose="02020502070401020303" pitchFamily="18" charset="0"/>
                <a:ea typeface="Baskerville" panose="02020502070401020303" pitchFamily="18" charset="0"/>
              </a:rPr>
              <a:t>Cambridge </a:t>
            </a:r>
            <a:r>
              <a:rPr lang="en-US" altLang="zh-CN" sz="2000" dirty="0">
                <a:latin typeface="Baskerville" panose="02020502070401020303" pitchFamily="18" charset="0"/>
                <a:ea typeface="Baskerville" panose="02020502070401020303" pitchFamily="18" charset="0"/>
                <a:hlinkClick r:id="rId3">
                  <a:extLst>
                    <a:ext uri="{A12FA001-AC4F-418D-AE19-62706E023703}">
                      <ahyp:hlinkClr xmlns="" xmlns:ahyp="http://schemas.microsoft.com/office/drawing/2018/hyperlinkcolor" val="tx"/>
                    </a:ext>
                  </a:extLst>
                </a:hlinkClick>
              </a:rPr>
              <a:t>Building Energy Use Disclosure Ordinance</a:t>
            </a:r>
            <a:r>
              <a:rPr lang="en-US" altLang="zh-CN" sz="2000" dirty="0">
                <a:latin typeface="Baskerville" panose="02020502070401020303" pitchFamily="18" charset="0"/>
                <a:ea typeface="Baskerville" panose="02020502070401020303" pitchFamily="18" charset="0"/>
              </a:rPr>
              <a:t>: </a:t>
            </a:r>
          </a:p>
          <a:p>
            <a:pPr marL="800100" lvl="1" indent="-342900">
              <a:buFont typeface="Arial" panose="020B0604020202020204" pitchFamily="34" charset="0"/>
              <a:buChar char="•"/>
            </a:pPr>
            <a:r>
              <a:rPr lang="en-US" altLang="zh-CN" sz="2000" dirty="0">
                <a:latin typeface="Baskerville"/>
              </a:rPr>
              <a:t>Require owners of larger buildings to track and report annual energy use to the City and publicly disclose the data</a:t>
            </a:r>
            <a:endParaRPr lang="en-US" sz="2000" dirty="0">
              <a:latin typeface="Baskerville" panose="02020502070401020303" pitchFamily="18" charset="0"/>
              <a:ea typeface="Baskerville" panose="02020502070401020303" pitchFamily="18" charset="0"/>
            </a:endParaRPr>
          </a:p>
          <a:p>
            <a:endParaRPr lang="en-US" sz="2000" dirty="0">
              <a:latin typeface="Baskerville" panose="02020502070401020303" pitchFamily="18" charset="0"/>
              <a:ea typeface="Baskerville" panose="02020502070401020303" pitchFamily="18" charset="0"/>
            </a:endParaRPr>
          </a:p>
          <a:p>
            <a:pPr marL="342900" indent="-3429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Certificates: In the EU, 2002/91/EC Directive Member States to ensure that when buildings are constructed, sold or rented out</a:t>
            </a:r>
            <a:r>
              <a:rPr lang="zh-CN" altLang="en-US" sz="2000" dirty="0">
                <a:latin typeface="Baskerville" panose="02020502070401020303" pitchFamily="18" charset="0"/>
                <a:ea typeface="Baskerville" panose="02020502070401020303" pitchFamily="18" charset="0"/>
              </a:rPr>
              <a:t> </a:t>
            </a:r>
            <a:r>
              <a:rPr lang="en-US" sz="2000" dirty="0">
                <a:latin typeface="Baskerville" panose="02020502070401020303" pitchFamily="18" charset="0"/>
                <a:ea typeface="Baskerville" panose="02020502070401020303" pitchFamily="18" charset="0"/>
              </a:rPr>
              <a:t> EPC </a:t>
            </a:r>
            <a:r>
              <a:rPr lang="en-US" altLang="zh-CN" sz="2000" dirty="0">
                <a:latin typeface="Baskerville" panose="02020502070401020303" pitchFamily="18" charset="0"/>
                <a:ea typeface="Baskerville" panose="02020502070401020303" pitchFamily="18" charset="0"/>
              </a:rPr>
              <a:t>(Energy</a:t>
            </a:r>
            <a:r>
              <a:rPr lang="zh-CN" altLang="en-US" sz="2000" dirty="0">
                <a:latin typeface="Baskerville" panose="02020502070401020303" pitchFamily="18" charset="0"/>
                <a:ea typeface="Baskerville" panose="02020502070401020303" pitchFamily="18" charset="0"/>
              </a:rPr>
              <a:t> </a:t>
            </a:r>
            <a:r>
              <a:rPr lang="en-US" altLang="zh-CN" sz="2000" dirty="0">
                <a:latin typeface="Baskerville" panose="02020502070401020303" pitchFamily="18" charset="0"/>
                <a:ea typeface="Baskerville" panose="02020502070401020303" pitchFamily="18" charset="0"/>
              </a:rPr>
              <a:t>Performance</a:t>
            </a:r>
            <a:r>
              <a:rPr lang="zh-CN" altLang="en-US" sz="2000" dirty="0">
                <a:latin typeface="Baskerville" panose="02020502070401020303" pitchFamily="18" charset="0"/>
                <a:ea typeface="Baskerville" panose="02020502070401020303" pitchFamily="18" charset="0"/>
              </a:rPr>
              <a:t> </a:t>
            </a:r>
            <a:r>
              <a:rPr lang="en-US" altLang="zh-CN" sz="2000" dirty="0">
                <a:latin typeface="Baskerville" panose="02020502070401020303" pitchFamily="18" charset="0"/>
                <a:ea typeface="Baskerville" panose="02020502070401020303" pitchFamily="18" charset="0"/>
              </a:rPr>
              <a:t>Certificate)</a:t>
            </a:r>
            <a:r>
              <a:rPr lang="zh-CN" altLang="en-US" sz="2000" dirty="0">
                <a:latin typeface="Baskerville" panose="02020502070401020303" pitchFamily="18" charset="0"/>
                <a:ea typeface="Baskerville" panose="02020502070401020303" pitchFamily="18" charset="0"/>
              </a:rPr>
              <a:t> </a:t>
            </a:r>
            <a:r>
              <a:rPr lang="en-US" sz="2000" dirty="0">
                <a:latin typeface="Baskerville" panose="02020502070401020303" pitchFamily="18" charset="0"/>
                <a:ea typeface="Baskerville" panose="02020502070401020303" pitchFamily="18" charset="0"/>
              </a:rPr>
              <a:t>must be disclosed</a:t>
            </a:r>
          </a:p>
        </p:txBody>
      </p:sp>
      <p:pic>
        <p:nvPicPr>
          <p:cNvPr id="3" name="Picture 2">
            <a:extLst>
              <a:ext uri="{FF2B5EF4-FFF2-40B4-BE49-F238E27FC236}">
                <a16:creationId xmlns:a16="http://schemas.microsoft.com/office/drawing/2014/main" id="{F9C689C7-71B1-4C59-9AE6-F22D635FF107}"/>
              </a:ext>
            </a:extLst>
          </p:cNvPr>
          <p:cNvPicPr>
            <a:picLocks noChangeAspect="1"/>
          </p:cNvPicPr>
          <p:nvPr/>
        </p:nvPicPr>
        <p:blipFill>
          <a:blip r:embed="rId4"/>
          <a:stretch>
            <a:fillRect/>
          </a:stretch>
        </p:blipFill>
        <p:spPr>
          <a:xfrm>
            <a:off x="5114261" y="1363092"/>
            <a:ext cx="6718055" cy="3897968"/>
          </a:xfrm>
          <a:prstGeom prst="rect">
            <a:avLst/>
          </a:prstGeom>
        </p:spPr>
      </p:pic>
      <p:sp>
        <p:nvSpPr>
          <p:cNvPr id="8" name="TextBox 7">
            <a:extLst>
              <a:ext uri="{FF2B5EF4-FFF2-40B4-BE49-F238E27FC236}">
                <a16:creationId xmlns:a16="http://schemas.microsoft.com/office/drawing/2014/main" id="{3DCF1A41-0DF4-4067-B1CF-609BC017ECE9}"/>
              </a:ext>
            </a:extLst>
          </p:cNvPr>
          <p:cNvSpPr txBox="1"/>
          <p:nvPr/>
        </p:nvSpPr>
        <p:spPr>
          <a:xfrm>
            <a:off x="5015346" y="5186336"/>
            <a:ext cx="7273431" cy="646331"/>
          </a:xfrm>
          <a:prstGeom prst="rect">
            <a:avLst/>
          </a:prstGeom>
          <a:noFill/>
        </p:spPr>
        <p:txBody>
          <a:bodyPr wrap="square" rtlCol="0">
            <a:spAutoFit/>
          </a:bodyPr>
          <a:lstStyle/>
          <a:p>
            <a:r>
              <a:rPr lang="en-US" altLang="zh-CN" sz="1200" dirty="0">
                <a:latin typeface="Baskerville" panose="02020502070401020303"/>
              </a:rPr>
              <a:t>Source: </a:t>
            </a:r>
            <a:r>
              <a:rPr lang="en-US" altLang="zh-CN" sz="1200" dirty="0">
                <a:latin typeface="Baskerville" panose="02020502070401020303"/>
                <a:hlinkClick r:id="rId5"/>
              </a:rPr>
              <a:t>https://</a:t>
            </a:r>
            <a:r>
              <a:rPr lang="en-US" altLang="zh-CN" sz="1200" dirty="0" smtClean="0">
                <a:latin typeface="Baskerville" panose="02020502070401020303"/>
                <a:hlinkClick r:id="rId5"/>
              </a:rPr>
              <a:t>cambridgegis.maps.arcgis.com/apps/MapSeries/index.html?appid=8c993ecbdf4f48eab403ea36c9886ed9</a:t>
            </a:r>
            <a:endParaRPr lang="en-US" altLang="zh-CN" sz="1200" dirty="0" smtClean="0">
              <a:latin typeface="Baskerville" panose="02020502070401020303"/>
            </a:endParaRPr>
          </a:p>
          <a:p>
            <a:r>
              <a:rPr lang="en-US" altLang="zh-CN" sz="1200" dirty="0">
                <a:latin typeface="Baskerville" panose="02020502070401020303"/>
              </a:rPr>
              <a:t>© City of Cambridge, MA. All rights reserved. This content is excluded from our Creative Commons license. For more information, see </a:t>
            </a:r>
            <a:r>
              <a:rPr lang="en-US" altLang="zh-CN" sz="1200" dirty="0">
                <a:latin typeface="Baskerville" panose="02020502070401020303"/>
                <a:hlinkClick r:id="rId6"/>
              </a:rPr>
              <a:t>https://ocw.mit.edu/help/faq-fair-use</a:t>
            </a:r>
            <a:r>
              <a:rPr lang="en-US" altLang="zh-CN" sz="1200" dirty="0" smtClean="0">
                <a:latin typeface="Baskerville" panose="02020502070401020303"/>
                <a:hlinkClick r:id="rId6"/>
              </a:rPr>
              <a:t>/</a:t>
            </a:r>
            <a:r>
              <a:rPr lang="en-US" altLang="zh-CN" sz="1200" dirty="0" smtClean="0">
                <a:latin typeface="Baskerville" panose="02020502070401020303"/>
              </a:rPr>
              <a:t>.</a:t>
            </a:r>
            <a:endParaRPr lang="zh-CN" altLang="en-US" sz="1200" dirty="0">
              <a:latin typeface="Baskerville" panose="02020502070401020303"/>
            </a:endParaRPr>
          </a:p>
        </p:txBody>
      </p:sp>
    </p:spTree>
    <p:extLst>
      <p:ext uri="{BB962C8B-B14F-4D97-AF65-F5344CB8AC3E}">
        <p14:creationId xmlns:p14="http://schemas.microsoft.com/office/powerpoint/2010/main" val="3379631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8;p27">
            <a:extLst>
              <a:ext uri="{FF2B5EF4-FFF2-40B4-BE49-F238E27FC236}">
                <a16:creationId xmlns:a16="http://schemas.microsoft.com/office/drawing/2014/main" id="{D20434B1-FA94-9E4C-86F7-2FBEE32AD236}"/>
              </a:ext>
            </a:extLst>
          </p:cNvPr>
          <p:cNvSpPr txBox="1">
            <a:spLocks/>
          </p:cNvSpPr>
          <p:nvPr/>
        </p:nvSpPr>
        <p:spPr>
          <a:xfrm>
            <a:off x="244928" y="241300"/>
            <a:ext cx="11947071"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dirty="0">
              <a:solidFill>
                <a:srgbClr val="1B4453"/>
              </a:solidFill>
              <a:latin typeface="Eurostile" panose="020B0504020202050204" pitchFamily="34" charset="77"/>
            </a:endParaRPr>
          </a:p>
        </p:txBody>
      </p:sp>
      <p:sp>
        <p:nvSpPr>
          <p:cNvPr id="6" name="Google Shape;208;p27">
            <a:extLst>
              <a:ext uri="{FF2B5EF4-FFF2-40B4-BE49-F238E27FC236}">
                <a16:creationId xmlns:a16="http://schemas.microsoft.com/office/drawing/2014/main" id="{F42EE7CA-3A73-B44D-BD0E-A06A73817EF3}"/>
              </a:ext>
            </a:extLst>
          </p:cNvPr>
          <p:cNvSpPr txBox="1">
            <a:spLocks/>
          </p:cNvSpPr>
          <p:nvPr/>
        </p:nvSpPr>
        <p:spPr>
          <a:xfrm>
            <a:off x="203160" y="165844"/>
            <a:ext cx="11947071"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rgbClr val="1B4453"/>
                </a:solidFill>
                <a:latin typeface="Baskerville" panose="02020502070401020303"/>
              </a:rPr>
              <a:t>MIT Energy Use Intensity and LEED Certificates</a:t>
            </a:r>
            <a:endParaRPr lang="en-US" sz="3600" dirty="0">
              <a:solidFill>
                <a:srgbClr val="1B4453"/>
              </a:solidFill>
              <a:latin typeface="Baskerville" panose="02020502070401020303"/>
            </a:endParaRPr>
          </a:p>
        </p:txBody>
      </p:sp>
      <p:pic>
        <p:nvPicPr>
          <p:cNvPr id="4" name="Picture 3">
            <a:extLst>
              <a:ext uri="{FF2B5EF4-FFF2-40B4-BE49-F238E27FC236}">
                <a16:creationId xmlns:a16="http://schemas.microsoft.com/office/drawing/2014/main" id="{ADB78D30-77FB-4046-914D-CCC7969C3EA0}"/>
              </a:ext>
            </a:extLst>
          </p:cNvPr>
          <p:cNvPicPr>
            <a:picLocks noChangeAspect="1"/>
          </p:cNvPicPr>
          <p:nvPr/>
        </p:nvPicPr>
        <p:blipFill>
          <a:blip r:embed="rId3"/>
          <a:stretch>
            <a:fillRect/>
          </a:stretch>
        </p:blipFill>
        <p:spPr>
          <a:xfrm>
            <a:off x="244928" y="1727478"/>
            <a:ext cx="4749827" cy="4014104"/>
          </a:xfrm>
          <a:prstGeom prst="rect">
            <a:avLst/>
          </a:prstGeom>
        </p:spPr>
      </p:pic>
      <p:pic>
        <p:nvPicPr>
          <p:cNvPr id="7" name="Picture 6">
            <a:extLst>
              <a:ext uri="{FF2B5EF4-FFF2-40B4-BE49-F238E27FC236}">
                <a16:creationId xmlns:a16="http://schemas.microsoft.com/office/drawing/2014/main" id="{A6CECD5A-296F-4FF1-B8AE-09EFF3F1F83D}"/>
              </a:ext>
            </a:extLst>
          </p:cNvPr>
          <p:cNvPicPr>
            <a:picLocks noChangeAspect="1"/>
          </p:cNvPicPr>
          <p:nvPr/>
        </p:nvPicPr>
        <p:blipFill>
          <a:blip r:embed="rId4"/>
          <a:stretch>
            <a:fillRect/>
          </a:stretch>
        </p:blipFill>
        <p:spPr>
          <a:xfrm>
            <a:off x="1290266" y="5176052"/>
            <a:ext cx="1587096" cy="1259600"/>
          </a:xfrm>
          <a:prstGeom prst="rect">
            <a:avLst/>
          </a:prstGeom>
        </p:spPr>
      </p:pic>
      <p:sp>
        <p:nvSpPr>
          <p:cNvPr id="9" name="TextBox 8">
            <a:extLst>
              <a:ext uri="{FF2B5EF4-FFF2-40B4-BE49-F238E27FC236}">
                <a16:creationId xmlns:a16="http://schemas.microsoft.com/office/drawing/2014/main" id="{17323FD4-8DA9-48BB-9EC4-FC0E73DFA2C3}"/>
              </a:ext>
            </a:extLst>
          </p:cNvPr>
          <p:cNvSpPr txBox="1"/>
          <p:nvPr/>
        </p:nvSpPr>
        <p:spPr>
          <a:xfrm>
            <a:off x="244928" y="1193931"/>
            <a:ext cx="5290231" cy="400110"/>
          </a:xfrm>
          <a:prstGeom prst="rect">
            <a:avLst/>
          </a:prstGeom>
          <a:noFill/>
        </p:spPr>
        <p:txBody>
          <a:bodyPr wrap="none" rtlCol="0">
            <a:spAutoFit/>
          </a:bodyPr>
          <a:lstStyle/>
          <a:p>
            <a:r>
              <a:rPr lang="en-US" altLang="zh-CN" sz="2000" dirty="0">
                <a:latin typeface="Baskerville"/>
              </a:rPr>
              <a:t>MIT Energy Use Intensity and LEED Certificates.</a:t>
            </a:r>
            <a:endParaRPr lang="zh-CN" altLang="en-US" sz="2000" dirty="0">
              <a:latin typeface="Baskerville"/>
            </a:endParaRPr>
          </a:p>
        </p:txBody>
      </p:sp>
      <p:sp>
        <p:nvSpPr>
          <p:cNvPr id="10" name="TextBox 9">
            <a:extLst>
              <a:ext uri="{FF2B5EF4-FFF2-40B4-BE49-F238E27FC236}">
                <a16:creationId xmlns:a16="http://schemas.microsoft.com/office/drawing/2014/main" id="{AA70218F-27C5-4E26-A063-7244497AA540}"/>
              </a:ext>
            </a:extLst>
          </p:cNvPr>
          <p:cNvSpPr txBox="1"/>
          <p:nvPr/>
        </p:nvSpPr>
        <p:spPr>
          <a:xfrm>
            <a:off x="3865915" y="5945115"/>
            <a:ext cx="1329018" cy="369332"/>
          </a:xfrm>
          <a:prstGeom prst="rect">
            <a:avLst/>
          </a:prstGeom>
          <a:noFill/>
        </p:spPr>
        <p:txBody>
          <a:bodyPr wrap="none" rtlCol="0">
            <a:spAutoFit/>
          </a:bodyPr>
          <a:lstStyle/>
          <a:p>
            <a:r>
              <a:rPr lang="en-US" altLang="zh-CN" dirty="0">
                <a:latin typeface="Baskerville"/>
              </a:rPr>
              <a:t>Source: </a:t>
            </a:r>
            <a:r>
              <a:rPr lang="en-US" altLang="zh-CN" dirty="0">
                <a:latin typeface="Baskerville"/>
                <a:hlinkClick r:id="rId5"/>
              </a:rPr>
              <a:t>link</a:t>
            </a:r>
            <a:r>
              <a:rPr lang="en-US" altLang="zh-CN" dirty="0">
                <a:latin typeface="Baskerville"/>
              </a:rPr>
              <a:t>.</a:t>
            </a:r>
            <a:endParaRPr lang="zh-CN" altLang="en-US" dirty="0">
              <a:latin typeface="Baskerville"/>
            </a:endParaRPr>
          </a:p>
        </p:txBody>
      </p:sp>
      <p:sp>
        <p:nvSpPr>
          <p:cNvPr id="11" name="TextBox 10">
            <a:extLst>
              <a:ext uri="{FF2B5EF4-FFF2-40B4-BE49-F238E27FC236}">
                <a16:creationId xmlns:a16="http://schemas.microsoft.com/office/drawing/2014/main" id="{7D073409-CA59-4EAD-AD5B-94321DEF3383}"/>
              </a:ext>
            </a:extLst>
          </p:cNvPr>
          <p:cNvSpPr txBox="1"/>
          <p:nvPr/>
        </p:nvSpPr>
        <p:spPr>
          <a:xfrm>
            <a:off x="5535159" y="5945115"/>
            <a:ext cx="6234399" cy="369332"/>
          </a:xfrm>
          <a:prstGeom prst="rect">
            <a:avLst/>
          </a:prstGeom>
          <a:noFill/>
        </p:spPr>
        <p:txBody>
          <a:bodyPr wrap="square" rtlCol="0">
            <a:spAutoFit/>
          </a:bodyPr>
          <a:lstStyle/>
          <a:p>
            <a:r>
              <a:rPr lang="en-US" altLang="zh-CN" dirty="0">
                <a:latin typeface="Baskerville"/>
              </a:rPr>
              <a:t>Source</a:t>
            </a:r>
            <a:r>
              <a:rPr lang="en-US" altLang="zh-CN" dirty="0">
                <a:latin typeface="Baskerville"/>
                <a:hlinkClick r:id="rId6"/>
              </a:rPr>
              <a:t>: https://www.cambridgema.gov/CDD/cddlocatormap#map</a:t>
            </a:r>
            <a:r>
              <a:rPr lang="en-US" altLang="zh-CN" dirty="0">
                <a:latin typeface="Baskerville"/>
              </a:rPr>
              <a:t>.</a:t>
            </a:r>
            <a:endParaRPr lang="zh-CN" altLang="en-US" dirty="0">
              <a:latin typeface="Baskerville"/>
            </a:endParaRPr>
          </a:p>
        </p:txBody>
      </p:sp>
      <p:pic>
        <p:nvPicPr>
          <p:cNvPr id="5" name="Picture 4">
            <a:extLst>
              <a:ext uri="{FF2B5EF4-FFF2-40B4-BE49-F238E27FC236}">
                <a16:creationId xmlns:a16="http://schemas.microsoft.com/office/drawing/2014/main" id="{35CC6E9D-E34D-498F-8880-323FB05B8D80}"/>
              </a:ext>
            </a:extLst>
          </p:cNvPr>
          <p:cNvPicPr>
            <a:picLocks noChangeAspect="1"/>
          </p:cNvPicPr>
          <p:nvPr/>
        </p:nvPicPr>
        <p:blipFill>
          <a:blip r:embed="rId7"/>
          <a:stretch>
            <a:fillRect/>
          </a:stretch>
        </p:blipFill>
        <p:spPr>
          <a:xfrm>
            <a:off x="5535159" y="1192356"/>
            <a:ext cx="4634079" cy="4534735"/>
          </a:xfrm>
          <a:prstGeom prst="rect">
            <a:avLst/>
          </a:prstGeom>
        </p:spPr>
      </p:pic>
      <p:sp>
        <p:nvSpPr>
          <p:cNvPr id="12" name="Rectangle 11">
            <a:extLst>
              <a:ext uri="{FF2B5EF4-FFF2-40B4-BE49-F238E27FC236}">
                <a16:creationId xmlns:a16="http://schemas.microsoft.com/office/drawing/2014/main" id="{48B1EB05-AEF1-49A7-9F12-500534A6D70C}"/>
              </a:ext>
            </a:extLst>
          </p:cNvPr>
          <p:cNvSpPr/>
          <p:nvPr/>
        </p:nvSpPr>
        <p:spPr>
          <a:xfrm>
            <a:off x="1267543" y="5901831"/>
            <a:ext cx="1632541" cy="517200"/>
          </a:xfrm>
          <a:prstGeom prst="rect">
            <a:avLst/>
          </a:prstGeom>
          <a:noFill/>
          <a:ln>
            <a:solidFill>
              <a:srgbClr val="9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12">
            <a:extLst>
              <a:ext uri="{FF2B5EF4-FFF2-40B4-BE49-F238E27FC236}">
                <a16:creationId xmlns:a16="http://schemas.microsoft.com/office/drawing/2014/main" id="{C5B4A8F8-CF28-448E-8E57-09B7D5813D56}"/>
              </a:ext>
            </a:extLst>
          </p:cNvPr>
          <p:cNvPicPr>
            <a:picLocks noChangeAspect="1"/>
          </p:cNvPicPr>
          <p:nvPr/>
        </p:nvPicPr>
        <p:blipFill>
          <a:blip r:embed="rId8"/>
          <a:stretch>
            <a:fillRect/>
          </a:stretch>
        </p:blipFill>
        <p:spPr>
          <a:xfrm>
            <a:off x="10169238" y="2518946"/>
            <a:ext cx="1684988" cy="2189671"/>
          </a:xfrm>
          <a:prstGeom prst="rect">
            <a:avLst/>
          </a:prstGeom>
        </p:spPr>
      </p:pic>
      <p:sp>
        <p:nvSpPr>
          <p:cNvPr id="14" name="Rectangle 13">
            <a:extLst>
              <a:ext uri="{FF2B5EF4-FFF2-40B4-BE49-F238E27FC236}">
                <a16:creationId xmlns:a16="http://schemas.microsoft.com/office/drawing/2014/main" id="{C50A9103-0150-438B-9EF7-88DEF65C7785}"/>
              </a:ext>
            </a:extLst>
          </p:cNvPr>
          <p:cNvSpPr/>
          <p:nvPr/>
        </p:nvSpPr>
        <p:spPr>
          <a:xfrm>
            <a:off x="10169238" y="4215251"/>
            <a:ext cx="1486724" cy="493366"/>
          </a:xfrm>
          <a:prstGeom prst="rect">
            <a:avLst/>
          </a:prstGeom>
          <a:noFill/>
          <a:ln>
            <a:solidFill>
              <a:srgbClr val="9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a:extLst>
              <a:ext uri="{FF2B5EF4-FFF2-40B4-BE49-F238E27FC236}">
                <a16:creationId xmlns:a16="http://schemas.microsoft.com/office/drawing/2014/main" id="{3AC7C8C9-5287-467F-98C2-1EF209913463}"/>
              </a:ext>
            </a:extLst>
          </p:cNvPr>
          <p:cNvSpPr txBox="1"/>
          <p:nvPr/>
        </p:nvSpPr>
        <p:spPr>
          <a:xfrm>
            <a:off x="10169238" y="1393986"/>
            <a:ext cx="1934687" cy="923330"/>
          </a:xfrm>
          <a:prstGeom prst="rect">
            <a:avLst/>
          </a:prstGeom>
          <a:noFill/>
        </p:spPr>
        <p:txBody>
          <a:bodyPr wrap="square" rtlCol="0">
            <a:spAutoFit/>
          </a:bodyPr>
          <a:lstStyle/>
          <a:p>
            <a:r>
              <a:rPr lang="en-US" altLang="zh-CN" dirty="0"/>
              <a:t>2018 performance</a:t>
            </a:r>
          </a:p>
          <a:p>
            <a:r>
              <a:rPr lang="en-US" altLang="zh-CN" dirty="0"/>
              <a:t>(gets better after the retrofit)</a:t>
            </a:r>
            <a:endParaRPr lang="zh-CN" altLang="en-US" dirty="0"/>
          </a:p>
        </p:txBody>
      </p:sp>
      <p:pic>
        <p:nvPicPr>
          <p:cNvPr id="8" name="Picture 7">
            <a:extLst>
              <a:ext uri="{FF2B5EF4-FFF2-40B4-BE49-F238E27FC236}">
                <a16:creationId xmlns:a16="http://schemas.microsoft.com/office/drawing/2014/main" id="{6373C0BC-D607-49AF-A618-8F047A026121}"/>
              </a:ext>
            </a:extLst>
          </p:cNvPr>
          <p:cNvPicPr>
            <a:picLocks noChangeAspect="1"/>
          </p:cNvPicPr>
          <p:nvPr/>
        </p:nvPicPr>
        <p:blipFill>
          <a:blip r:embed="rId9"/>
          <a:stretch>
            <a:fillRect/>
          </a:stretch>
        </p:blipFill>
        <p:spPr>
          <a:xfrm>
            <a:off x="6281286" y="2165930"/>
            <a:ext cx="1305377" cy="615636"/>
          </a:xfrm>
          <a:prstGeom prst="rect">
            <a:avLst/>
          </a:prstGeom>
        </p:spPr>
      </p:pic>
      <p:cxnSp>
        <p:nvCxnSpPr>
          <p:cNvPr id="16" name="Straight Arrow Connector 15">
            <a:extLst>
              <a:ext uri="{FF2B5EF4-FFF2-40B4-BE49-F238E27FC236}">
                <a16:creationId xmlns:a16="http://schemas.microsoft.com/office/drawing/2014/main" id="{F25078ED-8B3C-48E2-A4C4-BD49B82F77A0}"/>
              </a:ext>
            </a:extLst>
          </p:cNvPr>
          <p:cNvCxnSpPr/>
          <p:nvPr/>
        </p:nvCxnSpPr>
        <p:spPr>
          <a:xfrm flipH="1" flipV="1">
            <a:off x="7324725" y="2695575"/>
            <a:ext cx="123825" cy="2190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389745" y="6435652"/>
            <a:ext cx="5682966" cy="461665"/>
          </a:xfrm>
          <a:prstGeom prst="rect">
            <a:avLst/>
          </a:prstGeom>
          <a:noFill/>
        </p:spPr>
        <p:txBody>
          <a:bodyPr wrap="none" rtlCol="0">
            <a:spAutoFit/>
          </a:bodyPr>
          <a:lstStyle/>
          <a:p>
            <a:r>
              <a:rPr lang="en-US" sz="1200" dirty="0" smtClean="0">
                <a:latin typeface="Baskerville Old Face" panose="02020602080505020303" pitchFamily="18" charset="0"/>
              </a:rPr>
              <a:t>© </a:t>
            </a:r>
            <a:r>
              <a:rPr lang="en-US" sz="1200" dirty="0">
                <a:latin typeface="Baskerville Old Face" panose="02020602080505020303" pitchFamily="18" charset="0"/>
              </a:rPr>
              <a:t>City of Cambridge, MA. All rights reserved.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10"/>
              </a:rPr>
              <a:t>https://ocw.mit.edu/help/faq-fair-use</a:t>
            </a:r>
            <a:r>
              <a:rPr lang="en-US" sz="1200" dirty="0" smtClean="0">
                <a:latin typeface="Baskerville Old Face" panose="02020602080505020303" pitchFamily="18" charset="0"/>
                <a:hlinkClick r:id="rId10"/>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33801614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8;p27">
            <a:extLst>
              <a:ext uri="{FF2B5EF4-FFF2-40B4-BE49-F238E27FC236}">
                <a16:creationId xmlns:a16="http://schemas.microsoft.com/office/drawing/2014/main" id="{D20434B1-FA94-9E4C-86F7-2FBEE32AD236}"/>
              </a:ext>
            </a:extLst>
          </p:cNvPr>
          <p:cNvSpPr txBox="1">
            <a:spLocks/>
          </p:cNvSpPr>
          <p:nvPr/>
        </p:nvSpPr>
        <p:spPr>
          <a:xfrm>
            <a:off x="244928" y="241300"/>
            <a:ext cx="11947071"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dirty="0">
              <a:solidFill>
                <a:srgbClr val="1B4453"/>
              </a:solidFill>
              <a:latin typeface="Eurostile" panose="020B0504020202050204" pitchFamily="34" charset="77"/>
            </a:endParaRPr>
          </a:p>
        </p:txBody>
      </p:sp>
      <p:sp>
        <p:nvSpPr>
          <p:cNvPr id="6" name="Google Shape;208;p27">
            <a:extLst>
              <a:ext uri="{FF2B5EF4-FFF2-40B4-BE49-F238E27FC236}">
                <a16:creationId xmlns:a16="http://schemas.microsoft.com/office/drawing/2014/main" id="{F42EE7CA-3A73-B44D-BD0E-A06A73817EF3}"/>
              </a:ext>
            </a:extLst>
          </p:cNvPr>
          <p:cNvSpPr txBox="1">
            <a:spLocks/>
          </p:cNvSpPr>
          <p:nvPr/>
        </p:nvSpPr>
        <p:spPr>
          <a:xfrm>
            <a:off x="203160" y="165844"/>
            <a:ext cx="11947071"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solidFill>
                  <a:srgbClr val="1B4453"/>
                </a:solidFill>
                <a:latin typeface="Baskerville" panose="02020502070401020303"/>
              </a:rPr>
              <a:t>MIT</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Hayden</a:t>
            </a:r>
            <a:r>
              <a:rPr lang="zh-CN" altLang="en-US" sz="3600" dirty="0">
                <a:solidFill>
                  <a:srgbClr val="1B4453"/>
                </a:solidFill>
                <a:latin typeface="Baskerville" panose="02020502070401020303"/>
              </a:rPr>
              <a:t> </a:t>
            </a:r>
            <a:r>
              <a:rPr lang="en-US" altLang="zh-CN" sz="3600" dirty="0">
                <a:solidFill>
                  <a:srgbClr val="1B4453"/>
                </a:solidFill>
                <a:latin typeface="Baskerville" panose="02020502070401020303"/>
              </a:rPr>
              <a:t>Library</a:t>
            </a:r>
            <a:endParaRPr lang="en-US" sz="3600" dirty="0">
              <a:solidFill>
                <a:srgbClr val="1B4453"/>
              </a:solidFill>
              <a:latin typeface="Baskerville" panose="02020502070401020303"/>
            </a:endParaRPr>
          </a:p>
        </p:txBody>
      </p:sp>
      <p:pic>
        <p:nvPicPr>
          <p:cNvPr id="15" name="Picture 14">
            <a:extLst>
              <a:ext uri="{FF2B5EF4-FFF2-40B4-BE49-F238E27FC236}">
                <a16:creationId xmlns:a16="http://schemas.microsoft.com/office/drawing/2014/main" id="{D6D0834B-B3A9-42E0-BF5D-039E392EB4E0}"/>
              </a:ext>
            </a:extLst>
          </p:cNvPr>
          <p:cNvPicPr>
            <a:picLocks noChangeAspect="1"/>
          </p:cNvPicPr>
          <p:nvPr/>
        </p:nvPicPr>
        <p:blipFill>
          <a:blip r:embed="rId3"/>
          <a:stretch>
            <a:fillRect/>
          </a:stretch>
        </p:blipFill>
        <p:spPr>
          <a:xfrm>
            <a:off x="892484" y="1132559"/>
            <a:ext cx="9115759" cy="2071090"/>
          </a:xfrm>
          <a:prstGeom prst="rect">
            <a:avLst/>
          </a:prstGeom>
        </p:spPr>
      </p:pic>
      <p:sp>
        <p:nvSpPr>
          <p:cNvPr id="16" name="TextBox 15">
            <a:extLst>
              <a:ext uri="{FF2B5EF4-FFF2-40B4-BE49-F238E27FC236}">
                <a16:creationId xmlns:a16="http://schemas.microsoft.com/office/drawing/2014/main" id="{4F8F78A8-4F6E-4247-BD91-B121D7341535}"/>
              </a:ext>
            </a:extLst>
          </p:cNvPr>
          <p:cNvSpPr txBox="1"/>
          <p:nvPr/>
        </p:nvSpPr>
        <p:spPr>
          <a:xfrm>
            <a:off x="527252" y="3389817"/>
            <a:ext cx="4911100"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LEED Gold V4 Certification</a:t>
            </a:r>
          </a:p>
          <a:p>
            <a:pPr marL="342900" indent="-342900">
              <a:buFont typeface="Arial" panose="020B0604020202020204" pitchFamily="34" charset="0"/>
              <a:buChar char="•"/>
            </a:pPr>
            <a:r>
              <a:rPr lang="en-US" sz="2000" dirty="0" err="1">
                <a:latin typeface="Baskerville" panose="02020502070401020303" pitchFamily="18" charset="0"/>
                <a:ea typeface="Baskerville" panose="02020502070401020303" pitchFamily="18" charset="0"/>
              </a:rPr>
              <a:t>Fitwel</a:t>
            </a:r>
            <a:r>
              <a:rPr lang="en-US" sz="2000" dirty="0">
                <a:latin typeface="Baskerville" panose="02020502070401020303" pitchFamily="18" charset="0"/>
                <a:ea typeface="Baskerville" panose="02020502070401020303" pitchFamily="18" charset="0"/>
              </a:rPr>
              <a:t> Health Certification</a:t>
            </a:r>
            <a:br>
              <a:rPr lang="en-US" sz="2000" dirty="0">
                <a:latin typeface="Baskerville" panose="02020502070401020303" pitchFamily="18" charset="0"/>
                <a:ea typeface="Baskerville" panose="02020502070401020303" pitchFamily="18" charset="0"/>
              </a:rPr>
            </a:br>
            <a:endParaRPr lang="en-US" sz="2000" dirty="0">
              <a:latin typeface="Baskerville" panose="02020502070401020303" pitchFamily="18" charset="0"/>
              <a:ea typeface="Baskerville" panose="02020502070401020303" pitchFamily="18" charset="0"/>
            </a:endParaRPr>
          </a:p>
          <a:p>
            <a:pPr marL="342900" indent="-3429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Material: </a:t>
            </a:r>
            <a:br>
              <a:rPr lang="en-US" sz="2000" dirty="0">
                <a:latin typeface="Baskerville" panose="02020502070401020303" pitchFamily="18" charset="0"/>
                <a:ea typeface="Baskerville" panose="02020502070401020303" pitchFamily="18" charset="0"/>
              </a:rPr>
            </a:br>
            <a:r>
              <a:rPr lang="en-US" sz="2000" u="sng" dirty="0">
                <a:latin typeface="Baskerville" panose="02020502070401020303" pitchFamily="18" charset="0"/>
                <a:ea typeface="Baskerville" panose="02020502070401020303" pitchFamily="18" charset="0"/>
              </a:rPr>
              <a:t>“Red List Free” materials </a:t>
            </a:r>
            <a:r>
              <a:rPr lang="en-US" sz="2000" dirty="0">
                <a:latin typeface="Baskerville" panose="02020502070401020303" pitchFamily="18" charset="0"/>
                <a:ea typeface="Baskerville" panose="02020502070401020303" pitchFamily="18" charset="0"/>
              </a:rPr>
              <a:t>for all interior finish materials and fabrics</a:t>
            </a:r>
          </a:p>
          <a:p>
            <a:pPr marL="342900" indent="-3429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Water:</a:t>
            </a:r>
            <a:br>
              <a:rPr lang="en-US" sz="2000" dirty="0">
                <a:latin typeface="Baskerville" panose="02020502070401020303" pitchFamily="18" charset="0"/>
                <a:ea typeface="Baskerville" panose="02020502070401020303" pitchFamily="18" charset="0"/>
              </a:rPr>
            </a:br>
            <a:r>
              <a:rPr lang="en-US" sz="2000" dirty="0">
                <a:latin typeface="Baskerville" panose="02020502070401020303" pitchFamily="18" charset="0"/>
                <a:ea typeface="Baskerville" panose="02020502070401020303" pitchFamily="18" charset="0"/>
              </a:rPr>
              <a:t>Use 1.0 gallon-per-flush toilets. </a:t>
            </a:r>
          </a:p>
        </p:txBody>
      </p:sp>
      <p:sp>
        <p:nvSpPr>
          <p:cNvPr id="18" name="TextBox 17">
            <a:extLst>
              <a:ext uri="{FF2B5EF4-FFF2-40B4-BE49-F238E27FC236}">
                <a16:creationId xmlns:a16="http://schemas.microsoft.com/office/drawing/2014/main" id="{A7063C57-5A4A-4E81-A7FF-BD7FBF418157}"/>
              </a:ext>
            </a:extLst>
          </p:cNvPr>
          <p:cNvSpPr txBox="1"/>
          <p:nvPr/>
        </p:nvSpPr>
        <p:spPr>
          <a:xfrm>
            <a:off x="5035592" y="3355659"/>
            <a:ext cx="7156408"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Energy:</a:t>
            </a:r>
          </a:p>
          <a:p>
            <a:pPr marL="800100" lvl="1" indent="-3429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Reduce thermal loss by replacing single-pane glass in the large bay windows with </a:t>
            </a:r>
            <a:r>
              <a:rPr lang="en-US" sz="2000" u="sng" dirty="0">
                <a:latin typeface="Baskerville" panose="02020502070401020303" pitchFamily="18" charset="0"/>
                <a:ea typeface="Baskerville" panose="02020502070401020303" pitchFamily="18" charset="0"/>
              </a:rPr>
              <a:t>high-performance sealed insulated windows</a:t>
            </a:r>
            <a:r>
              <a:rPr lang="en-US" sz="2000" dirty="0">
                <a:latin typeface="Baskerville" panose="02020502070401020303" pitchFamily="18" charset="0"/>
                <a:ea typeface="Baskerville" panose="02020502070401020303" pitchFamily="18" charset="0"/>
              </a:rPr>
              <a:t>.</a:t>
            </a:r>
          </a:p>
          <a:p>
            <a:pPr marL="800100" lvl="1" indent="-3429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Update air-handling units and perimeter radiators with </a:t>
            </a:r>
            <a:r>
              <a:rPr lang="en-US" sz="2000" u="sng" dirty="0">
                <a:latin typeface="Baskerville" panose="02020502070401020303" pitchFamily="18" charset="0"/>
                <a:ea typeface="Baskerville" panose="02020502070401020303" pitchFamily="18" charset="0"/>
              </a:rPr>
              <a:t>new controls </a:t>
            </a:r>
            <a:r>
              <a:rPr lang="en-US" sz="2000" dirty="0">
                <a:latin typeface="Baskerville" panose="02020502070401020303" pitchFamily="18" charset="0"/>
                <a:ea typeface="Baskerville" panose="02020502070401020303" pitchFamily="18" charset="0"/>
              </a:rPr>
              <a:t>to optimize energy use.</a:t>
            </a:r>
          </a:p>
          <a:p>
            <a:pPr marL="800100" lvl="1" indent="-34290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Upgrade all lighting to </a:t>
            </a:r>
            <a:r>
              <a:rPr lang="en-US" sz="2000" u="sng" dirty="0">
                <a:latin typeface="Baskerville" panose="02020502070401020303" pitchFamily="18" charset="0"/>
                <a:ea typeface="Baskerville" panose="02020502070401020303" pitchFamily="18" charset="0"/>
              </a:rPr>
              <a:t>low-energy LEDs </a:t>
            </a:r>
            <a:r>
              <a:rPr lang="en-US" sz="2000" dirty="0">
                <a:latin typeface="Baskerville" panose="02020502070401020303" pitchFamily="18" charset="0"/>
                <a:ea typeface="Baskerville" panose="02020502070401020303" pitchFamily="18" charset="0"/>
              </a:rPr>
              <a:t>controlled with daylight and occupancy sensors.</a:t>
            </a:r>
          </a:p>
          <a:p>
            <a:pPr marL="800100" lvl="1" indent="-342900">
              <a:buFont typeface="Arial" panose="020B0604020202020204" pitchFamily="34" charset="0"/>
              <a:buChar char="•"/>
            </a:pPr>
            <a:r>
              <a:rPr lang="en-US" sz="2000" u="sng" dirty="0">
                <a:latin typeface="Baskerville" panose="02020502070401020303" pitchFamily="18" charset="0"/>
                <a:ea typeface="Baskerville" panose="02020502070401020303" pitchFamily="18" charset="0"/>
              </a:rPr>
              <a:t>EnergyStar appliances </a:t>
            </a:r>
            <a:r>
              <a:rPr lang="en-US" sz="2000" dirty="0">
                <a:latin typeface="Baskerville" panose="02020502070401020303" pitchFamily="18" charset="0"/>
                <a:ea typeface="Baskerville" panose="02020502070401020303" pitchFamily="18" charset="0"/>
              </a:rPr>
              <a:t>throughout the building.</a:t>
            </a:r>
            <a:br>
              <a:rPr lang="en-US" sz="2000" dirty="0">
                <a:latin typeface="Baskerville" panose="02020502070401020303" pitchFamily="18" charset="0"/>
                <a:ea typeface="Baskerville" panose="02020502070401020303" pitchFamily="18" charset="0"/>
              </a:rPr>
            </a:br>
            <a:endParaRPr lang="en-US" sz="2000" dirty="0">
              <a:latin typeface="Baskerville" panose="02020502070401020303" pitchFamily="18" charset="0"/>
              <a:ea typeface="Baskerville" panose="02020502070401020303" pitchFamily="18" charset="0"/>
            </a:endParaRPr>
          </a:p>
        </p:txBody>
      </p:sp>
      <p:sp>
        <p:nvSpPr>
          <p:cNvPr id="3" name="TextBox 2">
            <a:extLst>
              <a:ext uri="{FF2B5EF4-FFF2-40B4-BE49-F238E27FC236}">
                <a16:creationId xmlns:a16="http://schemas.microsoft.com/office/drawing/2014/main" id="{8C3BC316-2CE8-4464-BDE1-08B3AE4E39BD}"/>
              </a:ext>
            </a:extLst>
          </p:cNvPr>
          <p:cNvSpPr txBox="1"/>
          <p:nvPr/>
        </p:nvSpPr>
        <p:spPr>
          <a:xfrm>
            <a:off x="4752928" y="467767"/>
            <a:ext cx="5966826" cy="461665"/>
          </a:xfrm>
          <a:prstGeom prst="rect">
            <a:avLst/>
          </a:prstGeom>
          <a:noFill/>
        </p:spPr>
        <p:txBody>
          <a:bodyPr wrap="none" rtlCol="0">
            <a:spAutoFit/>
          </a:bodyPr>
          <a:lstStyle/>
          <a:p>
            <a:r>
              <a:rPr lang="en-US" altLang="zh-CN" sz="1200" dirty="0">
                <a:latin typeface="Baskerville" panose="02020502070401020303"/>
              </a:rPr>
              <a:t>© Massachusetts Institute of Technology. All rights reserved. This content is excluded from our Creative </a:t>
            </a:r>
            <a:endParaRPr lang="en-US" altLang="zh-CN" sz="1200" dirty="0" smtClean="0">
              <a:latin typeface="Baskerville" panose="02020502070401020303"/>
            </a:endParaRPr>
          </a:p>
          <a:p>
            <a:r>
              <a:rPr lang="en-US" altLang="zh-CN" sz="1200" dirty="0" smtClean="0">
                <a:latin typeface="Baskerville" panose="02020502070401020303"/>
              </a:rPr>
              <a:t>Commons </a:t>
            </a:r>
            <a:r>
              <a:rPr lang="en-US" altLang="zh-CN" sz="1200" dirty="0">
                <a:latin typeface="Baskerville" panose="02020502070401020303"/>
              </a:rPr>
              <a:t>license. For more information, see </a:t>
            </a:r>
            <a:r>
              <a:rPr lang="en-US" altLang="zh-CN" sz="1200" dirty="0">
                <a:latin typeface="Baskerville" panose="02020502070401020303"/>
                <a:hlinkClick r:id="rId4"/>
              </a:rPr>
              <a:t>https://ocw.mit.edu/help/faq-fair-use</a:t>
            </a:r>
            <a:r>
              <a:rPr lang="en-US" altLang="zh-CN" sz="1200" dirty="0" smtClean="0">
                <a:latin typeface="Baskerville" panose="02020502070401020303"/>
                <a:hlinkClick r:id="rId4"/>
              </a:rPr>
              <a:t>/</a:t>
            </a:r>
            <a:r>
              <a:rPr lang="en-US" altLang="zh-CN" sz="1200" dirty="0" smtClean="0">
                <a:latin typeface="Baskerville" panose="02020502070401020303"/>
              </a:rPr>
              <a:t>.</a:t>
            </a:r>
            <a:endParaRPr lang="zh-CN" altLang="en-US" sz="1200" dirty="0">
              <a:latin typeface="Baskerville" panose="02020502070401020303"/>
            </a:endParaRPr>
          </a:p>
        </p:txBody>
      </p:sp>
    </p:spTree>
    <p:extLst>
      <p:ext uri="{BB962C8B-B14F-4D97-AF65-F5344CB8AC3E}">
        <p14:creationId xmlns:p14="http://schemas.microsoft.com/office/powerpoint/2010/main" val="23821099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5426F0-361B-5741-AA26-06F43A8F1555}"/>
              </a:ext>
            </a:extLst>
          </p:cNvPr>
          <p:cNvPicPr>
            <a:picLocks noChangeAspect="1"/>
          </p:cNvPicPr>
          <p:nvPr/>
        </p:nvPicPr>
        <p:blipFill>
          <a:blip r:embed="rId3"/>
          <a:stretch>
            <a:fillRect/>
          </a:stretch>
        </p:blipFill>
        <p:spPr>
          <a:xfrm>
            <a:off x="729672" y="23787"/>
            <a:ext cx="11462327" cy="6402833"/>
          </a:xfrm>
          <a:prstGeom prst="rect">
            <a:avLst/>
          </a:prstGeom>
        </p:spPr>
      </p:pic>
      <p:sp>
        <p:nvSpPr>
          <p:cNvPr id="2" name="TextBox 1"/>
          <p:cNvSpPr txBox="1"/>
          <p:nvPr/>
        </p:nvSpPr>
        <p:spPr>
          <a:xfrm>
            <a:off x="4867563" y="6354694"/>
            <a:ext cx="5420074" cy="461665"/>
          </a:xfrm>
          <a:prstGeom prst="rect">
            <a:avLst/>
          </a:prstGeom>
          <a:noFill/>
        </p:spPr>
        <p:txBody>
          <a:bodyPr wrap="none" rtlCol="0">
            <a:spAutoFit/>
          </a:bodyPr>
          <a:lstStyle/>
          <a:p>
            <a:r>
              <a:rPr lang="en-US" sz="1200" dirty="0">
                <a:latin typeface="Baskerville Old Face" panose="02020602080505020303" pitchFamily="18" charset="0"/>
              </a:rPr>
              <a:t>© Wall Street Journal. All rights reserved.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4"/>
              </a:rPr>
              <a:t>https://ocw.mit.edu/help/faq-fair-use</a:t>
            </a:r>
            <a:r>
              <a:rPr lang="en-US" sz="1200" dirty="0" smtClean="0">
                <a:latin typeface="Baskerville Old Face" panose="02020602080505020303" pitchFamily="18" charset="0"/>
                <a:hlinkClick r:id="rId4"/>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417177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alpha val="82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9C31F-353C-7B40-BAE7-90E2E590D1BD}"/>
              </a:ext>
            </a:extLst>
          </p:cNvPr>
          <p:cNvSpPr>
            <a:spLocks noGrp="1"/>
          </p:cNvSpPr>
          <p:nvPr>
            <p:ph type="title"/>
          </p:nvPr>
        </p:nvSpPr>
        <p:spPr>
          <a:xfrm>
            <a:off x="1023469" y="3606801"/>
            <a:ext cx="10273143" cy="1362075"/>
          </a:xfrm>
        </p:spPr>
        <p:txBody>
          <a:bodyPr/>
          <a:lstStyle/>
          <a:p>
            <a:r>
              <a:rPr lang="en-US" altLang="zh-CN" sz="3200" cap="all" dirty="0">
                <a:latin typeface="Baskerville"/>
              </a:rPr>
              <a:t>How</a:t>
            </a:r>
            <a:r>
              <a:rPr lang="zh-CN" altLang="en-US" sz="3200" cap="all" dirty="0">
                <a:latin typeface="Baskerville"/>
              </a:rPr>
              <a:t> </a:t>
            </a:r>
            <a:r>
              <a:rPr lang="en-US" altLang="zh-CN" sz="3200" cap="all" dirty="0">
                <a:latin typeface="Baskerville"/>
              </a:rPr>
              <a:t>market</a:t>
            </a:r>
            <a:r>
              <a:rPr lang="zh-CN" altLang="en-US" sz="3200" cap="all" dirty="0">
                <a:latin typeface="Baskerville"/>
              </a:rPr>
              <a:t> </a:t>
            </a:r>
            <a:r>
              <a:rPr lang="en-US" altLang="zh-CN" sz="3200" cap="all" dirty="0">
                <a:latin typeface="Baskerville"/>
              </a:rPr>
              <a:t>may</a:t>
            </a:r>
            <a:r>
              <a:rPr lang="zh-CN" altLang="en-US" sz="3200" cap="all" dirty="0">
                <a:latin typeface="Baskerville"/>
              </a:rPr>
              <a:t> </a:t>
            </a:r>
            <a:r>
              <a:rPr lang="en-US" altLang="zh-CN" sz="3200" cap="all" dirty="0">
                <a:latin typeface="Baskerville"/>
              </a:rPr>
              <a:t>work</a:t>
            </a:r>
            <a:r>
              <a:rPr lang="en-US" sz="3200" cap="all" dirty="0">
                <a:latin typeface="Baskerville"/>
              </a:rPr>
              <a:t/>
            </a:r>
            <a:br>
              <a:rPr lang="en-US" sz="3200" cap="all" dirty="0">
                <a:latin typeface="Baskerville"/>
              </a:rPr>
            </a:br>
            <a:r>
              <a:rPr lang="en-US" sz="3200" cap="all" dirty="0">
                <a:latin typeface="Baskerville"/>
              </a:rPr>
              <a:t/>
            </a:r>
            <a:br>
              <a:rPr lang="en-US" sz="3200" cap="all" dirty="0">
                <a:latin typeface="Baskerville"/>
              </a:rPr>
            </a:br>
            <a:endParaRPr lang="en-US" sz="3200" cap="all" dirty="0">
              <a:latin typeface="Baskerville"/>
            </a:endParaRPr>
          </a:p>
        </p:txBody>
      </p:sp>
      <p:sp>
        <p:nvSpPr>
          <p:cNvPr id="4" name="Slide Number Placeholder 3">
            <a:extLst>
              <a:ext uri="{FF2B5EF4-FFF2-40B4-BE49-F238E27FC236}">
                <a16:creationId xmlns:a16="http://schemas.microsoft.com/office/drawing/2014/main" id="{11D1573B-5488-1347-B6E3-A4E48778D88F}"/>
              </a:ext>
            </a:extLst>
          </p:cNvPr>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D734AB3-580E-49C1-967D-33073622AECA}" type="slidenum">
              <a:rPr kumimoji="0" lang="en-US" sz="1333" b="0" i="0" u="none" strike="noStrike" kern="0" cap="none" spc="0" normalizeH="0" baseline="0" noProof="0">
                <a:ln>
                  <a:noFill/>
                </a:ln>
                <a:solidFill>
                  <a:srgbClr val="595959"/>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a:t>
            </a:fld>
            <a:endParaRPr kumimoji="0" lang="en-US" sz="1333" b="0" i="0" u="none" strike="noStrike" kern="0" cap="none" spc="0" normalizeH="0" baseline="0" noProof="0" dirty="0">
              <a:ln>
                <a:noFill/>
              </a:ln>
              <a:solidFill>
                <a:srgbClr val="595959"/>
              </a:solidFill>
              <a:effectLst/>
              <a:uLnTx/>
              <a:uFillTx/>
              <a:latin typeface="Arial"/>
              <a:ea typeface="+mn-ea"/>
              <a:cs typeface="Arial"/>
              <a:sym typeface="Arial"/>
            </a:endParaRPr>
          </a:p>
        </p:txBody>
      </p:sp>
    </p:spTree>
    <p:extLst>
      <p:ext uri="{BB962C8B-B14F-4D97-AF65-F5344CB8AC3E}">
        <p14:creationId xmlns:p14="http://schemas.microsoft.com/office/powerpoint/2010/main" val="3595020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6" name="Google Shape;118;p19">
            <a:extLst>
              <a:ext uri="{FF2B5EF4-FFF2-40B4-BE49-F238E27FC236}">
                <a16:creationId xmlns:a16="http://schemas.microsoft.com/office/drawing/2014/main" id="{54130EDA-0D92-AB48-B8C3-041961352F11}"/>
              </a:ext>
            </a:extLst>
          </p:cNvPr>
          <p:cNvPicPr preferRelativeResize="0"/>
          <p:nvPr/>
        </p:nvPicPr>
        <p:blipFill rotWithShape="1">
          <a:blip r:embed="rId3">
            <a:alphaModFix/>
          </a:blip>
          <a:srcRect l="10352" r="54665" b="82434"/>
          <a:stretch/>
        </p:blipFill>
        <p:spPr>
          <a:xfrm>
            <a:off x="1557720" y="133924"/>
            <a:ext cx="2011680" cy="1179995"/>
          </a:xfrm>
          <a:prstGeom prst="rect">
            <a:avLst/>
          </a:prstGeom>
          <a:noFill/>
          <a:ln>
            <a:noFill/>
          </a:ln>
        </p:spPr>
      </p:pic>
      <p:pic>
        <p:nvPicPr>
          <p:cNvPr id="7" name="Google Shape;118;p19">
            <a:extLst>
              <a:ext uri="{FF2B5EF4-FFF2-40B4-BE49-F238E27FC236}">
                <a16:creationId xmlns:a16="http://schemas.microsoft.com/office/drawing/2014/main" id="{38223EE9-0973-A949-95D6-0241F2FAD2E6}"/>
              </a:ext>
            </a:extLst>
          </p:cNvPr>
          <p:cNvPicPr preferRelativeResize="0"/>
          <p:nvPr/>
        </p:nvPicPr>
        <p:blipFill rotWithShape="1">
          <a:blip r:embed="rId3">
            <a:alphaModFix/>
          </a:blip>
          <a:srcRect l="58956" t="-227" r="6061" b="82661"/>
          <a:stretch/>
        </p:blipFill>
        <p:spPr>
          <a:xfrm>
            <a:off x="8397905" y="60570"/>
            <a:ext cx="2011680" cy="1179995"/>
          </a:xfrm>
          <a:prstGeom prst="rect">
            <a:avLst/>
          </a:prstGeom>
          <a:noFill/>
          <a:ln>
            <a:noFill/>
          </a:ln>
        </p:spPr>
      </p:pic>
      <p:sp>
        <p:nvSpPr>
          <p:cNvPr id="8" name="Oval 7">
            <a:extLst>
              <a:ext uri="{FF2B5EF4-FFF2-40B4-BE49-F238E27FC236}">
                <a16:creationId xmlns:a16="http://schemas.microsoft.com/office/drawing/2014/main" id="{124FC109-FD7E-6F44-87C0-45D2EB0DC436}"/>
              </a:ext>
            </a:extLst>
          </p:cNvPr>
          <p:cNvSpPr/>
          <p:nvPr/>
        </p:nvSpPr>
        <p:spPr>
          <a:xfrm>
            <a:off x="2790436" y="919096"/>
            <a:ext cx="3816096" cy="3816096"/>
          </a:xfrm>
          <a:prstGeom prst="ellipse">
            <a:avLst/>
          </a:prstGeom>
          <a:solidFill>
            <a:schemeClr val="accent4">
              <a:lumMod val="40000"/>
              <a:lumOff val="60000"/>
              <a:alpha val="55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Baskerville" panose="02020502070401020303"/>
            </a:endParaRPr>
          </a:p>
        </p:txBody>
      </p:sp>
      <p:sp>
        <p:nvSpPr>
          <p:cNvPr id="9" name="Oval 8">
            <a:extLst>
              <a:ext uri="{FF2B5EF4-FFF2-40B4-BE49-F238E27FC236}">
                <a16:creationId xmlns:a16="http://schemas.microsoft.com/office/drawing/2014/main" id="{6B8F8999-E9CD-B14B-8C3F-FC7690B7665F}"/>
              </a:ext>
            </a:extLst>
          </p:cNvPr>
          <p:cNvSpPr/>
          <p:nvPr/>
        </p:nvSpPr>
        <p:spPr>
          <a:xfrm>
            <a:off x="5488924" y="909196"/>
            <a:ext cx="3816096" cy="3816096"/>
          </a:xfrm>
          <a:prstGeom prst="ellipse">
            <a:avLst/>
          </a:prstGeom>
          <a:solidFill>
            <a:schemeClr val="accent5">
              <a:lumMod val="20000"/>
              <a:lumOff val="80000"/>
              <a:alpha val="31000"/>
            </a:schemeClr>
          </a:solidFill>
          <a:ln>
            <a:solidFill>
              <a:srgbClr val="85B9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Baskerville" panose="02020502070401020303"/>
            </a:endParaRPr>
          </a:p>
        </p:txBody>
      </p:sp>
      <p:sp>
        <p:nvSpPr>
          <p:cNvPr id="10" name="Oval 9">
            <a:extLst>
              <a:ext uri="{FF2B5EF4-FFF2-40B4-BE49-F238E27FC236}">
                <a16:creationId xmlns:a16="http://schemas.microsoft.com/office/drawing/2014/main" id="{E53DB3EC-A94A-C247-99B5-BDCBEB3F443A}"/>
              </a:ext>
            </a:extLst>
          </p:cNvPr>
          <p:cNvSpPr/>
          <p:nvPr/>
        </p:nvSpPr>
        <p:spPr>
          <a:xfrm>
            <a:off x="4223530" y="2309087"/>
            <a:ext cx="3816096" cy="3816096"/>
          </a:xfrm>
          <a:prstGeom prst="ellipse">
            <a:avLst/>
          </a:prstGeom>
          <a:solidFill>
            <a:srgbClr val="0069A2">
              <a:alpha val="21000"/>
            </a:srgbClr>
          </a:solidFill>
          <a:ln>
            <a:solidFill>
              <a:srgbClr val="0069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Baskerville" panose="02020502070401020303"/>
            </a:endParaRPr>
          </a:p>
        </p:txBody>
      </p:sp>
      <p:sp>
        <p:nvSpPr>
          <p:cNvPr id="11" name="TextBox 10">
            <a:extLst>
              <a:ext uri="{FF2B5EF4-FFF2-40B4-BE49-F238E27FC236}">
                <a16:creationId xmlns:a16="http://schemas.microsoft.com/office/drawing/2014/main" id="{E72F8FC7-48D5-A749-8231-67BBEE784E88}"/>
              </a:ext>
            </a:extLst>
          </p:cNvPr>
          <p:cNvSpPr txBox="1"/>
          <p:nvPr/>
        </p:nvSpPr>
        <p:spPr>
          <a:xfrm>
            <a:off x="6956383" y="1862348"/>
            <a:ext cx="1587032" cy="276999"/>
          </a:xfrm>
          <a:prstGeom prst="rect">
            <a:avLst/>
          </a:prstGeom>
          <a:noFill/>
        </p:spPr>
        <p:txBody>
          <a:bodyPr wrap="square" rtlCol="0">
            <a:spAutoFit/>
          </a:bodyPr>
          <a:lstStyle/>
          <a:p>
            <a:pPr algn="ctr"/>
            <a:r>
              <a:rPr lang="en-US" altLang="zh-CN" sz="1200" dirty="0">
                <a:latin typeface="Baskerville" panose="02020502070401020303"/>
              </a:rPr>
              <a:t>Health</a:t>
            </a:r>
            <a:r>
              <a:rPr lang="zh-CN" altLang="en-US" sz="1200" dirty="0">
                <a:latin typeface="Baskerville" panose="02020502070401020303"/>
              </a:rPr>
              <a:t> </a:t>
            </a:r>
            <a:r>
              <a:rPr lang="en-US" altLang="zh-CN" sz="1200" dirty="0">
                <a:latin typeface="Baskerville" panose="02020502070401020303"/>
              </a:rPr>
              <a:t>&amp;</a:t>
            </a:r>
            <a:r>
              <a:rPr lang="zh-CN" altLang="en-US" sz="1200" dirty="0">
                <a:latin typeface="Baskerville" panose="02020502070401020303"/>
              </a:rPr>
              <a:t> </a:t>
            </a:r>
            <a:r>
              <a:rPr lang="en-US" altLang="zh-CN" sz="1200" dirty="0">
                <a:latin typeface="Baskerville" panose="02020502070401020303"/>
              </a:rPr>
              <a:t>well-being</a:t>
            </a:r>
            <a:endParaRPr lang="en-US" sz="1200" dirty="0">
              <a:latin typeface="Baskerville" panose="02020502070401020303"/>
            </a:endParaRPr>
          </a:p>
        </p:txBody>
      </p:sp>
      <p:sp>
        <p:nvSpPr>
          <p:cNvPr id="14" name="TextBox 13">
            <a:extLst>
              <a:ext uri="{FF2B5EF4-FFF2-40B4-BE49-F238E27FC236}">
                <a16:creationId xmlns:a16="http://schemas.microsoft.com/office/drawing/2014/main" id="{678DF41B-2EDB-E34D-BA9C-398319362362}"/>
              </a:ext>
            </a:extLst>
          </p:cNvPr>
          <p:cNvSpPr txBox="1"/>
          <p:nvPr/>
        </p:nvSpPr>
        <p:spPr>
          <a:xfrm>
            <a:off x="6643817" y="3509328"/>
            <a:ext cx="1298728" cy="461665"/>
          </a:xfrm>
          <a:prstGeom prst="rect">
            <a:avLst/>
          </a:prstGeom>
          <a:noFill/>
        </p:spPr>
        <p:txBody>
          <a:bodyPr wrap="square" rtlCol="0">
            <a:spAutoFit/>
          </a:bodyPr>
          <a:lstStyle/>
          <a:p>
            <a:pPr algn="ctr"/>
            <a:r>
              <a:rPr lang="en-US" altLang="zh-CN" sz="1200" dirty="0">
                <a:latin typeface="Baskerville" panose="02020502070401020303"/>
              </a:rPr>
              <a:t>Lower</a:t>
            </a:r>
            <a:r>
              <a:rPr lang="zh-CN" altLang="en-US" sz="1200" dirty="0">
                <a:latin typeface="Baskerville" panose="02020502070401020303"/>
              </a:rPr>
              <a:t> </a:t>
            </a:r>
            <a:r>
              <a:rPr lang="en-US" altLang="zh-CN" sz="1200" dirty="0">
                <a:latin typeface="Baskerville" panose="02020502070401020303"/>
              </a:rPr>
              <a:t>operating</a:t>
            </a:r>
            <a:r>
              <a:rPr lang="zh-CN" altLang="en-US" sz="1200" dirty="0">
                <a:latin typeface="Baskerville" panose="02020502070401020303"/>
              </a:rPr>
              <a:t> </a:t>
            </a:r>
            <a:r>
              <a:rPr lang="en-US" altLang="zh-CN" sz="1200" dirty="0">
                <a:latin typeface="Baskerville" panose="02020502070401020303"/>
              </a:rPr>
              <a:t>costs</a:t>
            </a:r>
            <a:endParaRPr lang="en-US" sz="1200" dirty="0">
              <a:latin typeface="Baskerville" panose="02020502070401020303"/>
            </a:endParaRPr>
          </a:p>
        </p:txBody>
      </p:sp>
      <p:sp>
        <p:nvSpPr>
          <p:cNvPr id="15" name="TextBox 14">
            <a:extLst>
              <a:ext uri="{FF2B5EF4-FFF2-40B4-BE49-F238E27FC236}">
                <a16:creationId xmlns:a16="http://schemas.microsoft.com/office/drawing/2014/main" id="{AC1EEEA5-ED52-7B40-9194-7F657A9C1548}"/>
              </a:ext>
            </a:extLst>
          </p:cNvPr>
          <p:cNvSpPr txBox="1"/>
          <p:nvPr/>
        </p:nvSpPr>
        <p:spPr>
          <a:xfrm>
            <a:off x="7649567" y="2478030"/>
            <a:ext cx="1587032" cy="276999"/>
          </a:xfrm>
          <a:prstGeom prst="rect">
            <a:avLst/>
          </a:prstGeom>
          <a:noFill/>
        </p:spPr>
        <p:txBody>
          <a:bodyPr wrap="square" rtlCol="0">
            <a:spAutoFit/>
          </a:bodyPr>
          <a:lstStyle/>
          <a:p>
            <a:r>
              <a:rPr lang="en-US" altLang="zh-CN" sz="1200" dirty="0">
                <a:latin typeface="Baskerville" panose="02020502070401020303"/>
              </a:rPr>
              <a:t>Increased</a:t>
            </a:r>
            <a:r>
              <a:rPr lang="zh-CN" altLang="en-US" sz="1200" dirty="0">
                <a:latin typeface="Baskerville" panose="02020502070401020303"/>
              </a:rPr>
              <a:t> </a:t>
            </a:r>
            <a:r>
              <a:rPr lang="en-US" altLang="zh-CN" sz="1200" dirty="0">
                <a:latin typeface="Baskerville" panose="02020502070401020303"/>
              </a:rPr>
              <a:t>productivity</a:t>
            </a:r>
            <a:endParaRPr lang="en-US" sz="1200" dirty="0">
              <a:latin typeface="Baskerville" panose="02020502070401020303"/>
            </a:endParaRPr>
          </a:p>
        </p:txBody>
      </p:sp>
      <p:sp>
        <p:nvSpPr>
          <p:cNvPr id="16" name="TextBox 15">
            <a:extLst>
              <a:ext uri="{FF2B5EF4-FFF2-40B4-BE49-F238E27FC236}">
                <a16:creationId xmlns:a16="http://schemas.microsoft.com/office/drawing/2014/main" id="{CFA733D4-E9A4-D845-B5BD-0C0FA84307BB}"/>
              </a:ext>
            </a:extLst>
          </p:cNvPr>
          <p:cNvSpPr txBox="1"/>
          <p:nvPr/>
        </p:nvSpPr>
        <p:spPr>
          <a:xfrm>
            <a:off x="4684855" y="4727332"/>
            <a:ext cx="1287631" cy="461665"/>
          </a:xfrm>
          <a:prstGeom prst="rect">
            <a:avLst/>
          </a:prstGeom>
          <a:noFill/>
        </p:spPr>
        <p:txBody>
          <a:bodyPr wrap="square" rtlCol="0">
            <a:spAutoFit/>
          </a:bodyPr>
          <a:lstStyle/>
          <a:p>
            <a:pPr algn="ctr"/>
            <a:r>
              <a:rPr lang="en-US" altLang="zh-CN" sz="1200" dirty="0">
                <a:latin typeface="Baskerville" panose="02020502070401020303"/>
              </a:rPr>
              <a:t>Slower</a:t>
            </a:r>
            <a:r>
              <a:rPr lang="zh-CN" altLang="en-US" sz="1200" dirty="0">
                <a:latin typeface="Baskerville" panose="02020502070401020303"/>
              </a:rPr>
              <a:t> </a:t>
            </a:r>
            <a:r>
              <a:rPr lang="en-US" altLang="zh-CN" sz="1200" dirty="0">
                <a:latin typeface="Baskerville" panose="02020502070401020303"/>
              </a:rPr>
              <a:t>depreciation</a:t>
            </a:r>
            <a:endParaRPr lang="en-US" sz="1200" dirty="0">
              <a:latin typeface="Baskerville" panose="02020502070401020303"/>
            </a:endParaRPr>
          </a:p>
        </p:txBody>
      </p:sp>
      <p:sp>
        <p:nvSpPr>
          <p:cNvPr id="17" name="TextBox 16">
            <a:extLst>
              <a:ext uri="{FF2B5EF4-FFF2-40B4-BE49-F238E27FC236}">
                <a16:creationId xmlns:a16="http://schemas.microsoft.com/office/drawing/2014/main" id="{AFED6A5C-6EB7-2E41-ADE0-B7B90AA1C5BC}"/>
              </a:ext>
            </a:extLst>
          </p:cNvPr>
          <p:cNvSpPr txBox="1"/>
          <p:nvPr/>
        </p:nvSpPr>
        <p:spPr>
          <a:xfrm>
            <a:off x="5345623" y="5283776"/>
            <a:ext cx="1287631" cy="276999"/>
          </a:xfrm>
          <a:prstGeom prst="rect">
            <a:avLst/>
          </a:prstGeom>
          <a:noFill/>
        </p:spPr>
        <p:txBody>
          <a:bodyPr wrap="square" rtlCol="0">
            <a:spAutoFit/>
          </a:bodyPr>
          <a:lstStyle/>
          <a:p>
            <a:pPr algn="ctr"/>
            <a:r>
              <a:rPr lang="en-US" altLang="zh-CN" sz="1200" dirty="0">
                <a:latin typeface="Baskerville" panose="02020502070401020303"/>
              </a:rPr>
              <a:t>Higher</a:t>
            </a:r>
            <a:r>
              <a:rPr lang="zh-CN" altLang="en-US" sz="1200" dirty="0">
                <a:latin typeface="Baskerville" panose="02020502070401020303"/>
              </a:rPr>
              <a:t> </a:t>
            </a:r>
            <a:r>
              <a:rPr lang="en-US" altLang="zh-CN" sz="1200" dirty="0">
                <a:latin typeface="Baskerville" panose="02020502070401020303"/>
              </a:rPr>
              <a:t>ROI</a:t>
            </a:r>
            <a:endParaRPr lang="en-US" sz="1200" dirty="0">
              <a:latin typeface="Baskerville" panose="02020502070401020303"/>
            </a:endParaRPr>
          </a:p>
        </p:txBody>
      </p:sp>
      <p:sp>
        <p:nvSpPr>
          <p:cNvPr id="18" name="TextBox 17">
            <a:extLst>
              <a:ext uri="{FF2B5EF4-FFF2-40B4-BE49-F238E27FC236}">
                <a16:creationId xmlns:a16="http://schemas.microsoft.com/office/drawing/2014/main" id="{930561FD-463B-914E-8EA5-3CE7E7AA043B}"/>
              </a:ext>
            </a:extLst>
          </p:cNvPr>
          <p:cNvSpPr txBox="1"/>
          <p:nvPr/>
        </p:nvSpPr>
        <p:spPr>
          <a:xfrm>
            <a:off x="6109341" y="4701836"/>
            <a:ext cx="1287631" cy="461665"/>
          </a:xfrm>
          <a:prstGeom prst="rect">
            <a:avLst/>
          </a:prstGeom>
          <a:noFill/>
        </p:spPr>
        <p:txBody>
          <a:bodyPr wrap="square" rtlCol="0">
            <a:spAutoFit/>
          </a:bodyPr>
          <a:lstStyle/>
          <a:p>
            <a:pPr algn="ctr"/>
            <a:r>
              <a:rPr lang="en-US" altLang="zh-CN" sz="1200" dirty="0">
                <a:latin typeface="Baskerville" panose="02020502070401020303"/>
              </a:rPr>
              <a:t>Lower</a:t>
            </a:r>
            <a:r>
              <a:rPr lang="zh-CN" altLang="en-US" sz="1200" dirty="0">
                <a:latin typeface="Baskerville" panose="02020502070401020303"/>
              </a:rPr>
              <a:t> </a:t>
            </a:r>
            <a:r>
              <a:rPr lang="en-US" altLang="zh-CN" sz="1200" dirty="0">
                <a:latin typeface="Baskerville" panose="02020502070401020303"/>
              </a:rPr>
              <a:t>retrofit</a:t>
            </a:r>
            <a:r>
              <a:rPr lang="zh-CN" altLang="en-US" sz="1200" dirty="0">
                <a:latin typeface="Baskerville" panose="02020502070401020303"/>
              </a:rPr>
              <a:t> </a:t>
            </a:r>
            <a:r>
              <a:rPr lang="en-US" altLang="zh-CN" sz="1200" dirty="0">
                <a:latin typeface="Baskerville" panose="02020502070401020303"/>
              </a:rPr>
              <a:t>cost</a:t>
            </a:r>
            <a:endParaRPr lang="en-US" sz="1200" dirty="0">
              <a:latin typeface="Baskerville" panose="02020502070401020303"/>
            </a:endParaRPr>
          </a:p>
        </p:txBody>
      </p:sp>
      <p:sp>
        <p:nvSpPr>
          <p:cNvPr id="19" name="TextBox 18">
            <a:extLst>
              <a:ext uri="{FF2B5EF4-FFF2-40B4-BE49-F238E27FC236}">
                <a16:creationId xmlns:a16="http://schemas.microsoft.com/office/drawing/2014/main" id="{E0844137-743F-574B-8CD7-07E1D157235D}"/>
              </a:ext>
            </a:extLst>
          </p:cNvPr>
          <p:cNvSpPr txBox="1"/>
          <p:nvPr/>
        </p:nvSpPr>
        <p:spPr>
          <a:xfrm>
            <a:off x="3621113" y="1259927"/>
            <a:ext cx="1631257" cy="276999"/>
          </a:xfrm>
          <a:prstGeom prst="rect">
            <a:avLst/>
          </a:prstGeom>
          <a:noFill/>
        </p:spPr>
        <p:txBody>
          <a:bodyPr wrap="square" rtlCol="0">
            <a:spAutoFit/>
          </a:bodyPr>
          <a:lstStyle/>
          <a:p>
            <a:pPr algn="ctr"/>
            <a:r>
              <a:rPr lang="en-US" altLang="zh-CN" sz="1200" dirty="0">
                <a:latin typeface="Baskerville" panose="02020502070401020303"/>
              </a:rPr>
              <a:t>Higher</a:t>
            </a:r>
            <a:r>
              <a:rPr lang="zh-CN" altLang="en-US" sz="1200" dirty="0">
                <a:latin typeface="Baskerville" panose="02020502070401020303"/>
              </a:rPr>
              <a:t> </a:t>
            </a:r>
            <a:r>
              <a:rPr lang="en-US" altLang="zh-CN" sz="1200" dirty="0">
                <a:latin typeface="Baskerville" panose="02020502070401020303"/>
              </a:rPr>
              <a:t>sales</a:t>
            </a:r>
            <a:r>
              <a:rPr lang="zh-CN" altLang="en-US" sz="1200" dirty="0">
                <a:latin typeface="Baskerville" panose="02020502070401020303"/>
              </a:rPr>
              <a:t> </a:t>
            </a:r>
            <a:r>
              <a:rPr lang="en-US" altLang="zh-CN" sz="1200" dirty="0">
                <a:latin typeface="Baskerville" panose="02020502070401020303"/>
              </a:rPr>
              <a:t>price</a:t>
            </a:r>
            <a:endParaRPr lang="en-US" sz="1200" dirty="0">
              <a:latin typeface="Baskerville" panose="02020502070401020303"/>
            </a:endParaRPr>
          </a:p>
        </p:txBody>
      </p:sp>
      <p:sp>
        <p:nvSpPr>
          <p:cNvPr id="20" name="TextBox 19">
            <a:extLst>
              <a:ext uri="{FF2B5EF4-FFF2-40B4-BE49-F238E27FC236}">
                <a16:creationId xmlns:a16="http://schemas.microsoft.com/office/drawing/2014/main" id="{B5EE8D43-78A7-1243-9719-D8BD4E435F35}"/>
              </a:ext>
            </a:extLst>
          </p:cNvPr>
          <p:cNvSpPr txBox="1"/>
          <p:nvPr/>
        </p:nvSpPr>
        <p:spPr>
          <a:xfrm>
            <a:off x="3159340" y="1767724"/>
            <a:ext cx="1378303" cy="646331"/>
          </a:xfrm>
          <a:prstGeom prst="rect">
            <a:avLst/>
          </a:prstGeom>
          <a:noFill/>
        </p:spPr>
        <p:txBody>
          <a:bodyPr wrap="square" rtlCol="0">
            <a:spAutoFit/>
          </a:bodyPr>
          <a:lstStyle/>
          <a:p>
            <a:pPr algn="ctr"/>
            <a:r>
              <a:rPr lang="en-US" altLang="zh-CN" sz="1200" dirty="0">
                <a:latin typeface="Baskerville" panose="02020502070401020303"/>
              </a:rPr>
              <a:t>Not</a:t>
            </a:r>
            <a:r>
              <a:rPr lang="zh-CN" altLang="en-US" sz="1200" dirty="0">
                <a:latin typeface="Baskerville" panose="02020502070401020303"/>
              </a:rPr>
              <a:t> </a:t>
            </a:r>
            <a:r>
              <a:rPr lang="en-US" altLang="zh-CN" sz="1200" dirty="0">
                <a:latin typeface="Baskerville" panose="02020502070401020303"/>
              </a:rPr>
              <a:t>too</a:t>
            </a:r>
            <a:r>
              <a:rPr lang="zh-CN" altLang="en-US" sz="1200" dirty="0">
                <a:latin typeface="Baskerville" panose="02020502070401020303"/>
              </a:rPr>
              <a:t> </a:t>
            </a:r>
            <a:r>
              <a:rPr lang="en-US" altLang="zh-CN" sz="1200" dirty="0">
                <a:latin typeface="Baskerville" panose="02020502070401020303"/>
              </a:rPr>
              <a:t>high</a:t>
            </a:r>
            <a:r>
              <a:rPr lang="zh-CN" altLang="en-US" sz="1200" dirty="0">
                <a:latin typeface="Baskerville" panose="02020502070401020303"/>
              </a:rPr>
              <a:t> </a:t>
            </a:r>
            <a:r>
              <a:rPr lang="en-US" altLang="zh-CN" sz="1200" dirty="0">
                <a:latin typeface="Baskerville" panose="02020502070401020303"/>
              </a:rPr>
              <a:t>design</a:t>
            </a:r>
            <a:r>
              <a:rPr lang="zh-CN" altLang="en-US" sz="1200" dirty="0">
                <a:latin typeface="Baskerville" panose="02020502070401020303"/>
              </a:rPr>
              <a:t> </a:t>
            </a:r>
            <a:r>
              <a:rPr lang="en-US" altLang="zh-CN" sz="1200" dirty="0">
                <a:latin typeface="Baskerville" panose="02020502070401020303"/>
              </a:rPr>
              <a:t>&amp;</a:t>
            </a:r>
            <a:r>
              <a:rPr lang="zh-CN" altLang="en-US" sz="1200" dirty="0">
                <a:latin typeface="Baskerville" panose="02020502070401020303"/>
              </a:rPr>
              <a:t> </a:t>
            </a:r>
            <a:r>
              <a:rPr lang="en-US" altLang="zh-CN" sz="1200" dirty="0">
                <a:latin typeface="Baskerville" panose="02020502070401020303"/>
              </a:rPr>
              <a:t>construction</a:t>
            </a:r>
            <a:r>
              <a:rPr lang="zh-CN" altLang="en-US" sz="1200" dirty="0">
                <a:latin typeface="Baskerville" panose="02020502070401020303"/>
              </a:rPr>
              <a:t> </a:t>
            </a:r>
            <a:r>
              <a:rPr lang="en-US" altLang="zh-CN" sz="1200" dirty="0">
                <a:latin typeface="Baskerville" panose="02020502070401020303"/>
              </a:rPr>
              <a:t>costs</a:t>
            </a:r>
            <a:endParaRPr lang="en-US" sz="1200" dirty="0">
              <a:latin typeface="Baskerville" panose="02020502070401020303"/>
            </a:endParaRPr>
          </a:p>
        </p:txBody>
      </p:sp>
      <p:sp>
        <p:nvSpPr>
          <p:cNvPr id="21" name="TextBox 20">
            <a:extLst>
              <a:ext uri="{FF2B5EF4-FFF2-40B4-BE49-F238E27FC236}">
                <a16:creationId xmlns:a16="http://schemas.microsoft.com/office/drawing/2014/main" id="{ACE1479D-B14B-EA4D-9ACF-F92CFE945BE4}"/>
              </a:ext>
            </a:extLst>
          </p:cNvPr>
          <p:cNvSpPr txBox="1"/>
          <p:nvPr/>
        </p:nvSpPr>
        <p:spPr>
          <a:xfrm>
            <a:off x="3112983" y="2927280"/>
            <a:ext cx="1403405" cy="276999"/>
          </a:xfrm>
          <a:prstGeom prst="rect">
            <a:avLst/>
          </a:prstGeom>
          <a:noFill/>
        </p:spPr>
        <p:txBody>
          <a:bodyPr wrap="square" rtlCol="0">
            <a:spAutoFit/>
          </a:bodyPr>
          <a:lstStyle/>
          <a:p>
            <a:pPr algn="ctr"/>
            <a:r>
              <a:rPr lang="en-US" altLang="zh-CN" sz="1200" dirty="0">
                <a:latin typeface="Baskerville" panose="02020502070401020303"/>
              </a:rPr>
              <a:t>Quicker</a:t>
            </a:r>
            <a:r>
              <a:rPr lang="zh-CN" altLang="en-US" sz="1200" dirty="0">
                <a:latin typeface="Baskerville" panose="02020502070401020303"/>
              </a:rPr>
              <a:t> </a:t>
            </a:r>
            <a:r>
              <a:rPr lang="en-US" altLang="zh-CN" sz="1200" dirty="0">
                <a:latin typeface="Baskerville" panose="02020502070401020303"/>
              </a:rPr>
              <a:t>sales</a:t>
            </a:r>
            <a:endParaRPr lang="en-US" sz="1200" dirty="0">
              <a:latin typeface="Baskerville" panose="02020502070401020303"/>
            </a:endParaRPr>
          </a:p>
        </p:txBody>
      </p:sp>
      <p:sp>
        <p:nvSpPr>
          <p:cNvPr id="22" name="TextBox 21">
            <a:extLst>
              <a:ext uri="{FF2B5EF4-FFF2-40B4-BE49-F238E27FC236}">
                <a16:creationId xmlns:a16="http://schemas.microsoft.com/office/drawing/2014/main" id="{F26AA0BD-EA71-944B-8EAD-22ECA1BCF0F2}"/>
              </a:ext>
            </a:extLst>
          </p:cNvPr>
          <p:cNvSpPr txBox="1"/>
          <p:nvPr/>
        </p:nvSpPr>
        <p:spPr>
          <a:xfrm>
            <a:off x="4310830" y="3390845"/>
            <a:ext cx="1287631" cy="461665"/>
          </a:xfrm>
          <a:prstGeom prst="rect">
            <a:avLst/>
          </a:prstGeom>
          <a:noFill/>
        </p:spPr>
        <p:txBody>
          <a:bodyPr wrap="square" rtlCol="0">
            <a:spAutoFit/>
          </a:bodyPr>
          <a:lstStyle/>
          <a:p>
            <a:pPr algn="ctr"/>
            <a:r>
              <a:rPr lang="en-US" altLang="zh-CN" sz="1200" dirty="0">
                <a:latin typeface="Baskerville" panose="02020502070401020303"/>
              </a:rPr>
              <a:t>Lower</a:t>
            </a:r>
            <a:r>
              <a:rPr lang="zh-CN" altLang="en-US" sz="1200" dirty="0">
                <a:latin typeface="Baskerville" panose="02020502070401020303"/>
              </a:rPr>
              <a:t> </a:t>
            </a:r>
            <a:r>
              <a:rPr lang="en-US" altLang="zh-CN" sz="1200" dirty="0">
                <a:latin typeface="Baskerville" panose="02020502070401020303"/>
              </a:rPr>
              <a:t>financing</a:t>
            </a:r>
            <a:r>
              <a:rPr lang="zh-CN" altLang="en-US" sz="1200" dirty="0">
                <a:latin typeface="Baskerville" panose="02020502070401020303"/>
              </a:rPr>
              <a:t> </a:t>
            </a:r>
            <a:r>
              <a:rPr lang="en-US" altLang="zh-CN" sz="1200" dirty="0">
                <a:latin typeface="Baskerville" panose="02020502070401020303"/>
              </a:rPr>
              <a:t>cost</a:t>
            </a:r>
            <a:endParaRPr lang="en-US" sz="1200" dirty="0">
              <a:latin typeface="Baskerville" panose="02020502070401020303"/>
            </a:endParaRPr>
          </a:p>
        </p:txBody>
      </p:sp>
      <p:sp>
        <p:nvSpPr>
          <p:cNvPr id="24" name="TextBox 23">
            <a:extLst>
              <a:ext uri="{FF2B5EF4-FFF2-40B4-BE49-F238E27FC236}">
                <a16:creationId xmlns:a16="http://schemas.microsoft.com/office/drawing/2014/main" id="{7BCBE605-D69F-9245-A658-D7EA4DE67285}"/>
              </a:ext>
            </a:extLst>
          </p:cNvPr>
          <p:cNvSpPr txBox="1"/>
          <p:nvPr/>
        </p:nvSpPr>
        <p:spPr>
          <a:xfrm>
            <a:off x="4363871" y="3783768"/>
            <a:ext cx="1287631" cy="461665"/>
          </a:xfrm>
          <a:prstGeom prst="rect">
            <a:avLst/>
          </a:prstGeom>
          <a:noFill/>
        </p:spPr>
        <p:txBody>
          <a:bodyPr wrap="square" rtlCol="0">
            <a:spAutoFit/>
          </a:bodyPr>
          <a:lstStyle/>
          <a:p>
            <a:pPr algn="ctr"/>
            <a:r>
              <a:rPr lang="en-US" altLang="zh-CN" sz="1200" dirty="0">
                <a:latin typeface="Baskerville" panose="02020502070401020303"/>
              </a:rPr>
              <a:t>Higher</a:t>
            </a:r>
            <a:r>
              <a:rPr lang="zh-CN" altLang="en-US" sz="1200" dirty="0">
                <a:latin typeface="Baskerville" panose="02020502070401020303"/>
              </a:rPr>
              <a:t> </a:t>
            </a:r>
            <a:r>
              <a:rPr lang="en-US" altLang="zh-CN" sz="1200" dirty="0">
                <a:latin typeface="Baskerville" panose="02020502070401020303"/>
              </a:rPr>
              <a:t>market</a:t>
            </a:r>
            <a:r>
              <a:rPr lang="zh-CN" altLang="en-US" sz="1200" dirty="0">
                <a:latin typeface="Baskerville" panose="02020502070401020303"/>
              </a:rPr>
              <a:t> </a:t>
            </a:r>
            <a:r>
              <a:rPr lang="en-US" altLang="zh-CN" sz="1200" dirty="0">
                <a:latin typeface="Baskerville" panose="02020502070401020303"/>
              </a:rPr>
              <a:t>value</a:t>
            </a:r>
            <a:endParaRPr lang="en-US" sz="1200" dirty="0">
              <a:latin typeface="Baskerville" panose="02020502070401020303"/>
            </a:endParaRPr>
          </a:p>
        </p:txBody>
      </p:sp>
      <p:sp>
        <p:nvSpPr>
          <p:cNvPr id="26" name="TextBox 25">
            <a:extLst>
              <a:ext uri="{FF2B5EF4-FFF2-40B4-BE49-F238E27FC236}">
                <a16:creationId xmlns:a16="http://schemas.microsoft.com/office/drawing/2014/main" id="{2D96052C-3113-2049-A22C-A3410E6245DF}"/>
              </a:ext>
            </a:extLst>
          </p:cNvPr>
          <p:cNvSpPr txBox="1"/>
          <p:nvPr/>
        </p:nvSpPr>
        <p:spPr>
          <a:xfrm>
            <a:off x="5389400" y="2359181"/>
            <a:ext cx="1287631" cy="461665"/>
          </a:xfrm>
          <a:prstGeom prst="rect">
            <a:avLst/>
          </a:prstGeom>
          <a:noFill/>
        </p:spPr>
        <p:txBody>
          <a:bodyPr wrap="square" rtlCol="0">
            <a:spAutoFit/>
          </a:bodyPr>
          <a:lstStyle/>
          <a:p>
            <a:pPr algn="ctr"/>
            <a:r>
              <a:rPr lang="en-US" altLang="zh-CN" sz="1200" dirty="0">
                <a:latin typeface="Baskerville" panose="02020502070401020303"/>
              </a:rPr>
              <a:t>ESG</a:t>
            </a:r>
          </a:p>
          <a:p>
            <a:pPr algn="ctr"/>
            <a:r>
              <a:rPr lang="en-US" altLang="zh-CN" sz="1200" dirty="0">
                <a:latin typeface="Baskerville" panose="02020502070401020303"/>
              </a:rPr>
              <a:t>Corporate</a:t>
            </a:r>
            <a:r>
              <a:rPr lang="zh-CN" altLang="en-US" sz="1200" dirty="0">
                <a:latin typeface="Baskerville" panose="02020502070401020303"/>
              </a:rPr>
              <a:t> </a:t>
            </a:r>
            <a:r>
              <a:rPr lang="en-US" altLang="zh-CN" sz="1200" dirty="0">
                <a:latin typeface="Baskerville" panose="02020502070401020303"/>
              </a:rPr>
              <a:t>image</a:t>
            </a:r>
            <a:endParaRPr lang="en-US" sz="1200" dirty="0">
              <a:latin typeface="Baskerville" panose="02020502070401020303"/>
            </a:endParaRPr>
          </a:p>
        </p:txBody>
      </p:sp>
      <p:sp>
        <p:nvSpPr>
          <p:cNvPr id="28" name="TextBox 27">
            <a:extLst>
              <a:ext uri="{FF2B5EF4-FFF2-40B4-BE49-F238E27FC236}">
                <a16:creationId xmlns:a16="http://schemas.microsoft.com/office/drawing/2014/main" id="{EEE9BC23-3382-9344-9B56-FE09C07E39F2}"/>
              </a:ext>
            </a:extLst>
          </p:cNvPr>
          <p:cNvSpPr txBox="1"/>
          <p:nvPr/>
        </p:nvSpPr>
        <p:spPr>
          <a:xfrm>
            <a:off x="5093814" y="3282254"/>
            <a:ext cx="2145415" cy="461665"/>
          </a:xfrm>
          <a:prstGeom prst="rect">
            <a:avLst/>
          </a:prstGeom>
          <a:noFill/>
        </p:spPr>
        <p:txBody>
          <a:bodyPr wrap="square" rtlCol="0">
            <a:spAutoFit/>
          </a:bodyPr>
          <a:lstStyle/>
          <a:p>
            <a:pPr algn="ctr"/>
            <a:r>
              <a:rPr lang="en-US" altLang="zh-CN" sz="1200" dirty="0">
                <a:latin typeface="Baskerville" panose="02020502070401020303"/>
              </a:rPr>
              <a:t>Legislation</a:t>
            </a:r>
            <a:r>
              <a:rPr lang="zh-CN" altLang="en-US" sz="1200" dirty="0">
                <a:latin typeface="Baskerville" panose="02020502070401020303"/>
              </a:rPr>
              <a:t> </a:t>
            </a:r>
            <a:r>
              <a:rPr lang="en-US" altLang="zh-CN" sz="1200" dirty="0">
                <a:latin typeface="Baskerville" panose="02020502070401020303"/>
              </a:rPr>
              <a:t>&amp;</a:t>
            </a:r>
            <a:r>
              <a:rPr lang="zh-CN" altLang="en-US" sz="1200" dirty="0">
                <a:latin typeface="Baskerville" panose="02020502070401020303"/>
              </a:rPr>
              <a:t> </a:t>
            </a:r>
            <a:endParaRPr lang="en-US" altLang="zh-CN" sz="1200" dirty="0">
              <a:latin typeface="Baskerville" panose="02020502070401020303"/>
            </a:endParaRPr>
          </a:p>
          <a:p>
            <a:pPr algn="ctr"/>
            <a:r>
              <a:rPr lang="en-US" altLang="zh-CN" sz="1200" dirty="0">
                <a:latin typeface="Baskerville" panose="02020502070401020303"/>
              </a:rPr>
              <a:t>requirement</a:t>
            </a:r>
            <a:endParaRPr lang="en-US" sz="1200" dirty="0">
              <a:latin typeface="Baskerville" panose="02020502070401020303"/>
            </a:endParaRPr>
          </a:p>
        </p:txBody>
      </p:sp>
      <p:pic>
        <p:nvPicPr>
          <p:cNvPr id="23" name="Google Shape;118;p19">
            <a:extLst>
              <a:ext uri="{FF2B5EF4-FFF2-40B4-BE49-F238E27FC236}">
                <a16:creationId xmlns:a16="http://schemas.microsoft.com/office/drawing/2014/main" id="{4EF11A13-A374-5843-A92A-4E1DC223FFEC}"/>
              </a:ext>
            </a:extLst>
          </p:cNvPr>
          <p:cNvPicPr preferRelativeResize="0"/>
          <p:nvPr/>
        </p:nvPicPr>
        <p:blipFill rotWithShape="1">
          <a:blip r:embed="rId3">
            <a:alphaModFix/>
          </a:blip>
          <a:srcRect l="37425" t="84665" r="27592" b="-2231"/>
          <a:stretch/>
        </p:blipFill>
        <p:spPr>
          <a:xfrm>
            <a:off x="7461040" y="5704128"/>
            <a:ext cx="2011680" cy="1179995"/>
          </a:xfrm>
          <a:prstGeom prst="rect">
            <a:avLst/>
          </a:prstGeom>
          <a:noFill/>
          <a:ln>
            <a:noFill/>
          </a:ln>
        </p:spPr>
      </p:pic>
    </p:spTree>
    <p:extLst>
      <p:ext uri="{BB962C8B-B14F-4D97-AF65-F5344CB8AC3E}">
        <p14:creationId xmlns:p14="http://schemas.microsoft.com/office/powerpoint/2010/main" val="340112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P spid="18" grpId="0"/>
      <p:bldP spid="19" grpId="0"/>
      <p:bldP spid="20" grpId="0"/>
      <p:bldP spid="21" grpId="0"/>
      <p:bldP spid="22" grpId="0"/>
      <p:bldP spid="24" grpId="0"/>
      <p:bldP spid="26"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16" name="Title 1">
            <a:extLst>
              <a:ext uri="{FF2B5EF4-FFF2-40B4-BE49-F238E27FC236}">
                <a16:creationId xmlns:a16="http://schemas.microsoft.com/office/drawing/2014/main" id="{916C01F3-82AF-E347-81D2-F072A1A26685}"/>
              </a:ext>
            </a:extLst>
          </p:cNvPr>
          <p:cNvSpPr txBox="1">
            <a:spLocks/>
          </p:cNvSpPr>
          <p:nvPr/>
        </p:nvSpPr>
        <p:spPr>
          <a:xfrm>
            <a:off x="415600" y="242900"/>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267" dirty="0">
                <a:solidFill>
                  <a:srgbClr val="1B4453"/>
                </a:solidFill>
                <a:latin typeface="Eurostile" panose="020B0504020202050204" pitchFamily="34" charset="77"/>
              </a:rPr>
              <a:t>Cost Benefit Analysis (CBA)</a:t>
            </a:r>
            <a:endParaRPr lang="en-US" sz="4267" dirty="0">
              <a:solidFill>
                <a:srgbClr val="1B4453"/>
              </a:solidFill>
              <a:latin typeface="Eurostile" panose="020B0504020202050204" pitchFamily="34" charset="77"/>
            </a:endParaRPr>
          </a:p>
        </p:txBody>
      </p:sp>
      <p:sp>
        <p:nvSpPr>
          <p:cNvPr id="17" name="Text Placeholder 2">
            <a:extLst>
              <a:ext uri="{FF2B5EF4-FFF2-40B4-BE49-F238E27FC236}">
                <a16:creationId xmlns:a16="http://schemas.microsoft.com/office/drawing/2014/main" id="{A10CA086-310C-9647-A717-D9DA55323B6B}"/>
              </a:ext>
            </a:extLst>
          </p:cNvPr>
          <p:cNvSpPr txBox="1">
            <a:spLocks/>
          </p:cNvSpPr>
          <p:nvPr/>
        </p:nvSpPr>
        <p:spPr>
          <a:xfrm>
            <a:off x="738985" y="1338624"/>
            <a:ext cx="11360800" cy="14188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sz="3200" dirty="0">
                <a:latin typeface="Baskerville" panose="02020502070401020303" pitchFamily="18" charset="0"/>
                <a:ea typeface="Baskerville" panose="02020502070401020303" pitchFamily="18" charset="0"/>
              </a:rPr>
              <a:t>Decision-making process:</a:t>
            </a:r>
            <a:r>
              <a:rPr lang="zh-CN" altLang="en-US" sz="3200" dirty="0">
                <a:latin typeface="Baskerville" panose="02020502070401020303" pitchFamily="18" charset="0"/>
              </a:rPr>
              <a:t> </a:t>
            </a:r>
            <a:endParaRPr lang="en-US" altLang="zh-CN" sz="3200" dirty="0">
              <a:latin typeface="Baskerville" panose="02020502070401020303" pitchFamily="18" charset="0"/>
              <a:ea typeface="Baskerville" panose="02020502070401020303" pitchFamily="18" charset="0"/>
            </a:endParaRPr>
          </a:p>
          <a:p>
            <a:pPr lvl="1">
              <a:defRPr/>
            </a:pPr>
            <a:r>
              <a:rPr lang="en-US" sz="2800" dirty="0">
                <a:latin typeface="Baskerville" panose="02020502070401020303" pitchFamily="18" charset="0"/>
                <a:ea typeface="Baskerville" panose="02020502070401020303" pitchFamily="18" charset="0"/>
              </a:rPr>
              <a:t>If B&gt;C (NPV&gt;0): support the action, or B/C &gt;1 when C!=0</a:t>
            </a:r>
            <a:r>
              <a:rPr lang="en-US" altLang="zh-CN" sz="2800" dirty="0">
                <a:latin typeface="Baskerville" panose="02020502070401020303" pitchFamily="18" charset="0"/>
                <a:ea typeface="Baskerville" panose="02020502070401020303" pitchFamily="18" charset="0"/>
              </a:rPr>
              <a:t>.</a:t>
            </a:r>
          </a:p>
          <a:p>
            <a:pPr lvl="1">
              <a:defRPr/>
            </a:pPr>
            <a:r>
              <a:rPr lang="en-US" sz="2800" dirty="0">
                <a:latin typeface="Baskerville" panose="02020502070401020303" pitchFamily="18" charset="0"/>
                <a:ea typeface="Baskerville" panose="02020502070401020303" pitchFamily="18" charset="0"/>
              </a:rPr>
              <a:t>Otherwise, oppose the action.</a:t>
            </a:r>
          </a:p>
        </p:txBody>
      </p:sp>
      <p:grpSp>
        <p:nvGrpSpPr>
          <p:cNvPr id="18" name="Group 17">
            <a:extLst>
              <a:ext uri="{FF2B5EF4-FFF2-40B4-BE49-F238E27FC236}">
                <a16:creationId xmlns:a16="http://schemas.microsoft.com/office/drawing/2014/main" id="{ABD40B2F-F46B-7B4C-9E91-C8608703AC38}"/>
              </a:ext>
            </a:extLst>
          </p:cNvPr>
          <p:cNvGrpSpPr/>
          <p:nvPr/>
        </p:nvGrpSpPr>
        <p:grpSpPr>
          <a:xfrm>
            <a:off x="1988838" y="4372758"/>
            <a:ext cx="3816685" cy="803961"/>
            <a:chOff x="1342964" y="3343135"/>
            <a:chExt cx="2646613" cy="483694"/>
          </a:xfrm>
        </p:grpSpPr>
        <p:sp>
          <p:nvSpPr>
            <p:cNvPr id="21" name="TextBox 20">
              <a:extLst>
                <a:ext uri="{FF2B5EF4-FFF2-40B4-BE49-F238E27FC236}">
                  <a16:creationId xmlns:a16="http://schemas.microsoft.com/office/drawing/2014/main" id="{E12B28F8-2220-E647-835B-18658E6C8563}"/>
                </a:ext>
              </a:extLst>
            </p:cNvPr>
            <p:cNvSpPr txBox="1"/>
            <p:nvPr/>
          </p:nvSpPr>
          <p:spPr>
            <a:xfrm>
              <a:off x="1342964" y="3549074"/>
              <a:ext cx="2646613" cy="277755"/>
            </a:xfrm>
            <a:prstGeom prst="rect">
              <a:avLst/>
            </a:prstGeom>
            <a:noFill/>
          </p:spPr>
          <p:txBody>
            <a:bodyPr wrap="none" rtlCol="0">
              <a:spAutoFit/>
            </a:bodyPr>
            <a:lstStyle/>
            <a:p>
              <a:r>
                <a:rPr lang="en-US" sz="2400" dirty="0">
                  <a:solidFill>
                    <a:srgbClr val="993333"/>
                  </a:solidFill>
                  <a:latin typeface="Baskerville" panose="02020502070401020303"/>
                </a:rPr>
                <a:t>Discount rate</a:t>
              </a:r>
              <a:r>
                <a:rPr lang="en-US" altLang="zh-CN" sz="2400" dirty="0">
                  <a:solidFill>
                    <a:srgbClr val="993333"/>
                  </a:solidFill>
                  <a:latin typeface="Baskerville" panose="02020502070401020303"/>
                </a:rPr>
                <a:t>:</a:t>
              </a:r>
              <a:r>
                <a:rPr lang="zh-CN" altLang="en-US" sz="2400" dirty="0">
                  <a:solidFill>
                    <a:srgbClr val="993333"/>
                  </a:solidFill>
                  <a:latin typeface="Baskerville" panose="02020502070401020303"/>
                </a:rPr>
                <a:t> </a:t>
              </a:r>
              <a:r>
                <a:rPr lang="en-US" altLang="zh-CN" sz="2400" dirty="0">
                  <a:solidFill>
                    <a:srgbClr val="993333"/>
                  </a:solidFill>
                  <a:latin typeface="Baskerville" panose="02020502070401020303"/>
                </a:rPr>
                <a:t>cost of capital</a:t>
              </a:r>
              <a:endParaRPr lang="en-US" sz="2400" dirty="0">
                <a:solidFill>
                  <a:srgbClr val="993333"/>
                </a:solidFill>
                <a:latin typeface="Baskerville" panose="02020502070401020303"/>
              </a:endParaRPr>
            </a:p>
          </p:txBody>
        </p:sp>
        <p:cxnSp>
          <p:nvCxnSpPr>
            <p:cNvPr id="24" name="Straight Arrow Connector 23">
              <a:extLst>
                <a:ext uri="{FF2B5EF4-FFF2-40B4-BE49-F238E27FC236}">
                  <a16:creationId xmlns:a16="http://schemas.microsoft.com/office/drawing/2014/main" id="{279AF285-3218-F347-9CD6-ED0EA5C1CBAB}"/>
                </a:ext>
              </a:extLst>
            </p:cNvPr>
            <p:cNvCxnSpPr/>
            <p:nvPr/>
          </p:nvCxnSpPr>
          <p:spPr>
            <a:xfrm flipV="1">
              <a:off x="3351347" y="3343135"/>
              <a:ext cx="0" cy="188267"/>
            </a:xfrm>
            <a:prstGeom prst="straightConnector1">
              <a:avLst/>
            </a:prstGeom>
            <a:ln>
              <a:solidFill>
                <a:srgbClr val="993333"/>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5245CE9-A7B9-4C5D-9B66-4112BDACD022}"/>
                  </a:ext>
                </a:extLst>
              </p:cNvPr>
              <p:cNvSpPr txBox="1"/>
              <p:nvPr/>
            </p:nvSpPr>
            <p:spPr>
              <a:xfrm>
                <a:off x="953433" y="3261988"/>
                <a:ext cx="4279505" cy="10082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𝑁</m:t>
                      </m:r>
                      <m:r>
                        <m:rPr>
                          <m:sty m:val="p"/>
                        </m:rPr>
                        <a:rPr lang="en-US" altLang="zh-CN" sz="2400" i="1" smtClean="0">
                          <a:latin typeface="Cambria Math" panose="02040503050406030204" pitchFamily="18" charset="0"/>
                        </a:rPr>
                        <m:t>PV</m:t>
                      </m:r>
                      <m:d>
                        <m:dPr>
                          <m:ctrlPr>
                            <a:rPr lang="en-US" altLang="zh-CN" sz="2400" b="0" i="1" smtClean="0">
                              <a:latin typeface="Cambria Math" panose="02040503050406030204" pitchFamily="18" charset="0"/>
                            </a:rPr>
                          </m:ctrlPr>
                        </m:dPr>
                        <m:e>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𝐶𝐹</m:t>
                              </m:r>
                            </m:e>
                            <m:sub>
                              <m:r>
                                <a:rPr lang="en-US" altLang="zh-CN" sz="2400" b="0" i="1" smtClean="0">
                                  <a:latin typeface="Cambria Math" panose="02040503050406030204" pitchFamily="18" charset="0"/>
                                </a:rPr>
                                <m:t>0</m:t>
                              </m:r>
                            </m:sub>
                          </m:sSub>
                          <m:r>
                            <a:rPr lang="en-US" altLang="zh-CN" sz="2400" b="0" i="1" smtClean="0">
                              <a:latin typeface="Cambria Math" panose="02040503050406030204" pitchFamily="18" charset="0"/>
                            </a:rPr>
                            <m:t>, …, </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𝐶𝐹</m:t>
                              </m:r>
                            </m:e>
                            <m:sub>
                              <m:r>
                                <a:rPr lang="en-US" altLang="zh-CN" sz="2400" b="0" i="1" smtClean="0">
                                  <a:latin typeface="Cambria Math" panose="02040503050406030204" pitchFamily="18" charset="0"/>
                                </a:rPr>
                                <m:t>𝑛</m:t>
                              </m:r>
                            </m:sub>
                          </m:sSub>
                        </m:e>
                      </m:d>
                      <m:r>
                        <a:rPr lang="en-US" altLang="zh-CN" sz="2400" b="0" i="0" smtClean="0">
                          <a:latin typeface="Cambria Math" panose="02040503050406030204" pitchFamily="18" charset="0"/>
                        </a:rPr>
                        <m:t>=</m:t>
                      </m:r>
                      <m:nary>
                        <m:naryPr>
                          <m:chr m:val="∑"/>
                          <m:ctrlPr>
                            <a:rPr lang="en-US" altLang="zh-CN" sz="2400" b="0" i="1" smtClean="0">
                              <a:latin typeface="Cambria Math" panose="02040503050406030204" pitchFamily="18" charset="0"/>
                            </a:rPr>
                          </m:ctrlPr>
                        </m:naryPr>
                        <m:sub>
                          <m:r>
                            <m:rPr>
                              <m:brk m:alnAt="23"/>
                            </m:rPr>
                            <a:rPr lang="en-US" altLang="zh-CN" sz="2400" b="0" i="1" smtClean="0">
                              <a:latin typeface="Cambria Math" panose="02040503050406030204" pitchFamily="18" charset="0"/>
                            </a:rPr>
                            <m:t>𝑖</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𝑜</m:t>
                          </m:r>
                        </m:sub>
                        <m:sup>
                          <m:r>
                            <a:rPr lang="en-US" altLang="zh-CN" sz="2400" b="0" i="1" smtClean="0">
                              <a:latin typeface="Cambria Math" panose="02040503050406030204" pitchFamily="18" charset="0"/>
                            </a:rPr>
                            <m:t>𝑛</m:t>
                          </m:r>
                        </m:sup>
                        <m:e>
                          <m:f>
                            <m:fPr>
                              <m:ctrlPr>
                                <a:rPr lang="en-US" altLang="zh-CN" sz="2400" b="0" i="1" smtClean="0">
                                  <a:latin typeface="Cambria Math" panose="02040503050406030204" pitchFamily="18" charset="0"/>
                                </a:rPr>
                              </m:ctrlPr>
                            </m:fPr>
                            <m:num>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𝐶𝐹</m:t>
                                  </m:r>
                                </m:e>
                                <m:sub>
                                  <m:r>
                                    <a:rPr lang="en-US" altLang="zh-CN" sz="2400" b="0" i="1" smtClean="0">
                                      <a:latin typeface="Cambria Math" panose="02040503050406030204" pitchFamily="18" charset="0"/>
                                    </a:rPr>
                                    <m:t>𝑖</m:t>
                                  </m:r>
                                </m:sub>
                              </m:sSub>
                            </m:num>
                            <m:den>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(1+</m:t>
                                  </m:r>
                                  <m:r>
                                    <a:rPr lang="en-US" altLang="zh-CN" sz="2400" b="0" i="1" smtClean="0">
                                      <a:latin typeface="Cambria Math" panose="02040503050406030204" pitchFamily="18" charset="0"/>
                                    </a:rPr>
                                    <m:t>𝑟</m:t>
                                  </m:r>
                                  <m:r>
                                    <a:rPr lang="en-US" altLang="zh-CN" sz="2400" b="0" i="1" smtClean="0">
                                      <a:latin typeface="Cambria Math" panose="02040503050406030204" pitchFamily="18" charset="0"/>
                                    </a:rPr>
                                    <m:t>)</m:t>
                                  </m:r>
                                </m:e>
                                <m:sup>
                                  <m:r>
                                    <a:rPr lang="en-US" altLang="zh-CN" sz="2400" b="0" i="1" smtClean="0">
                                      <a:latin typeface="Cambria Math" panose="02040503050406030204" pitchFamily="18" charset="0"/>
                                    </a:rPr>
                                    <m:t>𝑖</m:t>
                                  </m:r>
                                </m:sup>
                              </m:sSup>
                            </m:den>
                          </m:f>
                        </m:e>
                      </m:nary>
                    </m:oMath>
                  </m:oMathPara>
                </a14:m>
                <a:endParaRPr lang="zh-CN" altLang="en-US" sz="2000" dirty="0"/>
              </a:p>
            </p:txBody>
          </p:sp>
        </mc:Choice>
        <mc:Fallback xmlns="">
          <p:sp>
            <p:nvSpPr>
              <p:cNvPr id="2" name="TextBox 1">
                <a:extLst>
                  <a:ext uri="{FF2B5EF4-FFF2-40B4-BE49-F238E27FC236}">
                    <a16:creationId xmlns:a16="http://schemas.microsoft.com/office/drawing/2014/main" id="{E5245CE9-A7B9-4C5D-9B66-4112BDACD022}"/>
                  </a:ext>
                </a:extLst>
              </p:cNvPr>
              <p:cNvSpPr txBox="1">
                <a:spLocks noRot="1" noChangeAspect="1" noMove="1" noResize="1" noEditPoints="1" noAdjustHandles="1" noChangeArrowheads="1" noChangeShapeType="1" noTextEdit="1"/>
              </p:cNvSpPr>
              <p:nvPr/>
            </p:nvSpPr>
            <p:spPr>
              <a:xfrm>
                <a:off x="953433" y="3261988"/>
                <a:ext cx="4279505" cy="1008225"/>
              </a:xfrm>
              <a:prstGeom prst="rect">
                <a:avLst/>
              </a:prstGeom>
              <a:blipFill>
                <a:blip r:embed="rId3"/>
                <a:stretch>
                  <a:fillRect l="-888" t="-121250" r="-296" b="-182500"/>
                </a:stretch>
              </a:blipFill>
            </p:spPr>
            <p:txBody>
              <a:bodyPr/>
              <a:lstStyle/>
              <a:p>
                <a:r>
                  <a:rPr lang="en-CN">
                    <a:noFill/>
                  </a:rPr>
                  <a:t> </a:t>
                </a:r>
              </a:p>
            </p:txBody>
          </p:sp>
        </mc:Fallback>
      </mc:AlternateContent>
      <p:cxnSp>
        <p:nvCxnSpPr>
          <p:cNvPr id="4" name="Straight Arrow Connector 3">
            <a:extLst>
              <a:ext uri="{FF2B5EF4-FFF2-40B4-BE49-F238E27FC236}">
                <a16:creationId xmlns:a16="http://schemas.microsoft.com/office/drawing/2014/main" id="{917FEDB8-369B-4607-B8F7-F6BF1A094818}"/>
              </a:ext>
            </a:extLst>
          </p:cNvPr>
          <p:cNvCxnSpPr>
            <a:cxnSpLocks/>
          </p:cNvCxnSpPr>
          <p:nvPr/>
        </p:nvCxnSpPr>
        <p:spPr>
          <a:xfrm>
            <a:off x="5318599" y="3573281"/>
            <a:ext cx="668215" cy="234756"/>
          </a:xfrm>
          <a:prstGeom prst="straightConnector1">
            <a:avLst/>
          </a:prstGeom>
          <a:ln>
            <a:solidFill>
              <a:srgbClr val="9933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A47881F-ECCC-4FE8-BBC0-47569562E418}"/>
              </a:ext>
            </a:extLst>
          </p:cNvPr>
          <p:cNvCxnSpPr>
            <a:cxnSpLocks/>
          </p:cNvCxnSpPr>
          <p:nvPr/>
        </p:nvCxnSpPr>
        <p:spPr>
          <a:xfrm>
            <a:off x="5251327" y="4046522"/>
            <a:ext cx="735487" cy="18609"/>
          </a:xfrm>
          <a:prstGeom prst="straightConnector1">
            <a:avLst/>
          </a:prstGeom>
          <a:ln>
            <a:solidFill>
              <a:srgbClr val="993333"/>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AE3ACF7-1F32-42AF-95C6-EE4DC9859662}"/>
              </a:ext>
            </a:extLst>
          </p:cNvPr>
          <p:cNvSpPr txBox="1"/>
          <p:nvPr/>
        </p:nvSpPr>
        <p:spPr>
          <a:xfrm>
            <a:off x="6096000" y="3724518"/>
            <a:ext cx="721672" cy="461665"/>
          </a:xfrm>
          <a:prstGeom prst="rect">
            <a:avLst/>
          </a:prstGeom>
          <a:noFill/>
        </p:spPr>
        <p:txBody>
          <a:bodyPr wrap="none" rtlCol="0">
            <a:spAutoFit/>
          </a:bodyPr>
          <a:lstStyle/>
          <a:p>
            <a:r>
              <a:rPr lang="en-US" sz="2400" dirty="0">
                <a:solidFill>
                  <a:srgbClr val="993333"/>
                </a:solidFill>
                <a:latin typeface="Baskerville" panose="02020502070401020303"/>
              </a:rPr>
              <a:t>Risk</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9FB8EC1A-56B5-DF41-AD12-249E8544EFF5}"/>
                  </a:ext>
                </a:extLst>
              </p:cNvPr>
              <p:cNvSpPr/>
              <p:nvPr/>
            </p:nvSpPr>
            <p:spPr>
              <a:xfrm>
                <a:off x="7301303" y="3689438"/>
                <a:ext cx="2891946"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3200" i="1" smtClean="0">
                              <a:latin typeface="Cambria Math" panose="02040503050406030204" pitchFamily="18" charset="0"/>
                            </a:rPr>
                          </m:ctrlPr>
                        </m:sSubPr>
                        <m:e>
                          <m:r>
                            <a:rPr lang="en-US" altLang="zh-CN" sz="3200" b="0" i="1" smtClean="0">
                              <a:latin typeface="Cambria Math" panose="02040503050406030204" pitchFamily="18" charset="0"/>
                            </a:rPr>
                            <m:t>𝐶𝐹</m:t>
                          </m:r>
                        </m:e>
                        <m:sub>
                          <m:r>
                            <a:rPr lang="en-US" altLang="zh-CN" sz="3200" b="0" i="1" smtClean="0">
                              <a:latin typeface="Cambria Math" panose="02040503050406030204" pitchFamily="18" charset="0"/>
                            </a:rPr>
                            <m:t>𝑖</m:t>
                          </m:r>
                        </m:sub>
                      </m:sSub>
                      <m:r>
                        <a:rPr lang="en-US" altLang="zh-CN" sz="3200" b="0" i="1" smtClean="0">
                          <a:latin typeface="Cambria Math" panose="02040503050406030204" pitchFamily="18" charset="0"/>
                        </a:rPr>
                        <m:t>= </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𝐵</m:t>
                          </m:r>
                        </m:e>
                        <m:sub>
                          <m:r>
                            <a:rPr lang="en-US" altLang="zh-CN" sz="3200" b="0" i="1" smtClean="0">
                              <a:latin typeface="Cambria Math" panose="02040503050406030204" pitchFamily="18" charset="0"/>
                            </a:rPr>
                            <m:t>𝑖</m:t>
                          </m:r>
                        </m:sub>
                      </m:sSub>
                      <m:r>
                        <a:rPr lang="en-US" altLang="zh-CN" sz="3200" b="0" i="1" smtClean="0">
                          <a:latin typeface="Cambria Math" panose="02040503050406030204" pitchFamily="18" charset="0"/>
                        </a:rPr>
                        <m:t> − </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𝐶</m:t>
                          </m:r>
                        </m:e>
                        <m:sub>
                          <m:r>
                            <a:rPr lang="en-US" altLang="zh-CN" sz="3200" b="0" i="1" smtClean="0">
                              <a:latin typeface="Cambria Math" panose="02040503050406030204" pitchFamily="18" charset="0"/>
                            </a:rPr>
                            <m:t>𝑖</m:t>
                          </m:r>
                        </m:sub>
                      </m:sSub>
                    </m:oMath>
                  </m:oMathPara>
                </a14:m>
                <a:endParaRPr lang="zh-CN" altLang="en-US" sz="3200" dirty="0"/>
              </a:p>
            </p:txBody>
          </p:sp>
        </mc:Choice>
        <mc:Fallback xmlns="">
          <p:sp>
            <p:nvSpPr>
              <p:cNvPr id="3" name="Rectangle 2">
                <a:extLst>
                  <a:ext uri="{FF2B5EF4-FFF2-40B4-BE49-F238E27FC236}">
                    <a16:creationId xmlns:a16="http://schemas.microsoft.com/office/drawing/2014/main" id="{9FB8EC1A-56B5-DF41-AD12-249E8544EFF5}"/>
                  </a:ext>
                </a:extLst>
              </p:cNvPr>
              <p:cNvSpPr>
                <a:spLocks noRot="1" noChangeAspect="1" noMove="1" noResize="1" noEditPoints="1" noAdjustHandles="1" noChangeArrowheads="1" noChangeShapeType="1" noTextEdit="1"/>
              </p:cNvSpPr>
              <p:nvPr/>
            </p:nvSpPr>
            <p:spPr>
              <a:xfrm>
                <a:off x="7301303" y="3689438"/>
                <a:ext cx="2891946" cy="584775"/>
              </a:xfrm>
              <a:prstGeom prst="rect">
                <a:avLst/>
              </a:prstGeom>
              <a:blipFill>
                <a:blip r:embed="rId4"/>
                <a:stretch>
                  <a:fillRect b="-23404"/>
                </a:stretch>
              </a:blipFill>
            </p:spPr>
            <p:txBody>
              <a:bodyPr/>
              <a:lstStyle/>
              <a:p>
                <a:r>
                  <a:rPr lang="en-CN">
                    <a:noFill/>
                  </a:rPr>
                  <a:t> </a:t>
                </a:r>
              </a:p>
            </p:txBody>
          </p:sp>
        </mc:Fallback>
      </mc:AlternateContent>
      <p:sp>
        <p:nvSpPr>
          <p:cNvPr id="5" name="TextBox 4">
            <a:extLst>
              <a:ext uri="{FF2B5EF4-FFF2-40B4-BE49-F238E27FC236}">
                <a16:creationId xmlns:a16="http://schemas.microsoft.com/office/drawing/2014/main" id="{15B3F1FD-81A4-DC4F-BAFE-F885F26A3501}"/>
              </a:ext>
            </a:extLst>
          </p:cNvPr>
          <p:cNvSpPr txBox="1"/>
          <p:nvPr/>
        </p:nvSpPr>
        <p:spPr>
          <a:xfrm>
            <a:off x="7301303" y="3089586"/>
            <a:ext cx="4075731" cy="523220"/>
          </a:xfrm>
          <a:prstGeom prst="rect">
            <a:avLst/>
          </a:prstGeom>
          <a:noFill/>
        </p:spPr>
        <p:txBody>
          <a:bodyPr wrap="none" rtlCol="0">
            <a:spAutoFit/>
          </a:bodyPr>
          <a:lstStyle/>
          <a:p>
            <a:r>
              <a:rPr lang="en-CN" sz="2800" dirty="0">
                <a:latin typeface="Baskerville" panose="02020502070401020303" pitchFamily="18" charset="0"/>
                <a:ea typeface="Baskerville" panose="02020502070401020303" pitchFamily="18" charset="0"/>
              </a:rPr>
              <a:t>Cash flow for each period: </a:t>
            </a:r>
          </a:p>
        </p:txBody>
      </p:sp>
    </p:spTree>
    <p:extLst>
      <p:ext uri="{BB962C8B-B14F-4D97-AF65-F5344CB8AC3E}">
        <p14:creationId xmlns:p14="http://schemas.microsoft.com/office/powerpoint/2010/main" val="1392838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0B7169-120B-8E48-AC81-A8326D1D0585}"/>
              </a:ext>
            </a:extLst>
          </p:cNvPr>
          <p:cNvSpPr txBox="1">
            <a:spLocks/>
          </p:cNvSpPr>
          <p:nvPr/>
        </p:nvSpPr>
        <p:spPr>
          <a:xfrm>
            <a:off x="415600" y="242900"/>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267" dirty="0">
                <a:solidFill>
                  <a:srgbClr val="1B4453"/>
                </a:solidFill>
                <a:latin typeface="Eurostile" panose="020B0504020202050204" pitchFamily="34" charset="77"/>
              </a:rPr>
              <a:t>Hypothetical Pro-forma</a:t>
            </a:r>
            <a:endParaRPr lang="en-US" sz="4267" dirty="0">
              <a:solidFill>
                <a:srgbClr val="1B4453"/>
              </a:solidFill>
              <a:latin typeface="Eurostile" panose="020B0504020202050204" pitchFamily="34" charset="77"/>
            </a:endParaRPr>
          </a:p>
        </p:txBody>
      </p:sp>
      <p:graphicFrame>
        <p:nvGraphicFramePr>
          <p:cNvPr id="8" name="Table 7">
            <a:extLst>
              <a:ext uri="{FF2B5EF4-FFF2-40B4-BE49-F238E27FC236}">
                <a16:creationId xmlns:a16="http://schemas.microsoft.com/office/drawing/2014/main" id="{74FF0C09-B0AC-2E44-9EAE-2E8A2A9B04E1}"/>
              </a:ext>
            </a:extLst>
          </p:cNvPr>
          <p:cNvGraphicFramePr>
            <a:graphicFrameLocks noGrp="1"/>
          </p:cNvGraphicFramePr>
          <p:nvPr/>
        </p:nvGraphicFramePr>
        <p:xfrm>
          <a:off x="3204852" y="1887943"/>
          <a:ext cx="8571549" cy="3657600"/>
        </p:xfrm>
        <a:graphic>
          <a:graphicData uri="http://schemas.openxmlformats.org/drawingml/2006/table">
            <a:tbl>
              <a:tblPr>
                <a:tableStyleId>{9D7B26C5-4107-4FEC-AEDC-1716B250A1EF}</a:tableStyleId>
              </a:tblPr>
              <a:tblGrid>
                <a:gridCol w="3573857">
                  <a:extLst>
                    <a:ext uri="{9D8B030D-6E8A-4147-A177-3AD203B41FA5}">
                      <a16:colId xmlns:a16="http://schemas.microsoft.com/office/drawing/2014/main" val="36114626"/>
                    </a:ext>
                  </a:extLst>
                </a:gridCol>
                <a:gridCol w="1211684">
                  <a:extLst>
                    <a:ext uri="{9D8B030D-6E8A-4147-A177-3AD203B41FA5}">
                      <a16:colId xmlns:a16="http://schemas.microsoft.com/office/drawing/2014/main" val="2416859981"/>
                    </a:ext>
                  </a:extLst>
                </a:gridCol>
                <a:gridCol w="946502">
                  <a:extLst>
                    <a:ext uri="{9D8B030D-6E8A-4147-A177-3AD203B41FA5}">
                      <a16:colId xmlns:a16="http://schemas.microsoft.com/office/drawing/2014/main" val="3099048712"/>
                    </a:ext>
                  </a:extLst>
                </a:gridCol>
                <a:gridCol w="946502">
                  <a:extLst>
                    <a:ext uri="{9D8B030D-6E8A-4147-A177-3AD203B41FA5}">
                      <a16:colId xmlns:a16="http://schemas.microsoft.com/office/drawing/2014/main" val="4013566311"/>
                    </a:ext>
                  </a:extLst>
                </a:gridCol>
                <a:gridCol w="946502">
                  <a:extLst>
                    <a:ext uri="{9D8B030D-6E8A-4147-A177-3AD203B41FA5}">
                      <a16:colId xmlns:a16="http://schemas.microsoft.com/office/drawing/2014/main" val="4149613012"/>
                    </a:ext>
                  </a:extLst>
                </a:gridCol>
                <a:gridCol w="946502">
                  <a:extLst>
                    <a:ext uri="{9D8B030D-6E8A-4147-A177-3AD203B41FA5}">
                      <a16:colId xmlns:a16="http://schemas.microsoft.com/office/drawing/2014/main" val="1441921403"/>
                    </a:ext>
                  </a:extLst>
                </a:gridCol>
              </a:tblGrid>
              <a:tr h="190500">
                <a:tc>
                  <a:txBody>
                    <a:bodyPr/>
                    <a:lstStyle/>
                    <a:p>
                      <a:pPr algn="r" fontAlgn="b"/>
                      <a:r>
                        <a:rPr lang="en-US" sz="1600" u="none" strike="noStrike" dirty="0">
                          <a:effectLst/>
                          <a:latin typeface="Baskerville" panose="02020502070401020303" pitchFamily="18" charset="0"/>
                          <a:ea typeface="Baskerville" panose="02020502070401020303" pitchFamily="18" charset="0"/>
                        </a:rPr>
                        <a:t>Year:</a:t>
                      </a:r>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u="none" strike="noStrike">
                          <a:effectLst/>
                          <a:latin typeface="Baskerville" panose="02020502070401020303" pitchFamily="18" charset="0"/>
                          <a:ea typeface="Baskerville" panose="02020502070401020303" pitchFamily="18" charset="0"/>
                        </a:rPr>
                        <a:t>0</a:t>
                      </a:r>
                      <a:endParaRPr lang="en-CN" sz="1600" b="1"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u="none" strike="noStrike" dirty="0">
                          <a:effectLst/>
                          <a:latin typeface="Baskerville" panose="02020502070401020303" pitchFamily="18" charset="0"/>
                          <a:ea typeface="Baskerville" panose="02020502070401020303" pitchFamily="18" charset="0"/>
                        </a:rPr>
                        <a:t>1</a:t>
                      </a:r>
                      <a:endParaRPr lang="en-CN"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1" u="none" strike="noStrike" dirty="0">
                          <a:solidFill>
                            <a:srgbClr val="000000"/>
                          </a:solidFill>
                          <a:effectLst/>
                          <a:latin typeface="Baskerville" panose="02020502070401020303" pitchFamily="18" charset="0"/>
                          <a:ea typeface="Baskerville" panose="02020502070401020303" pitchFamily="18" charset="0"/>
                        </a:rPr>
                        <a:t>…</a:t>
                      </a:r>
                      <a:endParaRPr lang="en-CN"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10</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11</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4061793507"/>
                  </a:ext>
                </a:extLst>
              </a:tr>
              <a:tr h="190500">
                <a:tc>
                  <a:txBody>
                    <a:bodyPr/>
                    <a:lstStyle/>
                    <a:p>
                      <a:pPr algn="l" fontAlgn="b"/>
                      <a:r>
                        <a:rPr lang="en-US" sz="1600" u="none" strike="noStrike" dirty="0">
                          <a:effectLst/>
                          <a:latin typeface="Baskerville" panose="02020502070401020303" pitchFamily="18" charset="0"/>
                          <a:ea typeface="Baskerville" panose="02020502070401020303" pitchFamily="18" charset="0"/>
                        </a:rPr>
                        <a:t>Item:</a:t>
                      </a:r>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1"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1"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1"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1"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4151593019"/>
                  </a:ext>
                </a:extLst>
              </a:tr>
              <a:tr h="190500">
                <a:tc gridSpan="2">
                  <a:txBody>
                    <a:bodyPr/>
                    <a:lstStyle/>
                    <a:p>
                      <a:pPr algn="l" fontAlgn="b"/>
                      <a:r>
                        <a:rPr lang="en-US" sz="1600" u="none" strike="noStrike" dirty="0">
                          <a:effectLst/>
                          <a:latin typeface="Baskerville" panose="02020502070401020303" pitchFamily="18" charset="0"/>
                          <a:ea typeface="Baskerville" panose="02020502070401020303" pitchFamily="18" charset="0"/>
                        </a:rPr>
                        <a:t>Potential gross income  (Rent/SF × Square feet)</a:t>
                      </a:r>
                      <a:endParaRPr lang="en-US" sz="1600" b="0" i="0" u="none" strike="noStrike" dirty="0">
                        <a:solidFill>
                          <a:srgbClr val="548235"/>
                        </a:solidFill>
                        <a:effectLst/>
                        <a:latin typeface="Baskerville" panose="02020502070401020303" pitchFamily="18" charset="0"/>
                        <a:ea typeface="Baskerville" panose="02020502070401020303" pitchFamily="18" charset="0"/>
                      </a:endParaRPr>
                    </a:p>
                  </a:txBody>
                  <a:tcPr marL="0" marR="0" marT="0" marB="0" anchor="b"/>
                </a:tc>
                <a:tc hMerge="1">
                  <a:txBody>
                    <a:bodyPr/>
                    <a:lstStyle/>
                    <a:p>
                      <a:endParaRPr lang="en-CN"/>
                    </a:p>
                  </a:txBody>
                  <a:tcPr/>
                </a:tc>
                <a:tc>
                  <a:txBody>
                    <a:bodyPr/>
                    <a:lstStyle/>
                    <a:p>
                      <a:pPr algn="r" fontAlgn="b"/>
                      <a:r>
                        <a:rPr lang="en-CN" sz="1600" u="none" strike="noStrike" dirty="0">
                          <a:effectLst/>
                          <a:latin typeface="Baskerville" panose="02020502070401020303" pitchFamily="18" charset="0"/>
                          <a:ea typeface="Baskerville" panose="02020502070401020303" pitchFamily="18" charset="0"/>
                        </a:rPr>
                        <a:t>50</a:t>
                      </a:r>
                      <a:r>
                        <a:rPr lang="en-US" sz="1600" u="none" strike="noStrike" dirty="0">
                          <a:effectLst/>
                          <a:latin typeface="Baskerville" panose="02020502070401020303" pitchFamily="18" charset="0"/>
                          <a:ea typeface="Baskerville" panose="02020502070401020303" pitchFamily="18" charset="0"/>
                        </a:rPr>
                        <a:t>,</a:t>
                      </a:r>
                      <a:r>
                        <a:rPr lang="en-CN" sz="1600" u="none" strike="noStrike" dirty="0">
                          <a:effectLst/>
                          <a:latin typeface="Baskerville" panose="02020502070401020303" pitchFamily="18" charset="0"/>
                          <a:ea typeface="Baskerville" panose="02020502070401020303" pitchFamily="18" charset="0"/>
                        </a:rPr>
                        <a:t>000.00</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59</a:t>
                      </a:r>
                      <a:r>
                        <a:rPr lang="en-US" sz="1600" b="0" u="none" strike="noStrike" dirty="0">
                          <a:solidFill>
                            <a:srgbClr val="000000"/>
                          </a:solidFill>
                          <a:effectLst/>
                          <a:latin typeface="Baskerville" panose="02020502070401020303" pitchFamily="18" charset="0"/>
                          <a:ea typeface="Baskerville" panose="02020502070401020303" pitchFamily="18" charset="0"/>
                        </a:rPr>
                        <a:t>,</a:t>
                      </a:r>
                      <a:r>
                        <a:rPr lang="en-CN" sz="1600" b="0" u="none" strike="noStrike" dirty="0">
                          <a:solidFill>
                            <a:srgbClr val="000000"/>
                          </a:solidFill>
                          <a:effectLst/>
                          <a:latin typeface="Baskerville" panose="02020502070401020303" pitchFamily="18" charset="0"/>
                          <a:ea typeface="Baskerville" panose="02020502070401020303" pitchFamily="18" charset="0"/>
                        </a:rPr>
                        <a:t>754.63</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60</a:t>
                      </a:r>
                      <a:r>
                        <a:rPr lang="en-US" sz="1600" b="0" u="none" strike="noStrike" dirty="0">
                          <a:solidFill>
                            <a:srgbClr val="000000"/>
                          </a:solidFill>
                          <a:effectLst/>
                          <a:latin typeface="Baskerville" panose="02020502070401020303" pitchFamily="18" charset="0"/>
                          <a:ea typeface="Baskerville" panose="02020502070401020303" pitchFamily="18" charset="0"/>
                        </a:rPr>
                        <a:t>,</a:t>
                      </a:r>
                      <a:r>
                        <a:rPr lang="en-CN" sz="1600" b="0" u="none" strike="noStrike" dirty="0">
                          <a:solidFill>
                            <a:srgbClr val="000000"/>
                          </a:solidFill>
                          <a:effectLst/>
                          <a:latin typeface="Baskerville" panose="02020502070401020303" pitchFamily="18" charset="0"/>
                          <a:ea typeface="Baskerville" panose="02020502070401020303" pitchFamily="18" charset="0"/>
                        </a:rPr>
                        <a:t>949.72</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1202256337"/>
                  </a:ext>
                </a:extLst>
              </a:tr>
              <a:tr h="190500">
                <a:tc gridSpan="2">
                  <a:txBody>
                    <a:bodyPr/>
                    <a:lstStyle/>
                    <a:p>
                      <a:pPr algn="l" fontAlgn="b"/>
                      <a:r>
                        <a:rPr lang="en-US" sz="1600" u="none" strike="noStrike" dirty="0">
                          <a:effectLst/>
                          <a:latin typeface="Baskerville" panose="02020502070401020303" pitchFamily="18" charset="0"/>
                          <a:ea typeface="Baskerville" panose="02020502070401020303" pitchFamily="18" charset="0"/>
                        </a:rPr>
                        <a:t>Vacancy allowance (Vacancy rate × PGI)</a:t>
                      </a:r>
                      <a:endParaRPr lang="en-US" sz="1600" b="0" i="0" u="none" strike="noStrike" dirty="0">
                        <a:solidFill>
                          <a:srgbClr val="C00000"/>
                        </a:solidFill>
                        <a:effectLst/>
                        <a:latin typeface="Baskerville" panose="02020502070401020303" pitchFamily="18" charset="0"/>
                        <a:ea typeface="Baskerville" panose="02020502070401020303" pitchFamily="18" charset="0"/>
                      </a:endParaRPr>
                    </a:p>
                  </a:txBody>
                  <a:tcPr marL="0" marR="0" marT="0" marB="0" anchor="b"/>
                </a:tc>
                <a:tc hMerge="1">
                  <a:txBody>
                    <a:bodyPr/>
                    <a:lstStyle/>
                    <a:p>
                      <a:endParaRPr lang="en-CN"/>
                    </a:p>
                  </a:txBody>
                  <a:tcPr/>
                </a:tc>
                <a:tc>
                  <a:txBody>
                    <a:bodyPr/>
                    <a:lstStyle/>
                    <a:p>
                      <a:pPr algn="r" fontAlgn="b"/>
                      <a:r>
                        <a:rPr lang="en-CN" sz="1600" u="none" strike="noStrike" dirty="0">
                          <a:effectLst/>
                          <a:latin typeface="Baskerville" panose="02020502070401020303" pitchFamily="18" charset="0"/>
                          <a:ea typeface="Baskerville" panose="02020502070401020303" pitchFamily="18" charset="0"/>
                        </a:rPr>
                        <a:t>4</a:t>
                      </a:r>
                      <a:r>
                        <a:rPr lang="en-US" sz="1600" u="none" strike="noStrike" dirty="0">
                          <a:effectLst/>
                          <a:latin typeface="Baskerville" panose="02020502070401020303" pitchFamily="18" charset="0"/>
                          <a:ea typeface="Baskerville" panose="02020502070401020303" pitchFamily="18" charset="0"/>
                        </a:rPr>
                        <a:t>,</a:t>
                      </a:r>
                      <a:r>
                        <a:rPr lang="en-CN" sz="1600" u="none" strike="noStrike" dirty="0">
                          <a:effectLst/>
                          <a:latin typeface="Baskerville" panose="02020502070401020303" pitchFamily="18" charset="0"/>
                          <a:ea typeface="Baskerville" panose="02020502070401020303" pitchFamily="18" charset="0"/>
                        </a:rPr>
                        <a:t>000.00</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4</a:t>
                      </a:r>
                      <a:r>
                        <a:rPr lang="en-US" sz="1600" b="0" u="none" strike="noStrike" dirty="0">
                          <a:solidFill>
                            <a:srgbClr val="000000"/>
                          </a:solidFill>
                          <a:effectLst/>
                          <a:latin typeface="Baskerville" panose="02020502070401020303" pitchFamily="18" charset="0"/>
                          <a:ea typeface="Baskerville" panose="02020502070401020303" pitchFamily="18" charset="0"/>
                        </a:rPr>
                        <a:t>,</a:t>
                      </a:r>
                      <a:r>
                        <a:rPr lang="en-CN" sz="1600" b="0" u="none" strike="noStrike" dirty="0">
                          <a:solidFill>
                            <a:srgbClr val="000000"/>
                          </a:solidFill>
                          <a:effectLst/>
                          <a:latin typeface="Baskerville" panose="02020502070401020303" pitchFamily="18" charset="0"/>
                          <a:ea typeface="Baskerville" panose="02020502070401020303" pitchFamily="18" charset="0"/>
                        </a:rPr>
                        <a:t>780.37</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4</a:t>
                      </a:r>
                      <a:r>
                        <a:rPr lang="en-US" sz="1600" b="0" u="none" strike="noStrike" dirty="0">
                          <a:solidFill>
                            <a:srgbClr val="000000"/>
                          </a:solidFill>
                          <a:effectLst/>
                          <a:latin typeface="Baskerville" panose="02020502070401020303" pitchFamily="18" charset="0"/>
                          <a:ea typeface="Baskerville" panose="02020502070401020303" pitchFamily="18" charset="0"/>
                        </a:rPr>
                        <a:t>,</a:t>
                      </a:r>
                      <a:r>
                        <a:rPr lang="en-CN" sz="1600" b="0" u="none" strike="noStrike" dirty="0">
                          <a:solidFill>
                            <a:srgbClr val="000000"/>
                          </a:solidFill>
                          <a:effectLst/>
                          <a:latin typeface="Baskerville" panose="02020502070401020303" pitchFamily="18" charset="0"/>
                          <a:ea typeface="Baskerville" panose="02020502070401020303" pitchFamily="18" charset="0"/>
                        </a:rPr>
                        <a:t>875.98</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1358623334"/>
                  </a:ext>
                </a:extLst>
              </a:tr>
              <a:tr h="190500">
                <a:tc>
                  <a:txBody>
                    <a:bodyPr/>
                    <a:lstStyle/>
                    <a:p>
                      <a:pPr algn="l" fontAlgn="b"/>
                      <a:r>
                        <a:rPr lang="en-US" sz="1600" u="none" strike="noStrike" dirty="0">
                          <a:solidFill>
                            <a:schemeClr val="tx1"/>
                          </a:solidFill>
                          <a:effectLst/>
                          <a:latin typeface="Baskerville" panose="02020502070401020303" pitchFamily="18" charset="0"/>
                          <a:ea typeface="Baskerville" panose="02020502070401020303" pitchFamily="18" charset="0"/>
                        </a:rPr>
                        <a:t>Effective gross income</a:t>
                      </a:r>
                      <a:endParaRPr lang="en-US"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u="none" strike="noStrike" dirty="0">
                          <a:effectLst/>
                          <a:latin typeface="Baskerville" panose="02020502070401020303" pitchFamily="18" charset="0"/>
                          <a:ea typeface="Baskerville" panose="02020502070401020303" pitchFamily="18" charset="0"/>
                        </a:rPr>
                        <a:t>46</a:t>
                      </a:r>
                      <a:r>
                        <a:rPr lang="en-US" sz="1600" u="none" strike="noStrike" dirty="0">
                          <a:effectLst/>
                          <a:latin typeface="Baskerville" panose="02020502070401020303" pitchFamily="18" charset="0"/>
                          <a:ea typeface="Baskerville" panose="02020502070401020303" pitchFamily="18" charset="0"/>
                        </a:rPr>
                        <a:t>,</a:t>
                      </a:r>
                      <a:r>
                        <a:rPr lang="en-CN" sz="1600" u="none" strike="noStrike" dirty="0">
                          <a:effectLst/>
                          <a:latin typeface="Baskerville" panose="02020502070401020303" pitchFamily="18" charset="0"/>
                          <a:ea typeface="Baskerville" panose="02020502070401020303" pitchFamily="18" charset="0"/>
                        </a:rPr>
                        <a:t>000.00</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54</a:t>
                      </a:r>
                      <a:r>
                        <a:rPr lang="en-US" sz="1600" b="0" u="none" strike="noStrike" dirty="0">
                          <a:solidFill>
                            <a:srgbClr val="000000"/>
                          </a:solidFill>
                          <a:effectLst/>
                          <a:latin typeface="Baskerville" panose="02020502070401020303" pitchFamily="18" charset="0"/>
                          <a:ea typeface="Baskerville" panose="02020502070401020303" pitchFamily="18" charset="0"/>
                        </a:rPr>
                        <a:t>,</a:t>
                      </a:r>
                      <a:r>
                        <a:rPr lang="en-CN" sz="1600" b="0" u="none" strike="noStrike" dirty="0">
                          <a:solidFill>
                            <a:srgbClr val="000000"/>
                          </a:solidFill>
                          <a:effectLst/>
                          <a:latin typeface="Baskerville" panose="02020502070401020303" pitchFamily="18" charset="0"/>
                          <a:ea typeface="Baskerville" panose="02020502070401020303" pitchFamily="18" charset="0"/>
                        </a:rPr>
                        <a:t>974.26</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56</a:t>
                      </a:r>
                      <a:r>
                        <a:rPr lang="en-US" sz="1600" b="0" u="none" strike="noStrike" dirty="0">
                          <a:solidFill>
                            <a:srgbClr val="000000"/>
                          </a:solidFill>
                          <a:effectLst/>
                          <a:latin typeface="Baskerville" panose="02020502070401020303" pitchFamily="18" charset="0"/>
                          <a:ea typeface="Baskerville" panose="02020502070401020303" pitchFamily="18" charset="0"/>
                        </a:rPr>
                        <a:t>,</a:t>
                      </a:r>
                      <a:r>
                        <a:rPr lang="en-CN" sz="1600" b="0" u="none" strike="noStrike" dirty="0">
                          <a:solidFill>
                            <a:srgbClr val="000000"/>
                          </a:solidFill>
                          <a:effectLst/>
                          <a:latin typeface="Baskerville" panose="02020502070401020303" pitchFamily="18" charset="0"/>
                          <a:ea typeface="Baskerville" panose="02020502070401020303" pitchFamily="18" charset="0"/>
                        </a:rPr>
                        <a:t>073.74</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247509123"/>
                  </a:ext>
                </a:extLst>
              </a:tr>
              <a:tr h="190500">
                <a:tc>
                  <a:txBody>
                    <a:bodyPr/>
                    <a:lstStyle/>
                    <a:p>
                      <a:pPr algn="l" fontAlgn="b"/>
                      <a:endParaRPr lang="en-US"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1500561227"/>
                  </a:ext>
                </a:extLst>
              </a:tr>
              <a:tr h="190500">
                <a:tc>
                  <a:txBody>
                    <a:bodyPr/>
                    <a:lstStyle/>
                    <a:p>
                      <a:pPr algn="l" fontAlgn="b"/>
                      <a:r>
                        <a:rPr lang="en-US" sz="1600" u="none" strike="noStrike" dirty="0">
                          <a:solidFill>
                            <a:schemeClr val="tx1"/>
                          </a:solidFill>
                          <a:effectLst/>
                          <a:latin typeface="Baskerville" panose="02020502070401020303" pitchFamily="18" charset="0"/>
                          <a:ea typeface="Baskerville" panose="02020502070401020303" pitchFamily="18" charset="0"/>
                        </a:rPr>
                        <a:t>Operating expenses (</a:t>
                      </a:r>
                      <a:r>
                        <a:rPr lang="en-US" sz="1600" u="none" strike="noStrike" dirty="0" err="1">
                          <a:solidFill>
                            <a:schemeClr val="tx1"/>
                          </a:solidFill>
                          <a:effectLst/>
                          <a:latin typeface="Baskerville" panose="02020502070401020303" pitchFamily="18" charset="0"/>
                          <a:ea typeface="Baskerville" panose="02020502070401020303" pitchFamily="18" charset="0"/>
                        </a:rPr>
                        <a:t>OpEx</a:t>
                      </a:r>
                      <a:r>
                        <a:rPr lang="en-US" sz="1600" u="none" strike="noStrike" dirty="0">
                          <a:solidFill>
                            <a:schemeClr val="tx1"/>
                          </a:solidFill>
                          <a:effectLst/>
                          <a:latin typeface="Baskerville" panose="02020502070401020303" pitchFamily="18" charset="0"/>
                          <a:ea typeface="Baskerville" panose="02020502070401020303" pitchFamily="18" charset="0"/>
                        </a:rPr>
                        <a:t>)</a:t>
                      </a:r>
                      <a:endParaRPr lang="en-US"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r>
                        <a:rPr lang="en-CN" sz="1600" u="none" strike="noStrike" dirty="0">
                          <a:effectLst/>
                          <a:latin typeface="Baskerville" panose="02020502070401020303" pitchFamily="18" charset="0"/>
                          <a:ea typeface="Baskerville" panose="02020502070401020303" pitchFamily="18" charset="0"/>
                        </a:rPr>
                        <a:t> </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u="none" strike="noStrike" dirty="0">
                          <a:effectLst/>
                          <a:latin typeface="Baskerville" panose="02020502070401020303" pitchFamily="18" charset="0"/>
                          <a:ea typeface="Baskerville" panose="02020502070401020303" pitchFamily="18" charset="0"/>
                        </a:rPr>
                        <a:t>17</a:t>
                      </a:r>
                      <a:r>
                        <a:rPr lang="en-US" sz="1600" u="none" strike="noStrike" dirty="0">
                          <a:effectLst/>
                          <a:latin typeface="Baskerville" panose="02020502070401020303" pitchFamily="18" charset="0"/>
                          <a:ea typeface="Baskerville" panose="02020502070401020303" pitchFamily="18" charset="0"/>
                        </a:rPr>
                        <a:t>,</a:t>
                      </a:r>
                      <a:r>
                        <a:rPr lang="en-CN" sz="1600" u="none" strike="noStrike" dirty="0">
                          <a:effectLst/>
                          <a:latin typeface="Baskerville" panose="02020502070401020303" pitchFamily="18" charset="0"/>
                          <a:ea typeface="Baskerville" panose="02020502070401020303" pitchFamily="18" charset="0"/>
                        </a:rPr>
                        <a:t>500.00</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20</a:t>
                      </a:r>
                      <a:r>
                        <a:rPr lang="en-US" sz="1600" b="0" u="none" strike="noStrike" dirty="0">
                          <a:solidFill>
                            <a:srgbClr val="000000"/>
                          </a:solidFill>
                          <a:effectLst/>
                          <a:latin typeface="Baskerville" panose="02020502070401020303" pitchFamily="18" charset="0"/>
                          <a:ea typeface="Baskerville" panose="02020502070401020303" pitchFamily="18" charset="0"/>
                        </a:rPr>
                        <a:t>,</a:t>
                      </a:r>
                      <a:r>
                        <a:rPr lang="en-CN" sz="1600" b="0" u="none" strike="noStrike" dirty="0">
                          <a:solidFill>
                            <a:srgbClr val="000000"/>
                          </a:solidFill>
                          <a:effectLst/>
                          <a:latin typeface="Baskerville" panose="02020502070401020303" pitchFamily="18" charset="0"/>
                          <a:ea typeface="Baskerville" panose="02020502070401020303" pitchFamily="18" charset="0"/>
                        </a:rPr>
                        <a:t>914.12</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21</a:t>
                      </a:r>
                      <a:r>
                        <a:rPr lang="en-US" sz="1600" b="0" u="none" strike="noStrike" dirty="0">
                          <a:solidFill>
                            <a:srgbClr val="000000"/>
                          </a:solidFill>
                          <a:effectLst/>
                          <a:latin typeface="Baskerville" panose="02020502070401020303" pitchFamily="18" charset="0"/>
                          <a:ea typeface="Baskerville" panose="02020502070401020303" pitchFamily="18" charset="0"/>
                        </a:rPr>
                        <a:t>,</a:t>
                      </a:r>
                      <a:r>
                        <a:rPr lang="en-CN" sz="1600" b="0" u="none" strike="noStrike" dirty="0">
                          <a:solidFill>
                            <a:srgbClr val="000000"/>
                          </a:solidFill>
                          <a:effectLst/>
                          <a:latin typeface="Baskerville" panose="02020502070401020303" pitchFamily="18" charset="0"/>
                          <a:ea typeface="Baskerville" panose="02020502070401020303" pitchFamily="18" charset="0"/>
                        </a:rPr>
                        <a:t>332.40</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2270470679"/>
                  </a:ext>
                </a:extLst>
              </a:tr>
              <a:tr h="190500">
                <a:tc>
                  <a:txBody>
                    <a:bodyPr/>
                    <a:lstStyle/>
                    <a:p>
                      <a:pPr algn="l" fontAlgn="b"/>
                      <a:r>
                        <a:rPr lang="en-US" sz="1600" u="none" strike="noStrike" dirty="0">
                          <a:effectLst/>
                          <a:latin typeface="Baskerville" panose="02020502070401020303" pitchFamily="18" charset="0"/>
                          <a:ea typeface="Baskerville" panose="02020502070401020303" pitchFamily="18" charset="0"/>
                        </a:rPr>
                        <a:t>Net operating income (NOI)</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u="none" strike="noStrike" dirty="0">
                          <a:effectLst/>
                          <a:latin typeface="Baskerville" panose="02020502070401020303" pitchFamily="18" charset="0"/>
                          <a:ea typeface="Baskerville" panose="02020502070401020303" pitchFamily="18" charset="0"/>
                        </a:rPr>
                        <a:t>28</a:t>
                      </a:r>
                      <a:r>
                        <a:rPr lang="en-US" sz="1600" u="none" strike="noStrike" dirty="0">
                          <a:effectLst/>
                          <a:latin typeface="Baskerville" panose="02020502070401020303" pitchFamily="18" charset="0"/>
                          <a:ea typeface="Baskerville" panose="02020502070401020303" pitchFamily="18" charset="0"/>
                        </a:rPr>
                        <a:t>,</a:t>
                      </a:r>
                      <a:r>
                        <a:rPr lang="en-CN" sz="1600" u="none" strike="noStrike" dirty="0">
                          <a:effectLst/>
                          <a:latin typeface="Baskerville" panose="02020502070401020303" pitchFamily="18" charset="0"/>
                          <a:ea typeface="Baskerville" panose="02020502070401020303" pitchFamily="18" charset="0"/>
                        </a:rPr>
                        <a:t>500.00</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34</a:t>
                      </a:r>
                      <a:r>
                        <a:rPr lang="en-US" sz="1600" b="0" u="none" strike="noStrike" dirty="0">
                          <a:solidFill>
                            <a:srgbClr val="000000"/>
                          </a:solidFill>
                          <a:effectLst/>
                          <a:latin typeface="Baskerville" panose="02020502070401020303" pitchFamily="18" charset="0"/>
                          <a:ea typeface="Baskerville" panose="02020502070401020303" pitchFamily="18" charset="0"/>
                        </a:rPr>
                        <a:t>,</a:t>
                      </a:r>
                      <a:r>
                        <a:rPr lang="en-CN" sz="1600" b="0" u="none" strike="noStrike" dirty="0">
                          <a:solidFill>
                            <a:srgbClr val="000000"/>
                          </a:solidFill>
                          <a:effectLst/>
                          <a:latin typeface="Baskerville" panose="02020502070401020303" pitchFamily="18" charset="0"/>
                          <a:ea typeface="Baskerville" panose="02020502070401020303" pitchFamily="18" charset="0"/>
                        </a:rPr>
                        <a:t>060.14</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34</a:t>
                      </a:r>
                      <a:r>
                        <a:rPr lang="en-US" sz="1600" b="0" u="none" strike="noStrike" dirty="0">
                          <a:solidFill>
                            <a:srgbClr val="000000"/>
                          </a:solidFill>
                          <a:effectLst/>
                          <a:latin typeface="Baskerville" panose="02020502070401020303" pitchFamily="18" charset="0"/>
                          <a:ea typeface="Baskerville" panose="02020502070401020303" pitchFamily="18" charset="0"/>
                        </a:rPr>
                        <a:t>,</a:t>
                      </a:r>
                      <a:r>
                        <a:rPr lang="en-CN" sz="1600" b="0" u="none" strike="noStrike" dirty="0">
                          <a:solidFill>
                            <a:srgbClr val="000000"/>
                          </a:solidFill>
                          <a:effectLst/>
                          <a:latin typeface="Baskerville" panose="02020502070401020303" pitchFamily="18" charset="0"/>
                          <a:ea typeface="Baskerville" panose="02020502070401020303" pitchFamily="18" charset="0"/>
                        </a:rPr>
                        <a:t>741.34</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1936040788"/>
                  </a:ext>
                </a:extLst>
              </a:tr>
              <a:tr h="190500">
                <a:tc>
                  <a:txBody>
                    <a:bodyPr/>
                    <a:lstStyle/>
                    <a:p>
                      <a:pPr algn="l" fontAlgn="b"/>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4251927191"/>
                  </a:ext>
                </a:extLst>
              </a:tr>
              <a:tr h="190500">
                <a:tc>
                  <a:txBody>
                    <a:bodyPr/>
                    <a:lstStyle/>
                    <a:p>
                      <a:pPr algn="l" fontAlgn="b"/>
                      <a:r>
                        <a:rPr lang="en-US" sz="1600" u="none" strike="noStrike" dirty="0">
                          <a:effectLst/>
                          <a:latin typeface="Baskerville" panose="02020502070401020303" pitchFamily="18" charset="0"/>
                          <a:ea typeface="Baskerville" panose="02020502070401020303" pitchFamily="18" charset="0"/>
                        </a:rPr>
                        <a:t>Capital improvement expenditure (</a:t>
                      </a:r>
                      <a:r>
                        <a:rPr lang="en-US" sz="1600" u="none" strike="noStrike" dirty="0" err="1">
                          <a:effectLst/>
                          <a:latin typeface="Baskerville" panose="02020502070401020303" pitchFamily="18" charset="0"/>
                          <a:ea typeface="Baskerville" panose="02020502070401020303" pitchFamily="18" charset="0"/>
                        </a:rPr>
                        <a:t>CapEx</a:t>
                      </a:r>
                      <a:r>
                        <a:rPr lang="en-US" sz="1600" u="none" strike="noStrike" dirty="0">
                          <a:effectLst/>
                          <a:latin typeface="Baskerville" panose="02020502070401020303" pitchFamily="18" charset="0"/>
                          <a:ea typeface="Baskerville" panose="02020502070401020303" pitchFamily="18" charset="0"/>
                        </a:rPr>
                        <a:t>)</a:t>
                      </a:r>
                      <a:endParaRPr lang="en-US" sz="1600" b="0" i="0" u="none" strike="noStrike" dirty="0">
                        <a:solidFill>
                          <a:srgbClr val="C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r>
                        <a:rPr lang="en-CN" sz="1600" u="none" strike="noStrike">
                          <a:effectLst/>
                          <a:latin typeface="Baskerville" panose="02020502070401020303" pitchFamily="18" charset="0"/>
                          <a:ea typeface="Baskerville" panose="02020502070401020303" pitchFamily="18" charset="0"/>
                        </a:rPr>
                        <a:t> </a:t>
                      </a:r>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u="none" strike="noStrike" dirty="0">
                          <a:effectLst/>
                          <a:latin typeface="Baskerville" panose="02020502070401020303" pitchFamily="18" charset="0"/>
                          <a:ea typeface="Baskerville" panose="02020502070401020303" pitchFamily="18" charset="0"/>
                        </a:rPr>
                        <a:t>4</a:t>
                      </a:r>
                      <a:r>
                        <a:rPr lang="en-US" sz="1600" u="none" strike="noStrike" dirty="0">
                          <a:effectLst/>
                          <a:latin typeface="Baskerville" panose="02020502070401020303" pitchFamily="18" charset="0"/>
                          <a:ea typeface="Baskerville" panose="02020502070401020303" pitchFamily="18" charset="0"/>
                        </a:rPr>
                        <a:t>,</a:t>
                      </a:r>
                      <a:r>
                        <a:rPr lang="en-CN" sz="1600" u="none" strike="noStrike" dirty="0">
                          <a:effectLst/>
                          <a:latin typeface="Baskerville" panose="02020502070401020303" pitchFamily="18" charset="0"/>
                          <a:ea typeface="Baskerville" panose="02020502070401020303" pitchFamily="18" charset="0"/>
                        </a:rPr>
                        <a:t>275.00</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5</a:t>
                      </a:r>
                      <a:r>
                        <a:rPr lang="en-US" sz="1600" b="0" u="none" strike="noStrike" dirty="0">
                          <a:solidFill>
                            <a:srgbClr val="000000"/>
                          </a:solidFill>
                          <a:effectLst/>
                          <a:latin typeface="Baskerville" panose="02020502070401020303" pitchFamily="18" charset="0"/>
                          <a:ea typeface="Baskerville" panose="02020502070401020303" pitchFamily="18" charset="0"/>
                        </a:rPr>
                        <a:t>,</a:t>
                      </a:r>
                      <a:r>
                        <a:rPr lang="en-CN" sz="1600" b="0" u="none" strike="noStrike" dirty="0">
                          <a:solidFill>
                            <a:srgbClr val="000000"/>
                          </a:solidFill>
                          <a:effectLst/>
                          <a:latin typeface="Baskerville" panose="02020502070401020303" pitchFamily="18" charset="0"/>
                          <a:ea typeface="Baskerville" panose="02020502070401020303" pitchFamily="18" charset="0"/>
                        </a:rPr>
                        <a:t>109.02</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5</a:t>
                      </a:r>
                      <a:r>
                        <a:rPr lang="en-US" sz="1600" b="0" u="none" strike="noStrike" dirty="0">
                          <a:solidFill>
                            <a:srgbClr val="000000"/>
                          </a:solidFill>
                          <a:effectLst/>
                          <a:latin typeface="Baskerville" panose="02020502070401020303" pitchFamily="18" charset="0"/>
                          <a:ea typeface="Baskerville" panose="02020502070401020303" pitchFamily="18" charset="0"/>
                        </a:rPr>
                        <a:t>,</a:t>
                      </a:r>
                      <a:r>
                        <a:rPr lang="en-CN" sz="1600" b="0" u="none" strike="noStrike" dirty="0">
                          <a:solidFill>
                            <a:srgbClr val="000000"/>
                          </a:solidFill>
                          <a:effectLst/>
                          <a:latin typeface="Baskerville" panose="02020502070401020303" pitchFamily="18" charset="0"/>
                          <a:ea typeface="Baskerville" panose="02020502070401020303" pitchFamily="18" charset="0"/>
                        </a:rPr>
                        <a:t>211.20</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833009031"/>
                  </a:ext>
                </a:extLst>
              </a:tr>
              <a:tr h="190500">
                <a:tc>
                  <a:txBody>
                    <a:bodyPr/>
                    <a:lstStyle/>
                    <a:p>
                      <a:pPr algn="l" fontAlgn="b"/>
                      <a:r>
                        <a:rPr lang="en-US" sz="1600" b="1" u="none" strike="noStrike" dirty="0">
                          <a:effectLst/>
                          <a:latin typeface="Baskerville" panose="02020502070401020303" pitchFamily="18" charset="0"/>
                          <a:ea typeface="Baskerville" panose="02020502070401020303" pitchFamily="18" charset="0"/>
                        </a:rPr>
                        <a:t>Net cash flow (NOI - </a:t>
                      </a:r>
                      <a:r>
                        <a:rPr lang="en-US" sz="1600" b="1" u="none" strike="noStrike" dirty="0" err="1">
                          <a:effectLst/>
                          <a:latin typeface="Baskerville" panose="02020502070401020303" pitchFamily="18" charset="0"/>
                          <a:ea typeface="Baskerville" panose="02020502070401020303" pitchFamily="18" charset="0"/>
                        </a:rPr>
                        <a:t>CapEx</a:t>
                      </a:r>
                      <a:r>
                        <a:rPr lang="en-US" sz="1600" b="1" u="none" strike="noStrike" dirty="0">
                          <a:effectLst/>
                          <a:latin typeface="Baskerville" panose="02020502070401020303" pitchFamily="18" charset="0"/>
                          <a:ea typeface="Baskerville" panose="02020502070401020303" pitchFamily="18" charset="0"/>
                        </a:rPr>
                        <a:t>)</a:t>
                      </a:r>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u="none" strike="noStrike" dirty="0">
                          <a:effectLst/>
                          <a:latin typeface="Baskerville" panose="02020502070401020303" pitchFamily="18" charset="0"/>
                          <a:ea typeface="Baskerville" panose="02020502070401020303" pitchFamily="18" charset="0"/>
                        </a:rPr>
                        <a:t>24</a:t>
                      </a:r>
                      <a:r>
                        <a:rPr lang="en-US" sz="1600" u="none" strike="noStrike" dirty="0">
                          <a:effectLst/>
                          <a:latin typeface="Baskerville" panose="02020502070401020303" pitchFamily="18" charset="0"/>
                          <a:ea typeface="Baskerville" panose="02020502070401020303" pitchFamily="18" charset="0"/>
                        </a:rPr>
                        <a:t>,</a:t>
                      </a:r>
                      <a:r>
                        <a:rPr lang="en-CN" sz="1600" u="none" strike="noStrike" dirty="0">
                          <a:effectLst/>
                          <a:latin typeface="Baskerville" panose="02020502070401020303" pitchFamily="18" charset="0"/>
                          <a:ea typeface="Baskerville" panose="02020502070401020303" pitchFamily="18" charset="0"/>
                        </a:rPr>
                        <a:t>225.00</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28</a:t>
                      </a:r>
                      <a:r>
                        <a:rPr lang="en-US" sz="1600" b="0" u="none" strike="noStrike" dirty="0">
                          <a:solidFill>
                            <a:srgbClr val="000000"/>
                          </a:solidFill>
                          <a:effectLst/>
                          <a:latin typeface="Baskerville" panose="02020502070401020303" pitchFamily="18" charset="0"/>
                          <a:ea typeface="Baskerville" panose="02020502070401020303" pitchFamily="18" charset="0"/>
                        </a:rPr>
                        <a:t>,</a:t>
                      </a:r>
                      <a:r>
                        <a:rPr lang="en-CN" sz="1600" b="0" u="none" strike="noStrike" dirty="0">
                          <a:solidFill>
                            <a:srgbClr val="000000"/>
                          </a:solidFill>
                          <a:effectLst/>
                          <a:latin typeface="Baskerville" panose="02020502070401020303" pitchFamily="18" charset="0"/>
                          <a:ea typeface="Baskerville" panose="02020502070401020303" pitchFamily="18" charset="0"/>
                        </a:rPr>
                        <a:t>951.12</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29</a:t>
                      </a:r>
                      <a:r>
                        <a:rPr lang="en-US" sz="1600" b="0" u="none" strike="noStrike" dirty="0">
                          <a:solidFill>
                            <a:srgbClr val="000000"/>
                          </a:solidFill>
                          <a:effectLst/>
                          <a:latin typeface="Baskerville" panose="02020502070401020303" pitchFamily="18" charset="0"/>
                          <a:ea typeface="Baskerville" panose="02020502070401020303" pitchFamily="18" charset="0"/>
                        </a:rPr>
                        <a:t>,</a:t>
                      </a:r>
                      <a:r>
                        <a:rPr lang="en-CN" sz="1600" b="0" u="none" strike="noStrike" dirty="0">
                          <a:solidFill>
                            <a:srgbClr val="000000"/>
                          </a:solidFill>
                          <a:effectLst/>
                          <a:latin typeface="Baskerville" panose="02020502070401020303" pitchFamily="18" charset="0"/>
                          <a:ea typeface="Baskerville" panose="02020502070401020303" pitchFamily="18" charset="0"/>
                        </a:rPr>
                        <a:t>530.14</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3340617750"/>
                  </a:ext>
                </a:extLst>
              </a:tr>
              <a:tr h="190500">
                <a:tc>
                  <a:txBody>
                    <a:bodyPr/>
                    <a:lstStyle/>
                    <a:p>
                      <a:pPr algn="l" fontAlgn="b"/>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3414216601"/>
                  </a:ext>
                </a:extLst>
              </a:tr>
              <a:tr h="190500">
                <a:tc gridSpan="2">
                  <a:txBody>
                    <a:bodyPr/>
                    <a:lstStyle/>
                    <a:p>
                      <a:pPr algn="l" fontAlgn="b"/>
                      <a:r>
                        <a:rPr lang="en-US" sz="1600" u="none" strike="noStrike">
                          <a:effectLst/>
                          <a:latin typeface="Baskerville" panose="02020502070401020303" pitchFamily="18" charset="0"/>
                          <a:ea typeface="Baskerville" panose="02020502070401020303" pitchFamily="18" charset="0"/>
                        </a:rPr>
                        <a:t>Reversion (only in last year and years of partial sales)</a:t>
                      </a:r>
                      <a:endParaRPr lang="en-US" sz="1600" b="0" i="0" u="none" strike="noStrike">
                        <a:solidFill>
                          <a:srgbClr val="548235"/>
                        </a:solidFill>
                        <a:effectLst/>
                        <a:latin typeface="Baskerville" panose="02020502070401020303" pitchFamily="18" charset="0"/>
                        <a:ea typeface="Baskerville" panose="02020502070401020303" pitchFamily="18" charset="0"/>
                      </a:endParaRPr>
                    </a:p>
                  </a:txBody>
                  <a:tcPr marL="0" marR="0" marT="0" marB="0" anchor="b"/>
                </a:tc>
                <a:tc hMerge="1">
                  <a:txBody>
                    <a:bodyPr/>
                    <a:lstStyle/>
                    <a:p>
                      <a:endParaRPr lang="en-CN"/>
                    </a:p>
                  </a:txBody>
                  <a:tcPr/>
                </a:tc>
                <a:tc>
                  <a:txBody>
                    <a:bodyPr/>
                    <a:lstStyle/>
                    <a:p>
                      <a:pPr algn="l"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579</a:t>
                      </a:r>
                      <a:r>
                        <a:rPr lang="en-US" sz="1600" b="0" u="none" strike="noStrike" dirty="0">
                          <a:solidFill>
                            <a:srgbClr val="000000"/>
                          </a:solidFill>
                          <a:effectLst/>
                          <a:latin typeface="Baskerville" panose="02020502070401020303" pitchFamily="18" charset="0"/>
                          <a:ea typeface="Baskerville" panose="02020502070401020303" pitchFamily="18" charset="0"/>
                        </a:rPr>
                        <a:t>,</a:t>
                      </a:r>
                      <a:r>
                        <a:rPr lang="en-CN" sz="1600" b="0" u="none" strike="noStrike" dirty="0">
                          <a:solidFill>
                            <a:srgbClr val="000000"/>
                          </a:solidFill>
                          <a:effectLst/>
                          <a:latin typeface="Baskerville" panose="02020502070401020303" pitchFamily="18" charset="0"/>
                          <a:ea typeface="Baskerville" panose="02020502070401020303" pitchFamily="18" charset="0"/>
                        </a:rPr>
                        <a:t>022.35</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1588279067"/>
                  </a:ext>
                </a:extLst>
              </a:tr>
              <a:tr h="190500">
                <a:tc>
                  <a:txBody>
                    <a:bodyPr/>
                    <a:lstStyle/>
                    <a:p>
                      <a:pPr algn="l" fontAlgn="b"/>
                      <a:r>
                        <a:rPr lang="en-US" sz="1600" u="none" strike="noStrike">
                          <a:effectLst/>
                          <a:latin typeface="Baskerville" panose="02020502070401020303" pitchFamily="18" charset="0"/>
                          <a:ea typeface="Baskerville" panose="02020502070401020303" pitchFamily="18" charset="0"/>
                        </a:rPr>
                        <a:t>Net cash flow incl. reversion</a:t>
                      </a:r>
                      <a:endParaRPr lang="en-US"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u="none" strike="noStrike" dirty="0">
                          <a:effectLst/>
                          <a:latin typeface="Baskerville" panose="02020502070401020303" pitchFamily="18" charset="0"/>
                          <a:ea typeface="Baskerville" panose="02020502070401020303" pitchFamily="18" charset="0"/>
                        </a:rPr>
                        <a:t>24</a:t>
                      </a:r>
                      <a:r>
                        <a:rPr lang="en-US" sz="1600" u="none" strike="noStrike" dirty="0">
                          <a:effectLst/>
                          <a:latin typeface="Baskerville" panose="02020502070401020303" pitchFamily="18" charset="0"/>
                          <a:ea typeface="Baskerville" panose="02020502070401020303" pitchFamily="18" charset="0"/>
                        </a:rPr>
                        <a:t>,</a:t>
                      </a:r>
                      <a:r>
                        <a:rPr lang="en-CN" sz="1600" u="none" strike="noStrike" dirty="0">
                          <a:effectLst/>
                          <a:latin typeface="Baskerville" panose="02020502070401020303" pitchFamily="18" charset="0"/>
                          <a:ea typeface="Baskerville" panose="02020502070401020303" pitchFamily="18" charset="0"/>
                        </a:rPr>
                        <a:t>225.00</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607</a:t>
                      </a:r>
                      <a:r>
                        <a:rPr lang="en-US" sz="1600" b="0" u="none" strike="noStrike" dirty="0">
                          <a:solidFill>
                            <a:srgbClr val="000000"/>
                          </a:solidFill>
                          <a:effectLst/>
                          <a:latin typeface="Baskerville" panose="02020502070401020303" pitchFamily="18" charset="0"/>
                          <a:ea typeface="Baskerville" panose="02020502070401020303" pitchFamily="18" charset="0"/>
                        </a:rPr>
                        <a:t>,</a:t>
                      </a:r>
                      <a:r>
                        <a:rPr lang="en-CN" sz="1600" b="0" u="none" strike="noStrike" dirty="0">
                          <a:solidFill>
                            <a:srgbClr val="000000"/>
                          </a:solidFill>
                          <a:effectLst/>
                          <a:latin typeface="Baskerville" panose="02020502070401020303" pitchFamily="18" charset="0"/>
                          <a:ea typeface="Baskerville" panose="02020502070401020303" pitchFamily="18" charset="0"/>
                        </a:rPr>
                        <a:t>973.47</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58021885"/>
                  </a:ext>
                </a:extLst>
              </a:tr>
              <a:tr h="190500">
                <a:tc>
                  <a:txBody>
                    <a:bodyPr/>
                    <a:lstStyle/>
                    <a:p>
                      <a:pPr algn="r" fontAlgn="b"/>
                      <a:r>
                        <a:rPr lang="en-US" sz="1600" u="none" strike="noStrike" dirty="0">
                          <a:effectLst/>
                          <a:latin typeface="Baskerville" panose="02020502070401020303" pitchFamily="18" charset="0"/>
                          <a:ea typeface="Baskerville" panose="02020502070401020303" pitchFamily="18" charset="0"/>
                        </a:rPr>
                        <a:t>PV @ 8%</a:t>
                      </a:r>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u="none" strike="noStrike">
                          <a:effectLst/>
                          <a:latin typeface="Baskerville" panose="02020502070401020303" pitchFamily="18" charset="0"/>
                          <a:ea typeface="Baskerville" panose="02020502070401020303" pitchFamily="18" charset="0"/>
                        </a:rPr>
                        <a:t>$443,979.91 </a:t>
                      </a:r>
                      <a:endParaRPr lang="en-CN" sz="1600" b="1"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3532911650"/>
                  </a:ext>
                </a:extLst>
              </a:tr>
            </a:tbl>
          </a:graphicData>
        </a:graphic>
      </p:graphicFrame>
      <p:sp>
        <p:nvSpPr>
          <p:cNvPr id="9" name="TextBox 8">
            <a:extLst>
              <a:ext uri="{FF2B5EF4-FFF2-40B4-BE49-F238E27FC236}">
                <a16:creationId xmlns:a16="http://schemas.microsoft.com/office/drawing/2014/main" id="{DEF4FD34-42ED-364A-9BFA-2E002D6D696A}"/>
              </a:ext>
            </a:extLst>
          </p:cNvPr>
          <p:cNvSpPr txBox="1"/>
          <p:nvPr/>
        </p:nvSpPr>
        <p:spPr>
          <a:xfrm>
            <a:off x="3204852" y="1445856"/>
            <a:ext cx="6325963" cy="400110"/>
          </a:xfrm>
          <a:prstGeom prst="rect">
            <a:avLst/>
          </a:prstGeom>
          <a:noFill/>
        </p:spPr>
        <p:txBody>
          <a:bodyPr wrap="none" rtlCol="0">
            <a:spAutoFit/>
          </a:bodyPr>
          <a:lstStyle/>
          <a:p>
            <a:r>
              <a:rPr lang="en-CN" sz="2000" dirty="0">
                <a:latin typeface="Baskerville" panose="02020502070401020303" pitchFamily="18" charset="0"/>
                <a:ea typeface="Baskerville" panose="02020502070401020303" pitchFamily="18" charset="0"/>
              </a:rPr>
              <a:t>Owner perspective: (compare PV with the purchasing price)</a:t>
            </a:r>
          </a:p>
        </p:txBody>
      </p:sp>
      <p:cxnSp>
        <p:nvCxnSpPr>
          <p:cNvPr id="10" name="Straight Arrow Connector 9">
            <a:extLst>
              <a:ext uri="{FF2B5EF4-FFF2-40B4-BE49-F238E27FC236}">
                <a16:creationId xmlns:a16="http://schemas.microsoft.com/office/drawing/2014/main" id="{51EBDFB1-B19E-6741-B393-6CF515CE7186}"/>
              </a:ext>
            </a:extLst>
          </p:cNvPr>
          <p:cNvCxnSpPr>
            <a:cxnSpLocks/>
          </p:cNvCxnSpPr>
          <p:nvPr/>
        </p:nvCxnSpPr>
        <p:spPr>
          <a:xfrm>
            <a:off x="10872439" y="4968742"/>
            <a:ext cx="412595" cy="744345"/>
          </a:xfrm>
          <a:prstGeom prst="straightConnector1">
            <a:avLst/>
          </a:prstGeom>
          <a:ln>
            <a:solidFill>
              <a:srgbClr val="993333"/>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81D87E3-2E29-ED4F-BB2F-56F214F3216B}"/>
              </a:ext>
            </a:extLst>
          </p:cNvPr>
          <p:cNvSpPr txBox="1"/>
          <p:nvPr/>
        </p:nvSpPr>
        <p:spPr>
          <a:xfrm>
            <a:off x="9444964" y="5687533"/>
            <a:ext cx="2653290" cy="369332"/>
          </a:xfrm>
          <a:prstGeom prst="rect">
            <a:avLst/>
          </a:prstGeom>
          <a:noFill/>
        </p:spPr>
        <p:txBody>
          <a:bodyPr wrap="none" rtlCol="0">
            <a:spAutoFit/>
          </a:bodyPr>
          <a:lstStyle/>
          <a:p>
            <a:r>
              <a:rPr lang="en-CN" dirty="0">
                <a:latin typeface="Baskerville" panose="02020502070401020303" pitchFamily="18" charset="0"/>
                <a:ea typeface="Baskerville" panose="02020502070401020303" pitchFamily="18" charset="0"/>
              </a:rPr>
              <a:t>Last year CF/Cap rate (6%)</a:t>
            </a:r>
            <a:endParaRPr lang="en-US" dirty="0">
              <a:latin typeface="Baskerville" panose="02020502070401020303" pitchFamily="18" charset="0"/>
              <a:ea typeface="Baskerville" panose="02020502070401020303" pitchFamily="18" charset="0"/>
            </a:endParaRPr>
          </a:p>
        </p:txBody>
      </p:sp>
      <p:sp>
        <p:nvSpPr>
          <p:cNvPr id="14" name="TextBox 13">
            <a:extLst>
              <a:ext uri="{FF2B5EF4-FFF2-40B4-BE49-F238E27FC236}">
                <a16:creationId xmlns:a16="http://schemas.microsoft.com/office/drawing/2014/main" id="{B64AB52E-5C54-9647-A295-717E7D176999}"/>
              </a:ext>
            </a:extLst>
          </p:cNvPr>
          <p:cNvSpPr txBox="1"/>
          <p:nvPr/>
        </p:nvSpPr>
        <p:spPr>
          <a:xfrm>
            <a:off x="7983860" y="163035"/>
            <a:ext cx="4208140" cy="461665"/>
          </a:xfrm>
          <a:prstGeom prst="rect">
            <a:avLst/>
          </a:prstGeom>
          <a:noFill/>
        </p:spPr>
        <p:txBody>
          <a:bodyPr wrap="none" rtlCol="0">
            <a:spAutoFit/>
          </a:bodyPr>
          <a:lstStyle/>
          <a:p>
            <a:r>
              <a:rPr lang="en-CN" sz="2400" dirty="0">
                <a:solidFill>
                  <a:srgbClr val="C00000"/>
                </a:solidFill>
                <a:latin typeface="Baskerville" panose="02020502070401020303" pitchFamily="18" charset="0"/>
                <a:ea typeface="Baskerville" panose="02020502070401020303" pitchFamily="18" charset="0"/>
              </a:rPr>
              <a:t>What will green buildings affect?</a:t>
            </a:r>
          </a:p>
        </p:txBody>
      </p:sp>
      <p:sp>
        <p:nvSpPr>
          <p:cNvPr id="18" name="TextBox 17">
            <a:extLst>
              <a:ext uri="{FF2B5EF4-FFF2-40B4-BE49-F238E27FC236}">
                <a16:creationId xmlns:a16="http://schemas.microsoft.com/office/drawing/2014/main" id="{729D6FDF-A1ED-4E42-9453-E8C8D305568C}"/>
              </a:ext>
            </a:extLst>
          </p:cNvPr>
          <p:cNvSpPr txBox="1"/>
          <p:nvPr/>
        </p:nvSpPr>
        <p:spPr>
          <a:xfrm>
            <a:off x="10477280" y="6430434"/>
            <a:ext cx="1615507" cy="369332"/>
          </a:xfrm>
          <a:prstGeom prst="rect">
            <a:avLst/>
          </a:prstGeom>
          <a:solidFill>
            <a:schemeClr val="accent3">
              <a:lumMod val="40000"/>
              <a:lumOff val="60000"/>
            </a:schemeClr>
          </a:solidFill>
        </p:spPr>
        <p:txBody>
          <a:bodyPr wrap="none" rtlCol="0">
            <a:spAutoFit/>
          </a:bodyPr>
          <a:lstStyle/>
          <a:p>
            <a:r>
              <a:rPr lang="en-US" dirty="0">
                <a:latin typeface="Baskerville" panose="02020502070401020303" pitchFamily="18" charset="0"/>
                <a:ea typeface="Baskerville" panose="02020502070401020303" pitchFamily="18" charset="0"/>
                <a:hlinkClick r:id="rId3" action="ppaction://hlinksldjump"/>
              </a:rPr>
              <a:t>Green Building</a:t>
            </a:r>
            <a:endParaRPr lang="en-CN"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354644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0B7169-120B-8E48-AC81-A8326D1D0585}"/>
              </a:ext>
            </a:extLst>
          </p:cNvPr>
          <p:cNvSpPr txBox="1">
            <a:spLocks/>
          </p:cNvSpPr>
          <p:nvPr/>
        </p:nvSpPr>
        <p:spPr>
          <a:xfrm>
            <a:off x="415600" y="242900"/>
            <a:ext cx="11360800" cy="7636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267" dirty="0">
                <a:solidFill>
                  <a:srgbClr val="1B4453"/>
                </a:solidFill>
                <a:latin typeface="Eurostile" panose="020B0504020202050204" pitchFamily="34" charset="77"/>
              </a:rPr>
              <a:t>Hypothetical Pro-forma</a:t>
            </a:r>
            <a:endParaRPr lang="en-US" sz="4267" dirty="0">
              <a:solidFill>
                <a:srgbClr val="1B4453"/>
              </a:solidFill>
              <a:latin typeface="Eurostile" panose="020B0504020202050204" pitchFamily="34" charset="77"/>
            </a:endParaRPr>
          </a:p>
        </p:txBody>
      </p:sp>
      <p:pic>
        <p:nvPicPr>
          <p:cNvPr id="6" name="Picture 5">
            <a:extLst>
              <a:ext uri="{FF2B5EF4-FFF2-40B4-BE49-F238E27FC236}">
                <a16:creationId xmlns:a16="http://schemas.microsoft.com/office/drawing/2014/main" id="{95A30B0A-8057-D144-8B34-6B0F1C05C8C2}"/>
              </a:ext>
            </a:extLst>
          </p:cNvPr>
          <p:cNvPicPr>
            <a:picLocks noChangeAspect="1"/>
          </p:cNvPicPr>
          <p:nvPr/>
        </p:nvPicPr>
        <p:blipFill>
          <a:blip r:embed="rId3"/>
          <a:stretch>
            <a:fillRect/>
          </a:stretch>
        </p:blipFill>
        <p:spPr>
          <a:xfrm>
            <a:off x="136212" y="1327386"/>
            <a:ext cx="3068640" cy="3732872"/>
          </a:xfrm>
          <a:prstGeom prst="rect">
            <a:avLst/>
          </a:prstGeom>
        </p:spPr>
      </p:pic>
      <p:sp>
        <p:nvSpPr>
          <p:cNvPr id="7" name="TextBox 6">
            <a:extLst>
              <a:ext uri="{FF2B5EF4-FFF2-40B4-BE49-F238E27FC236}">
                <a16:creationId xmlns:a16="http://schemas.microsoft.com/office/drawing/2014/main" id="{139059A1-8D7D-4648-828F-18ACD17E3FF4}"/>
              </a:ext>
            </a:extLst>
          </p:cNvPr>
          <p:cNvSpPr txBox="1"/>
          <p:nvPr/>
        </p:nvSpPr>
        <p:spPr>
          <a:xfrm>
            <a:off x="0" y="5227802"/>
            <a:ext cx="3204852" cy="400110"/>
          </a:xfrm>
          <a:prstGeom prst="rect">
            <a:avLst/>
          </a:prstGeom>
          <a:noFill/>
        </p:spPr>
        <p:txBody>
          <a:bodyPr wrap="none" rtlCol="0">
            <a:spAutoFit/>
          </a:bodyPr>
          <a:lstStyle/>
          <a:p>
            <a:r>
              <a:rPr lang="en-CN" sz="2000" dirty="0" smtClean="0">
                <a:latin typeface="Baskerville" panose="02020502070401020303" pitchFamily="18" charset="0"/>
                <a:ea typeface="Baskerville" panose="02020502070401020303" pitchFamily="18" charset="0"/>
              </a:rPr>
              <a:t>A hypothetical office building</a:t>
            </a:r>
            <a:endParaRPr lang="en-CN" sz="2000" dirty="0">
              <a:latin typeface="Baskerville" panose="02020502070401020303" pitchFamily="18" charset="0"/>
              <a:ea typeface="Baskerville" panose="02020502070401020303" pitchFamily="18" charset="0"/>
            </a:endParaRPr>
          </a:p>
        </p:txBody>
      </p:sp>
      <p:graphicFrame>
        <p:nvGraphicFramePr>
          <p:cNvPr id="8" name="Table 7">
            <a:extLst>
              <a:ext uri="{FF2B5EF4-FFF2-40B4-BE49-F238E27FC236}">
                <a16:creationId xmlns:a16="http://schemas.microsoft.com/office/drawing/2014/main" id="{74FF0C09-B0AC-2E44-9EAE-2E8A2A9B04E1}"/>
              </a:ext>
            </a:extLst>
          </p:cNvPr>
          <p:cNvGraphicFramePr>
            <a:graphicFrameLocks noGrp="1"/>
          </p:cNvGraphicFramePr>
          <p:nvPr/>
        </p:nvGraphicFramePr>
        <p:xfrm>
          <a:off x="3204852" y="1880461"/>
          <a:ext cx="8571549" cy="3657600"/>
        </p:xfrm>
        <a:graphic>
          <a:graphicData uri="http://schemas.openxmlformats.org/drawingml/2006/table">
            <a:tbl>
              <a:tblPr>
                <a:tableStyleId>{9D7B26C5-4107-4FEC-AEDC-1716B250A1EF}</a:tableStyleId>
              </a:tblPr>
              <a:tblGrid>
                <a:gridCol w="3573857">
                  <a:extLst>
                    <a:ext uri="{9D8B030D-6E8A-4147-A177-3AD203B41FA5}">
                      <a16:colId xmlns:a16="http://schemas.microsoft.com/office/drawing/2014/main" val="36114626"/>
                    </a:ext>
                  </a:extLst>
                </a:gridCol>
                <a:gridCol w="1211684">
                  <a:extLst>
                    <a:ext uri="{9D8B030D-6E8A-4147-A177-3AD203B41FA5}">
                      <a16:colId xmlns:a16="http://schemas.microsoft.com/office/drawing/2014/main" val="2416859981"/>
                    </a:ext>
                  </a:extLst>
                </a:gridCol>
                <a:gridCol w="946502">
                  <a:extLst>
                    <a:ext uri="{9D8B030D-6E8A-4147-A177-3AD203B41FA5}">
                      <a16:colId xmlns:a16="http://schemas.microsoft.com/office/drawing/2014/main" val="3099048712"/>
                    </a:ext>
                  </a:extLst>
                </a:gridCol>
                <a:gridCol w="946502">
                  <a:extLst>
                    <a:ext uri="{9D8B030D-6E8A-4147-A177-3AD203B41FA5}">
                      <a16:colId xmlns:a16="http://schemas.microsoft.com/office/drawing/2014/main" val="4013566311"/>
                    </a:ext>
                  </a:extLst>
                </a:gridCol>
                <a:gridCol w="946502">
                  <a:extLst>
                    <a:ext uri="{9D8B030D-6E8A-4147-A177-3AD203B41FA5}">
                      <a16:colId xmlns:a16="http://schemas.microsoft.com/office/drawing/2014/main" val="4149613012"/>
                    </a:ext>
                  </a:extLst>
                </a:gridCol>
                <a:gridCol w="946502">
                  <a:extLst>
                    <a:ext uri="{9D8B030D-6E8A-4147-A177-3AD203B41FA5}">
                      <a16:colId xmlns:a16="http://schemas.microsoft.com/office/drawing/2014/main" val="1441921403"/>
                    </a:ext>
                  </a:extLst>
                </a:gridCol>
              </a:tblGrid>
              <a:tr h="190500">
                <a:tc>
                  <a:txBody>
                    <a:bodyPr/>
                    <a:lstStyle/>
                    <a:p>
                      <a:pPr algn="r" fontAlgn="b"/>
                      <a:r>
                        <a:rPr lang="en-US" sz="1600" u="none" strike="noStrike" dirty="0">
                          <a:effectLst/>
                          <a:latin typeface="Baskerville" panose="02020502070401020303" pitchFamily="18" charset="0"/>
                          <a:ea typeface="Baskerville" panose="02020502070401020303" pitchFamily="18" charset="0"/>
                        </a:rPr>
                        <a:t>Year:</a:t>
                      </a:r>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u="none" strike="noStrike">
                          <a:effectLst/>
                          <a:latin typeface="Baskerville" panose="02020502070401020303" pitchFamily="18" charset="0"/>
                          <a:ea typeface="Baskerville" panose="02020502070401020303" pitchFamily="18" charset="0"/>
                        </a:rPr>
                        <a:t>0</a:t>
                      </a:r>
                      <a:endParaRPr lang="en-CN" sz="1600" b="1"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u="none" strike="noStrike" dirty="0">
                          <a:effectLst/>
                          <a:latin typeface="Baskerville" panose="02020502070401020303" pitchFamily="18" charset="0"/>
                          <a:ea typeface="Baskerville" panose="02020502070401020303" pitchFamily="18" charset="0"/>
                        </a:rPr>
                        <a:t>1</a:t>
                      </a:r>
                      <a:endParaRPr lang="en-CN"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1" u="none" strike="noStrike" dirty="0">
                          <a:solidFill>
                            <a:srgbClr val="000000"/>
                          </a:solidFill>
                          <a:effectLst/>
                          <a:latin typeface="Baskerville" panose="02020502070401020303" pitchFamily="18" charset="0"/>
                          <a:ea typeface="Baskerville" panose="02020502070401020303" pitchFamily="18" charset="0"/>
                        </a:rPr>
                        <a:t>…</a:t>
                      </a:r>
                      <a:endParaRPr lang="en-CN"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10</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11</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4061793507"/>
                  </a:ext>
                </a:extLst>
              </a:tr>
              <a:tr h="190500">
                <a:tc>
                  <a:txBody>
                    <a:bodyPr/>
                    <a:lstStyle/>
                    <a:p>
                      <a:pPr algn="l" fontAlgn="b"/>
                      <a:r>
                        <a:rPr lang="en-US" sz="1600" u="none" strike="noStrike" dirty="0">
                          <a:effectLst/>
                          <a:latin typeface="Baskerville" panose="02020502070401020303" pitchFamily="18" charset="0"/>
                          <a:ea typeface="Baskerville" panose="02020502070401020303" pitchFamily="18" charset="0"/>
                        </a:rPr>
                        <a:t>Item:</a:t>
                      </a:r>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1"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1"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1"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1"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4151593019"/>
                  </a:ext>
                </a:extLst>
              </a:tr>
              <a:tr h="190500">
                <a:tc gridSpan="2">
                  <a:txBody>
                    <a:bodyPr/>
                    <a:lstStyle/>
                    <a:p>
                      <a:pPr algn="l" fontAlgn="b"/>
                      <a:r>
                        <a:rPr lang="en-US" sz="1600" u="none" strike="noStrike" dirty="0">
                          <a:solidFill>
                            <a:schemeClr val="tx1"/>
                          </a:solidFill>
                          <a:effectLst/>
                          <a:latin typeface="Baskerville" panose="02020502070401020303" pitchFamily="18" charset="0"/>
                          <a:ea typeface="Baskerville" panose="02020502070401020303" pitchFamily="18" charset="0"/>
                        </a:rPr>
                        <a:t>Potential gross income  (Rent/SF × Square feet)</a:t>
                      </a:r>
                      <a:endParaRPr lang="en-US"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tc hMerge="1">
                  <a:txBody>
                    <a:bodyPr/>
                    <a:lstStyle/>
                    <a:p>
                      <a:endParaRPr lang="en-CN"/>
                    </a:p>
                  </a:txBody>
                  <a:tcPr/>
                </a:tc>
                <a:tc>
                  <a:txBody>
                    <a:bodyPr/>
                    <a:lstStyle/>
                    <a:p>
                      <a:pPr algn="r" fontAlgn="b"/>
                      <a:r>
                        <a:rPr lang="en-CN" sz="1600" u="none" strike="noStrike" dirty="0">
                          <a:effectLst/>
                          <a:latin typeface="Baskerville" panose="02020502070401020303" pitchFamily="18" charset="0"/>
                          <a:ea typeface="Baskerville" panose="02020502070401020303" pitchFamily="18" charset="0"/>
                        </a:rPr>
                        <a:t>50</a:t>
                      </a:r>
                      <a:r>
                        <a:rPr lang="en-US" sz="1600" u="none" strike="noStrike" dirty="0">
                          <a:effectLst/>
                          <a:latin typeface="Baskerville" panose="02020502070401020303" pitchFamily="18" charset="0"/>
                          <a:ea typeface="Baskerville" panose="02020502070401020303" pitchFamily="18" charset="0"/>
                        </a:rPr>
                        <a:t>,</a:t>
                      </a:r>
                      <a:r>
                        <a:rPr lang="en-CN" sz="1600" u="none" strike="noStrike" dirty="0">
                          <a:effectLst/>
                          <a:latin typeface="Baskerville" panose="02020502070401020303" pitchFamily="18" charset="0"/>
                          <a:ea typeface="Baskerville" panose="02020502070401020303" pitchFamily="18" charset="0"/>
                        </a:rPr>
                        <a:t>000.00</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59754.63</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a:solidFill>
                            <a:srgbClr val="000000"/>
                          </a:solidFill>
                          <a:effectLst/>
                          <a:latin typeface="Baskerville" panose="02020502070401020303" pitchFamily="18" charset="0"/>
                          <a:ea typeface="Baskerville" panose="02020502070401020303" pitchFamily="18" charset="0"/>
                        </a:rPr>
                        <a:t>60949.72</a:t>
                      </a:r>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1202256337"/>
                  </a:ext>
                </a:extLst>
              </a:tr>
              <a:tr h="190500">
                <a:tc gridSpan="2">
                  <a:txBody>
                    <a:bodyPr/>
                    <a:lstStyle/>
                    <a:p>
                      <a:pPr algn="l" fontAlgn="b"/>
                      <a:r>
                        <a:rPr lang="en-US" sz="1600" u="none" strike="noStrike" dirty="0">
                          <a:solidFill>
                            <a:schemeClr val="tx1"/>
                          </a:solidFill>
                          <a:effectLst/>
                          <a:latin typeface="Baskerville" panose="02020502070401020303" pitchFamily="18" charset="0"/>
                          <a:ea typeface="Baskerville" panose="02020502070401020303" pitchFamily="18" charset="0"/>
                        </a:rPr>
                        <a:t>Vacancy allowance (Vacancy rate × PGI)</a:t>
                      </a:r>
                      <a:endParaRPr lang="en-US"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tc hMerge="1">
                  <a:txBody>
                    <a:bodyPr/>
                    <a:lstStyle/>
                    <a:p>
                      <a:endParaRPr lang="en-CN"/>
                    </a:p>
                  </a:txBody>
                  <a:tcPr/>
                </a:tc>
                <a:tc>
                  <a:txBody>
                    <a:bodyPr/>
                    <a:lstStyle/>
                    <a:p>
                      <a:pPr algn="r" fontAlgn="b"/>
                      <a:r>
                        <a:rPr lang="en-CN" sz="1600" u="none" strike="noStrike" dirty="0">
                          <a:effectLst/>
                          <a:latin typeface="Baskerville" panose="02020502070401020303" pitchFamily="18" charset="0"/>
                          <a:ea typeface="Baskerville" panose="02020502070401020303" pitchFamily="18" charset="0"/>
                        </a:rPr>
                        <a:t>4</a:t>
                      </a:r>
                      <a:r>
                        <a:rPr lang="en-US" sz="1600" u="none" strike="noStrike" dirty="0">
                          <a:effectLst/>
                          <a:latin typeface="Baskerville" panose="02020502070401020303" pitchFamily="18" charset="0"/>
                          <a:ea typeface="Baskerville" panose="02020502070401020303" pitchFamily="18" charset="0"/>
                        </a:rPr>
                        <a:t>,</a:t>
                      </a:r>
                      <a:r>
                        <a:rPr lang="en-CN" sz="1600" u="none" strike="noStrike" dirty="0">
                          <a:effectLst/>
                          <a:latin typeface="Baskerville" panose="02020502070401020303" pitchFamily="18" charset="0"/>
                          <a:ea typeface="Baskerville" panose="02020502070401020303" pitchFamily="18" charset="0"/>
                        </a:rPr>
                        <a:t>000.00</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4780.37</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a:solidFill>
                            <a:srgbClr val="000000"/>
                          </a:solidFill>
                          <a:effectLst/>
                          <a:latin typeface="Baskerville" panose="02020502070401020303" pitchFamily="18" charset="0"/>
                          <a:ea typeface="Baskerville" panose="02020502070401020303" pitchFamily="18" charset="0"/>
                        </a:rPr>
                        <a:t>4875.98</a:t>
                      </a:r>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1358623334"/>
                  </a:ext>
                </a:extLst>
              </a:tr>
              <a:tr h="190500">
                <a:tc>
                  <a:txBody>
                    <a:bodyPr/>
                    <a:lstStyle/>
                    <a:p>
                      <a:pPr algn="l" fontAlgn="b"/>
                      <a:r>
                        <a:rPr lang="en-US" sz="1600" u="none" strike="noStrike" dirty="0">
                          <a:solidFill>
                            <a:schemeClr val="tx1"/>
                          </a:solidFill>
                          <a:effectLst/>
                          <a:latin typeface="Baskerville" panose="02020502070401020303" pitchFamily="18" charset="0"/>
                          <a:ea typeface="Baskerville" panose="02020502070401020303" pitchFamily="18" charset="0"/>
                        </a:rPr>
                        <a:t>Effective gross income</a:t>
                      </a:r>
                      <a:endParaRPr lang="en-US"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u="none" strike="noStrike" dirty="0">
                          <a:effectLst/>
                          <a:latin typeface="Baskerville" panose="02020502070401020303" pitchFamily="18" charset="0"/>
                          <a:ea typeface="Baskerville" panose="02020502070401020303" pitchFamily="18" charset="0"/>
                        </a:rPr>
                        <a:t>46</a:t>
                      </a:r>
                      <a:r>
                        <a:rPr lang="en-US" sz="1600" u="none" strike="noStrike" dirty="0">
                          <a:effectLst/>
                          <a:latin typeface="Baskerville" panose="02020502070401020303" pitchFamily="18" charset="0"/>
                          <a:ea typeface="Baskerville" panose="02020502070401020303" pitchFamily="18" charset="0"/>
                        </a:rPr>
                        <a:t>,</a:t>
                      </a:r>
                      <a:r>
                        <a:rPr lang="en-CN" sz="1600" u="none" strike="noStrike" dirty="0">
                          <a:effectLst/>
                          <a:latin typeface="Baskerville" panose="02020502070401020303" pitchFamily="18" charset="0"/>
                          <a:ea typeface="Baskerville" panose="02020502070401020303" pitchFamily="18" charset="0"/>
                        </a:rPr>
                        <a:t>000.00</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54</a:t>
                      </a:r>
                      <a:r>
                        <a:rPr lang="en-US" sz="1600" b="0" u="none" strike="noStrike" dirty="0">
                          <a:solidFill>
                            <a:srgbClr val="000000"/>
                          </a:solidFill>
                          <a:effectLst/>
                          <a:latin typeface="Baskerville" panose="02020502070401020303" pitchFamily="18" charset="0"/>
                          <a:ea typeface="Baskerville" panose="02020502070401020303" pitchFamily="18" charset="0"/>
                        </a:rPr>
                        <a:t>,</a:t>
                      </a:r>
                      <a:r>
                        <a:rPr lang="en-CN" sz="1600" b="0" u="none" strike="noStrike" dirty="0">
                          <a:solidFill>
                            <a:srgbClr val="000000"/>
                          </a:solidFill>
                          <a:effectLst/>
                          <a:latin typeface="Baskerville" panose="02020502070401020303" pitchFamily="18" charset="0"/>
                          <a:ea typeface="Baskerville" panose="02020502070401020303" pitchFamily="18" charset="0"/>
                        </a:rPr>
                        <a:t>974.26</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56</a:t>
                      </a:r>
                      <a:r>
                        <a:rPr lang="en-US" sz="1600" b="0" u="none" strike="noStrike" dirty="0">
                          <a:solidFill>
                            <a:srgbClr val="000000"/>
                          </a:solidFill>
                          <a:effectLst/>
                          <a:latin typeface="Baskerville" panose="02020502070401020303" pitchFamily="18" charset="0"/>
                          <a:ea typeface="Baskerville" panose="02020502070401020303" pitchFamily="18" charset="0"/>
                        </a:rPr>
                        <a:t>,</a:t>
                      </a:r>
                      <a:r>
                        <a:rPr lang="en-CN" sz="1600" b="0" u="none" strike="noStrike" dirty="0">
                          <a:solidFill>
                            <a:srgbClr val="000000"/>
                          </a:solidFill>
                          <a:effectLst/>
                          <a:latin typeface="Baskerville" panose="02020502070401020303" pitchFamily="18" charset="0"/>
                          <a:ea typeface="Baskerville" panose="02020502070401020303" pitchFamily="18" charset="0"/>
                        </a:rPr>
                        <a:t>073.74</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247509123"/>
                  </a:ext>
                </a:extLst>
              </a:tr>
              <a:tr h="190500">
                <a:tc>
                  <a:txBody>
                    <a:bodyPr/>
                    <a:lstStyle/>
                    <a:p>
                      <a:pPr algn="l" fontAlgn="b"/>
                      <a:endParaRPr lang="en-US"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1500561227"/>
                  </a:ext>
                </a:extLst>
              </a:tr>
              <a:tr h="190500">
                <a:tc>
                  <a:txBody>
                    <a:bodyPr/>
                    <a:lstStyle/>
                    <a:p>
                      <a:pPr algn="l" fontAlgn="b"/>
                      <a:r>
                        <a:rPr lang="en-US" sz="1600" u="none" strike="noStrike" dirty="0">
                          <a:solidFill>
                            <a:schemeClr val="tx1"/>
                          </a:solidFill>
                          <a:effectLst/>
                          <a:latin typeface="Baskerville" panose="02020502070401020303" pitchFamily="18" charset="0"/>
                          <a:ea typeface="Baskerville" panose="02020502070401020303" pitchFamily="18" charset="0"/>
                        </a:rPr>
                        <a:t>Operating expenses (</a:t>
                      </a:r>
                      <a:r>
                        <a:rPr lang="en-US" sz="1600" u="none" strike="noStrike" dirty="0" err="1">
                          <a:solidFill>
                            <a:schemeClr val="tx1"/>
                          </a:solidFill>
                          <a:effectLst/>
                          <a:latin typeface="Baskerville" panose="02020502070401020303" pitchFamily="18" charset="0"/>
                          <a:ea typeface="Baskerville" panose="02020502070401020303" pitchFamily="18" charset="0"/>
                        </a:rPr>
                        <a:t>OpEx</a:t>
                      </a:r>
                      <a:r>
                        <a:rPr lang="en-US" sz="1600" u="none" strike="noStrike" dirty="0">
                          <a:solidFill>
                            <a:schemeClr val="tx1"/>
                          </a:solidFill>
                          <a:effectLst/>
                          <a:latin typeface="Baskerville" panose="02020502070401020303" pitchFamily="18" charset="0"/>
                          <a:ea typeface="Baskerville" panose="02020502070401020303" pitchFamily="18" charset="0"/>
                        </a:rPr>
                        <a:t>)</a:t>
                      </a:r>
                      <a:endParaRPr lang="en-US"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r>
                        <a:rPr lang="en-CN" sz="1600" u="none" strike="noStrike" dirty="0">
                          <a:solidFill>
                            <a:schemeClr val="tx1"/>
                          </a:solidFill>
                          <a:effectLst/>
                          <a:latin typeface="Baskerville" panose="02020502070401020303" pitchFamily="18" charset="0"/>
                          <a:ea typeface="Baskerville" panose="02020502070401020303" pitchFamily="18" charset="0"/>
                        </a:rPr>
                        <a:t> </a:t>
                      </a:r>
                      <a:endParaRPr lang="en-CN"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u="none" strike="noStrike" dirty="0">
                          <a:effectLst/>
                          <a:latin typeface="Baskerville" panose="02020502070401020303" pitchFamily="18" charset="0"/>
                          <a:ea typeface="Baskerville" panose="02020502070401020303" pitchFamily="18" charset="0"/>
                        </a:rPr>
                        <a:t>17</a:t>
                      </a:r>
                      <a:r>
                        <a:rPr lang="en-US" sz="1600" u="none" strike="noStrike" dirty="0">
                          <a:effectLst/>
                          <a:latin typeface="Baskerville" panose="02020502070401020303" pitchFamily="18" charset="0"/>
                          <a:ea typeface="Baskerville" panose="02020502070401020303" pitchFamily="18" charset="0"/>
                        </a:rPr>
                        <a:t>,</a:t>
                      </a:r>
                      <a:r>
                        <a:rPr lang="en-CN" sz="1600" u="none" strike="noStrike" dirty="0">
                          <a:effectLst/>
                          <a:latin typeface="Baskerville" panose="02020502070401020303" pitchFamily="18" charset="0"/>
                          <a:ea typeface="Baskerville" panose="02020502070401020303" pitchFamily="18" charset="0"/>
                        </a:rPr>
                        <a:t>500.00</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a:solidFill>
                            <a:srgbClr val="000000"/>
                          </a:solidFill>
                          <a:effectLst/>
                          <a:latin typeface="Baskerville" panose="02020502070401020303" pitchFamily="18" charset="0"/>
                          <a:ea typeface="Baskerville" panose="02020502070401020303" pitchFamily="18" charset="0"/>
                        </a:rPr>
                        <a:t>20914.12</a:t>
                      </a:r>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a:solidFill>
                            <a:srgbClr val="000000"/>
                          </a:solidFill>
                          <a:effectLst/>
                          <a:latin typeface="Baskerville" panose="02020502070401020303" pitchFamily="18" charset="0"/>
                          <a:ea typeface="Baskerville" panose="02020502070401020303" pitchFamily="18" charset="0"/>
                        </a:rPr>
                        <a:t>21332.40</a:t>
                      </a:r>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2270470679"/>
                  </a:ext>
                </a:extLst>
              </a:tr>
              <a:tr h="190500">
                <a:tc>
                  <a:txBody>
                    <a:bodyPr/>
                    <a:lstStyle/>
                    <a:p>
                      <a:pPr algn="l" fontAlgn="b"/>
                      <a:r>
                        <a:rPr lang="en-US" sz="1600" u="none" strike="noStrike" dirty="0">
                          <a:solidFill>
                            <a:schemeClr val="tx1"/>
                          </a:solidFill>
                          <a:effectLst/>
                          <a:latin typeface="Baskerville" panose="02020502070401020303" pitchFamily="18" charset="0"/>
                          <a:ea typeface="Baskerville" panose="02020502070401020303" pitchFamily="18" charset="0"/>
                        </a:rPr>
                        <a:t>Net operating income (NOI)</a:t>
                      </a:r>
                      <a:endParaRPr lang="en-US"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a:solidFill>
                          <a:schemeClr val="tx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u="none" strike="noStrike" dirty="0">
                          <a:effectLst/>
                          <a:latin typeface="Baskerville" panose="02020502070401020303" pitchFamily="18" charset="0"/>
                          <a:ea typeface="Baskerville" panose="02020502070401020303" pitchFamily="18" charset="0"/>
                        </a:rPr>
                        <a:t>28</a:t>
                      </a:r>
                      <a:r>
                        <a:rPr lang="en-US" sz="1600" u="none" strike="noStrike" dirty="0">
                          <a:effectLst/>
                          <a:latin typeface="Baskerville" panose="02020502070401020303" pitchFamily="18" charset="0"/>
                          <a:ea typeface="Baskerville" panose="02020502070401020303" pitchFamily="18" charset="0"/>
                        </a:rPr>
                        <a:t>,</a:t>
                      </a:r>
                      <a:r>
                        <a:rPr lang="en-CN" sz="1600" u="none" strike="noStrike" dirty="0">
                          <a:effectLst/>
                          <a:latin typeface="Baskerville" panose="02020502070401020303" pitchFamily="18" charset="0"/>
                          <a:ea typeface="Baskerville" panose="02020502070401020303" pitchFamily="18" charset="0"/>
                        </a:rPr>
                        <a:t>500.00</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34</a:t>
                      </a:r>
                      <a:r>
                        <a:rPr lang="en-US" sz="1600" b="0" u="none" strike="noStrike" dirty="0">
                          <a:solidFill>
                            <a:srgbClr val="000000"/>
                          </a:solidFill>
                          <a:effectLst/>
                          <a:latin typeface="Baskerville" panose="02020502070401020303" pitchFamily="18" charset="0"/>
                          <a:ea typeface="Baskerville" panose="02020502070401020303" pitchFamily="18" charset="0"/>
                        </a:rPr>
                        <a:t>,</a:t>
                      </a:r>
                      <a:r>
                        <a:rPr lang="en-CN" sz="1600" b="0" u="none" strike="noStrike" dirty="0">
                          <a:solidFill>
                            <a:srgbClr val="000000"/>
                          </a:solidFill>
                          <a:effectLst/>
                          <a:latin typeface="Baskerville" panose="02020502070401020303" pitchFamily="18" charset="0"/>
                          <a:ea typeface="Baskerville" panose="02020502070401020303" pitchFamily="18" charset="0"/>
                        </a:rPr>
                        <a:t>060.14</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34</a:t>
                      </a:r>
                      <a:r>
                        <a:rPr lang="en-US" sz="1600" b="0" u="none" strike="noStrike" dirty="0">
                          <a:solidFill>
                            <a:srgbClr val="000000"/>
                          </a:solidFill>
                          <a:effectLst/>
                          <a:latin typeface="Baskerville" panose="02020502070401020303" pitchFamily="18" charset="0"/>
                          <a:ea typeface="Baskerville" panose="02020502070401020303" pitchFamily="18" charset="0"/>
                        </a:rPr>
                        <a:t>,</a:t>
                      </a:r>
                      <a:r>
                        <a:rPr lang="en-CN" sz="1600" b="0" u="none" strike="noStrike" dirty="0">
                          <a:solidFill>
                            <a:srgbClr val="000000"/>
                          </a:solidFill>
                          <a:effectLst/>
                          <a:latin typeface="Baskerville" panose="02020502070401020303" pitchFamily="18" charset="0"/>
                          <a:ea typeface="Baskerville" panose="02020502070401020303" pitchFamily="18" charset="0"/>
                        </a:rPr>
                        <a:t>741.34</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1936040788"/>
                  </a:ext>
                </a:extLst>
              </a:tr>
              <a:tr h="190500">
                <a:tc>
                  <a:txBody>
                    <a:bodyPr/>
                    <a:lstStyle/>
                    <a:p>
                      <a:pPr algn="l" fontAlgn="b"/>
                      <a:endParaRPr lang="en-US"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4251927191"/>
                  </a:ext>
                </a:extLst>
              </a:tr>
              <a:tr h="190500">
                <a:tc>
                  <a:txBody>
                    <a:bodyPr/>
                    <a:lstStyle/>
                    <a:p>
                      <a:pPr algn="l" fontAlgn="b"/>
                      <a:r>
                        <a:rPr lang="en-US" sz="1600" u="none" strike="noStrike" dirty="0">
                          <a:solidFill>
                            <a:schemeClr val="tx1"/>
                          </a:solidFill>
                          <a:effectLst/>
                          <a:latin typeface="Baskerville" panose="02020502070401020303" pitchFamily="18" charset="0"/>
                          <a:ea typeface="Baskerville" panose="02020502070401020303" pitchFamily="18" charset="0"/>
                        </a:rPr>
                        <a:t>Capital improvement expenditure (</a:t>
                      </a:r>
                      <a:r>
                        <a:rPr lang="en-US" sz="1600" u="none" strike="noStrike" dirty="0" err="1">
                          <a:solidFill>
                            <a:schemeClr val="tx1"/>
                          </a:solidFill>
                          <a:effectLst/>
                          <a:latin typeface="Baskerville" panose="02020502070401020303" pitchFamily="18" charset="0"/>
                          <a:ea typeface="Baskerville" panose="02020502070401020303" pitchFamily="18" charset="0"/>
                        </a:rPr>
                        <a:t>CapEx</a:t>
                      </a:r>
                      <a:r>
                        <a:rPr lang="en-US" sz="1600" u="none" strike="noStrike" dirty="0">
                          <a:solidFill>
                            <a:schemeClr val="tx1"/>
                          </a:solidFill>
                          <a:effectLst/>
                          <a:latin typeface="Baskerville" panose="02020502070401020303" pitchFamily="18" charset="0"/>
                          <a:ea typeface="Baskerville" panose="02020502070401020303" pitchFamily="18" charset="0"/>
                        </a:rPr>
                        <a:t>)</a:t>
                      </a:r>
                      <a:endParaRPr lang="en-US"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r>
                        <a:rPr lang="en-CN" sz="1600" u="none" strike="noStrike" dirty="0">
                          <a:solidFill>
                            <a:schemeClr val="tx1"/>
                          </a:solidFill>
                          <a:effectLst/>
                          <a:latin typeface="Baskerville" panose="02020502070401020303" pitchFamily="18" charset="0"/>
                          <a:ea typeface="Baskerville" panose="02020502070401020303" pitchFamily="18" charset="0"/>
                        </a:rPr>
                        <a:t> </a:t>
                      </a:r>
                      <a:endParaRPr lang="en-CN" sz="1600" b="0" i="0" u="none" strike="noStrike" dirty="0">
                        <a:solidFill>
                          <a:schemeClr val="tx1"/>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u="none" strike="noStrike" dirty="0">
                          <a:effectLst/>
                          <a:latin typeface="Baskerville" panose="02020502070401020303" pitchFamily="18" charset="0"/>
                          <a:ea typeface="Baskerville" panose="02020502070401020303" pitchFamily="18" charset="0"/>
                        </a:rPr>
                        <a:t>4</a:t>
                      </a:r>
                      <a:r>
                        <a:rPr lang="en-US" sz="1600" u="none" strike="noStrike" dirty="0">
                          <a:effectLst/>
                          <a:latin typeface="Baskerville" panose="02020502070401020303" pitchFamily="18" charset="0"/>
                          <a:ea typeface="Baskerville" panose="02020502070401020303" pitchFamily="18" charset="0"/>
                        </a:rPr>
                        <a:t>,</a:t>
                      </a:r>
                      <a:r>
                        <a:rPr lang="en-CN" sz="1600" u="none" strike="noStrike" dirty="0">
                          <a:effectLst/>
                          <a:latin typeface="Baskerville" panose="02020502070401020303" pitchFamily="18" charset="0"/>
                          <a:ea typeface="Baskerville" panose="02020502070401020303" pitchFamily="18" charset="0"/>
                        </a:rPr>
                        <a:t>275.00</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a:solidFill>
                            <a:srgbClr val="000000"/>
                          </a:solidFill>
                          <a:effectLst/>
                          <a:latin typeface="Baskerville" panose="02020502070401020303" pitchFamily="18" charset="0"/>
                          <a:ea typeface="Baskerville" panose="02020502070401020303" pitchFamily="18" charset="0"/>
                        </a:rPr>
                        <a:t>5109.02</a:t>
                      </a:r>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5211.20</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833009031"/>
                  </a:ext>
                </a:extLst>
              </a:tr>
              <a:tr h="190500">
                <a:tc>
                  <a:txBody>
                    <a:bodyPr/>
                    <a:lstStyle/>
                    <a:p>
                      <a:pPr algn="l" fontAlgn="b"/>
                      <a:r>
                        <a:rPr lang="en-US" sz="1600" b="1" u="none" strike="noStrike" dirty="0">
                          <a:effectLst/>
                          <a:latin typeface="Baskerville" panose="02020502070401020303" pitchFamily="18" charset="0"/>
                          <a:ea typeface="Baskerville" panose="02020502070401020303" pitchFamily="18" charset="0"/>
                        </a:rPr>
                        <a:t>Net cash flow (NOI - </a:t>
                      </a:r>
                      <a:r>
                        <a:rPr lang="en-US" sz="1600" b="1" u="none" strike="noStrike" dirty="0" err="1">
                          <a:effectLst/>
                          <a:latin typeface="Baskerville" panose="02020502070401020303" pitchFamily="18" charset="0"/>
                          <a:ea typeface="Baskerville" panose="02020502070401020303" pitchFamily="18" charset="0"/>
                        </a:rPr>
                        <a:t>CapEx</a:t>
                      </a:r>
                      <a:r>
                        <a:rPr lang="en-US" sz="1600" b="1" u="none" strike="noStrike" dirty="0">
                          <a:effectLst/>
                          <a:latin typeface="Baskerville" panose="02020502070401020303" pitchFamily="18" charset="0"/>
                          <a:ea typeface="Baskerville" panose="02020502070401020303" pitchFamily="18" charset="0"/>
                        </a:rPr>
                        <a:t>)</a:t>
                      </a:r>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u="none" strike="noStrike" dirty="0">
                          <a:effectLst/>
                          <a:latin typeface="Baskerville" panose="02020502070401020303" pitchFamily="18" charset="0"/>
                          <a:ea typeface="Baskerville" panose="02020502070401020303" pitchFamily="18" charset="0"/>
                        </a:rPr>
                        <a:t>24</a:t>
                      </a:r>
                      <a:r>
                        <a:rPr lang="en-US" sz="1600" u="none" strike="noStrike" dirty="0">
                          <a:effectLst/>
                          <a:latin typeface="Baskerville" panose="02020502070401020303" pitchFamily="18" charset="0"/>
                          <a:ea typeface="Baskerville" panose="02020502070401020303" pitchFamily="18" charset="0"/>
                        </a:rPr>
                        <a:t>,</a:t>
                      </a:r>
                      <a:r>
                        <a:rPr lang="en-CN" sz="1600" u="none" strike="noStrike" dirty="0">
                          <a:effectLst/>
                          <a:latin typeface="Baskerville" panose="02020502070401020303" pitchFamily="18" charset="0"/>
                          <a:ea typeface="Baskerville" panose="02020502070401020303" pitchFamily="18" charset="0"/>
                        </a:rPr>
                        <a:t>225.00</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28</a:t>
                      </a:r>
                      <a:r>
                        <a:rPr lang="en-US" sz="1600" b="0" u="none" strike="noStrike" dirty="0">
                          <a:solidFill>
                            <a:srgbClr val="000000"/>
                          </a:solidFill>
                          <a:effectLst/>
                          <a:latin typeface="Baskerville" panose="02020502070401020303" pitchFamily="18" charset="0"/>
                          <a:ea typeface="Baskerville" panose="02020502070401020303" pitchFamily="18" charset="0"/>
                        </a:rPr>
                        <a:t>,</a:t>
                      </a:r>
                      <a:r>
                        <a:rPr lang="en-CN" sz="1600" b="0" u="none" strike="noStrike" dirty="0">
                          <a:solidFill>
                            <a:srgbClr val="000000"/>
                          </a:solidFill>
                          <a:effectLst/>
                          <a:latin typeface="Baskerville" panose="02020502070401020303" pitchFamily="18" charset="0"/>
                          <a:ea typeface="Baskerville" panose="02020502070401020303" pitchFamily="18" charset="0"/>
                        </a:rPr>
                        <a:t>951.12</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29</a:t>
                      </a:r>
                      <a:r>
                        <a:rPr lang="en-US" sz="1600" b="0" u="none" strike="noStrike" dirty="0">
                          <a:solidFill>
                            <a:srgbClr val="000000"/>
                          </a:solidFill>
                          <a:effectLst/>
                          <a:latin typeface="Baskerville" panose="02020502070401020303" pitchFamily="18" charset="0"/>
                          <a:ea typeface="Baskerville" panose="02020502070401020303" pitchFamily="18" charset="0"/>
                        </a:rPr>
                        <a:t>,</a:t>
                      </a:r>
                      <a:r>
                        <a:rPr lang="en-CN" sz="1600" b="0" u="none" strike="noStrike" dirty="0">
                          <a:solidFill>
                            <a:srgbClr val="000000"/>
                          </a:solidFill>
                          <a:effectLst/>
                          <a:latin typeface="Baskerville" panose="02020502070401020303" pitchFamily="18" charset="0"/>
                          <a:ea typeface="Baskerville" panose="02020502070401020303" pitchFamily="18" charset="0"/>
                        </a:rPr>
                        <a:t>530.14</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3340617750"/>
                  </a:ext>
                </a:extLst>
              </a:tr>
              <a:tr h="190500">
                <a:tc>
                  <a:txBody>
                    <a:bodyPr/>
                    <a:lstStyle/>
                    <a:p>
                      <a:pPr algn="l" fontAlgn="b"/>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3414216601"/>
                  </a:ext>
                </a:extLst>
              </a:tr>
              <a:tr h="190500">
                <a:tc gridSpan="2">
                  <a:txBody>
                    <a:bodyPr/>
                    <a:lstStyle/>
                    <a:p>
                      <a:pPr algn="l" fontAlgn="b"/>
                      <a:r>
                        <a:rPr lang="en-US" sz="1600" u="none" strike="noStrike" dirty="0">
                          <a:effectLst/>
                          <a:latin typeface="Baskerville" panose="02020502070401020303" pitchFamily="18" charset="0"/>
                          <a:ea typeface="Baskerville" panose="02020502070401020303" pitchFamily="18" charset="0"/>
                        </a:rPr>
                        <a:t>Reversion (only in last year and years of partial sales)</a:t>
                      </a:r>
                      <a:endParaRPr lang="en-US" sz="1600" b="0" i="0" u="none" strike="noStrike" dirty="0">
                        <a:solidFill>
                          <a:srgbClr val="548235"/>
                        </a:solidFill>
                        <a:effectLst/>
                        <a:latin typeface="Baskerville" panose="02020502070401020303" pitchFamily="18" charset="0"/>
                        <a:ea typeface="Baskerville" panose="02020502070401020303" pitchFamily="18" charset="0"/>
                      </a:endParaRPr>
                    </a:p>
                  </a:txBody>
                  <a:tcPr marL="0" marR="0" marT="0" marB="0" anchor="b"/>
                </a:tc>
                <a:tc hMerge="1">
                  <a:txBody>
                    <a:bodyPr/>
                    <a:lstStyle/>
                    <a:p>
                      <a:endParaRPr lang="en-CN"/>
                    </a:p>
                  </a:txBody>
                  <a:tcPr/>
                </a:tc>
                <a:tc>
                  <a:txBody>
                    <a:bodyPr/>
                    <a:lstStyle/>
                    <a:p>
                      <a:pPr algn="l"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579</a:t>
                      </a:r>
                      <a:r>
                        <a:rPr lang="en-US" sz="1600" b="0" u="none" strike="noStrike" dirty="0">
                          <a:solidFill>
                            <a:srgbClr val="000000"/>
                          </a:solidFill>
                          <a:effectLst/>
                          <a:latin typeface="Baskerville" panose="02020502070401020303" pitchFamily="18" charset="0"/>
                          <a:ea typeface="Baskerville" panose="02020502070401020303" pitchFamily="18" charset="0"/>
                        </a:rPr>
                        <a:t>,</a:t>
                      </a:r>
                      <a:r>
                        <a:rPr lang="en-CN" sz="1600" b="0" u="none" strike="noStrike" dirty="0">
                          <a:solidFill>
                            <a:srgbClr val="000000"/>
                          </a:solidFill>
                          <a:effectLst/>
                          <a:latin typeface="Baskerville" panose="02020502070401020303" pitchFamily="18" charset="0"/>
                          <a:ea typeface="Baskerville" panose="02020502070401020303" pitchFamily="18" charset="0"/>
                        </a:rPr>
                        <a:t>022.35</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1588279067"/>
                  </a:ext>
                </a:extLst>
              </a:tr>
              <a:tr h="190500">
                <a:tc>
                  <a:txBody>
                    <a:bodyPr/>
                    <a:lstStyle/>
                    <a:p>
                      <a:pPr algn="l" fontAlgn="b"/>
                      <a:r>
                        <a:rPr lang="en-US" sz="1600" u="none" strike="noStrike">
                          <a:effectLst/>
                          <a:latin typeface="Baskerville" panose="02020502070401020303" pitchFamily="18" charset="0"/>
                          <a:ea typeface="Baskerville" panose="02020502070401020303" pitchFamily="18" charset="0"/>
                        </a:rPr>
                        <a:t>Net cash flow incl. reversion</a:t>
                      </a:r>
                      <a:endParaRPr lang="en-US"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u="none" strike="noStrike" dirty="0">
                          <a:effectLst/>
                          <a:latin typeface="Baskerville" panose="02020502070401020303" pitchFamily="18" charset="0"/>
                          <a:ea typeface="Baskerville" panose="02020502070401020303" pitchFamily="18" charset="0"/>
                        </a:rPr>
                        <a:t>24</a:t>
                      </a:r>
                      <a:r>
                        <a:rPr lang="en-US" sz="1600" u="none" strike="noStrike" dirty="0">
                          <a:effectLst/>
                          <a:latin typeface="Baskerville" panose="02020502070401020303" pitchFamily="18" charset="0"/>
                          <a:ea typeface="Baskerville" panose="02020502070401020303" pitchFamily="18" charset="0"/>
                        </a:rPr>
                        <a:t>,</a:t>
                      </a:r>
                      <a:r>
                        <a:rPr lang="en-CN" sz="1600" u="none" strike="noStrike" dirty="0">
                          <a:effectLst/>
                          <a:latin typeface="Baskerville" panose="02020502070401020303" pitchFamily="18" charset="0"/>
                          <a:ea typeface="Baskerville" panose="02020502070401020303" pitchFamily="18" charset="0"/>
                        </a:rPr>
                        <a:t>225.00</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b="0" u="none" strike="noStrike" dirty="0">
                          <a:solidFill>
                            <a:srgbClr val="000000"/>
                          </a:solidFill>
                          <a:effectLst/>
                          <a:latin typeface="Baskerville" panose="02020502070401020303" pitchFamily="18" charset="0"/>
                          <a:ea typeface="Baskerville" panose="02020502070401020303" pitchFamily="18" charset="0"/>
                        </a:rPr>
                        <a:t>607</a:t>
                      </a:r>
                      <a:r>
                        <a:rPr lang="en-US" sz="1600" b="0" u="none" strike="noStrike" dirty="0">
                          <a:solidFill>
                            <a:srgbClr val="000000"/>
                          </a:solidFill>
                          <a:effectLst/>
                          <a:latin typeface="Baskerville" panose="02020502070401020303" pitchFamily="18" charset="0"/>
                          <a:ea typeface="Baskerville" panose="02020502070401020303" pitchFamily="18" charset="0"/>
                        </a:rPr>
                        <a:t>,</a:t>
                      </a:r>
                      <a:r>
                        <a:rPr lang="en-CN" sz="1600" b="0" u="none" strike="noStrike" dirty="0">
                          <a:solidFill>
                            <a:srgbClr val="000000"/>
                          </a:solidFill>
                          <a:effectLst/>
                          <a:latin typeface="Baskerville" panose="02020502070401020303" pitchFamily="18" charset="0"/>
                          <a:ea typeface="Baskerville" panose="02020502070401020303" pitchFamily="18" charset="0"/>
                        </a:rPr>
                        <a:t>973.47</a:t>
                      </a:r>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58021885"/>
                  </a:ext>
                </a:extLst>
              </a:tr>
              <a:tr h="190500">
                <a:tc>
                  <a:txBody>
                    <a:bodyPr/>
                    <a:lstStyle/>
                    <a:p>
                      <a:pPr algn="r" fontAlgn="b"/>
                      <a:r>
                        <a:rPr lang="en-US" sz="1600" u="none" strike="noStrike" dirty="0">
                          <a:effectLst/>
                          <a:latin typeface="Baskerville" panose="02020502070401020303" pitchFamily="18" charset="0"/>
                          <a:ea typeface="Baskerville" panose="02020502070401020303" pitchFamily="18" charset="0"/>
                        </a:rPr>
                        <a:t>PV @ 8%</a:t>
                      </a:r>
                      <a:endParaRPr lang="en-US"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r" fontAlgn="b"/>
                      <a:r>
                        <a:rPr lang="en-CN" sz="1600" u="none" strike="noStrike" dirty="0">
                          <a:effectLst/>
                          <a:latin typeface="Baskerville" panose="02020502070401020303" pitchFamily="18" charset="0"/>
                          <a:ea typeface="Baskerville" panose="02020502070401020303" pitchFamily="18" charset="0"/>
                        </a:rPr>
                        <a:t>$443,979.91 </a:t>
                      </a:r>
                      <a:endParaRPr lang="en-CN" sz="1600" b="1"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tc>
                  <a:txBody>
                    <a:bodyPr/>
                    <a:lstStyle/>
                    <a:p>
                      <a:pPr algn="l" fontAlgn="b"/>
                      <a:endParaRPr lang="en-CN" sz="1600" b="0" i="0" u="none" strike="noStrike" dirty="0">
                        <a:solidFill>
                          <a:srgbClr val="000000"/>
                        </a:solidFill>
                        <a:effectLst/>
                        <a:latin typeface="Baskerville" panose="02020502070401020303" pitchFamily="18" charset="0"/>
                        <a:ea typeface="Baskerville" panose="02020502070401020303" pitchFamily="18" charset="0"/>
                      </a:endParaRPr>
                    </a:p>
                  </a:txBody>
                  <a:tcPr marL="0" marR="0" marT="0" marB="0" anchor="b"/>
                </a:tc>
                <a:extLst>
                  <a:ext uri="{0D108BD9-81ED-4DB2-BD59-A6C34878D82A}">
                    <a16:rowId xmlns:a16="http://schemas.microsoft.com/office/drawing/2014/main" val="3532911650"/>
                  </a:ext>
                </a:extLst>
              </a:tr>
            </a:tbl>
          </a:graphicData>
        </a:graphic>
      </p:graphicFrame>
      <p:sp>
        <p:nvSpPr>
          <p:cNvPr id="9" name="TextBox 8">
            <a:extLst>
              <a:ext uri="{FF2B5EF4-FFF2-40B4-BE49-F238E27FC236}">
                <a16:creationId xmlns:a16="http://schemas.microsoft.com/office/drawing/2014/main" id="{DEF4FD34-42ED-364A-9BFA-2E002D6D696A}"/>
              </a:ext>
            </a:extLst>
          </p:cNvPr>
          <p:cNvSpPr txBox="1"/>
          <p:nvPr/>
        </p:nvSpPr>
        <p:spPr>
          <a:xfrm>
            <a:off x="3204852" y="1438374"/>
            <a:ext cx="6325963" cy="400110"/>
          </a:xfrm>
          <a:prstGeom prst="rect">
            <a:avLst/>
          </a:prstGeom>
          <a:noFill/>
        </p:spPr>
        <p:txBody>
          <a:bodyPr wrap="none" rtlCol="0">
            <a:spAutoFit/>
          </a:bodyPr>
          <a:lstStyle/>
          <a:p>
            <a:r>
              <a:rPr lang="en-CN" sz="2000" dirty="0">
                <a:latin typeface="Baskerville" panose="02020502070401020303" pitchFamily="18" charset="0"/>
                <a:ea typeface="Baskerville" panose="02020502070401020303" pitchFamily="18" charset="0"/>
              </a:rPr>
              <a:t>Owner perspective: (compare PV with the purchasing price)</a:t>
            </a:r>
          </a:p>
        </p:txBody>
      </p:sp>
      <p:cxnSp>
        <p:nvCxnSpPr>
          <p:cNvPr id="10" name="Straight Arrow Connector 9">
            <a:extLst>
              <a:ext uri="{FF2B5EF4-FFF2-40B4-BE49-F238E27FC236}">
                <a16:creationId xmlns:a16="http://schemas.microsoft.com/office/drawing/2014/main" id="{51EBDFB1-B19E-6741-B393-6CF515CE7186}"/>
              </a:ext>
            </a:extLst>
          </p:cNvPr>
          <p:cNvCxnSpPr>
            <a:cxnSpLocks/>
          </p:cNvCxnSpPr>
          <p:nvPr/>
        </p:nvCxnSpPr>
        <p:spPr>
          <a:xfrm>
            <a:off x="10872439" y="4961260"/>
            <a:ext cx="412595" cy="744345"/>
          </a:xfrm>
          <a:prstGeom prst="straightConnector1">
            <a:avLst/>
          </a:prstGeom>
          <a:ln>
            <a:solidFill>
              <a:srgbClr val="993333"/>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81D87E3-2E29-ED4F-BB2F-56F214F3216B}"/>
              </a:ext>
            </a:extLst>
          </p:cNvPr>
          <p:cNvSpPr txBox="1"/>
          <p:nvPr/>
        </p:nvSpPr>
        <p:spPr>
          <a:xfrm>
            <a:off x="9384744" y="5705605"/>
            <a:ext cx="2653290" cy="369332"/>
          </a:xfrm>
          <a:prstGeom prst="rect">
            <a:avLst/>
          </a:prstGeom>
          <a:noFill/>
        </p:spPr>
        <p:txBody>
          <a:bodyPr wrap="none" rtlCol="0">
            <a:spAutoFit/>
          </a:bodyPr>
          <a:lstStyle/>
          <a:p>
            <a:r>
              <a:rPr lang="en-CN" dirty="0">
                <a:latin typeface="Baskerville" panose="02020502070401020303" pitchFamily="18" charset="0"/>
                <a:ea typeface="Baskerville" panose="02020502070401020303" pitchFamily="18" charset="0"/>
              </a:rPr>
              <a:t>Last year CF/Cap rate (6%)</a:t>
            </a:r>
            <a:endParaRPr lang="en-US" dirty="0">
              <a:latin typeface="Baskerville" panose="02020502070401020303" pitchFamily="18" charset="0"/>
              <a:ea typeface="Baskerville" panose="02020502070401020303" pitchFamily="18" charset="0"/>
            </a:endParaRPr>
          </a:p>
        </p:txBody>
      </p:sp>
      <p:sp>
        <p:nvSpPr>
          <p:cNvPr id="14" name="TextBox 13">
            <a:extLst>
              <a:ext uri="{FF2B5EF4-FFF2-40B4-BE49-F238E27FC236}">
                <a16:creationId xmlns:a16="http://schemas.microsoft.com/office/drawing/2014/main" id="{B64AB52E-5C54-9647-A295-717E7D176999}"/>
              </a:ext>
            </a:extLst>
          </p:cNvPr>
          <p:cNvSpPr txBox="1"/>
          <p:nvPr/>
        </p:nvSpPr>
        <p:spPr>
          <a:xfrm>
            <a:off x="7983860" y="163035"/>
            <a:ext cx="4208140" cy="461665"/>
          </a:xfrm>
          <a:prstGeom prst="rect">
            <a:avLst/>
          </a:prstGeom>
          <a:noFill/>
        </p:spPr>
        <p:txBody>
          <a:bodyPr wrap="none" rtlCol="0">
            <a:spAutoFit/>
          </a:bodyPr>
          <a:lstStyle/>
          <a:p>
            <a:r>
              <a:rPr lang="en-CN" sz="2400" dirty="0">
                <a:solidFill>
                  <a:srgbClr val="C00000"/>
                </a:solidFill>
                <a:latin typeface="Baskerville" panose="02020502070401020303" pitchFamily="18" charset="0"/>
                <a:ea typeface="Baskerville" panose="02020502070401020303" pitchFamily="18" charset="0"/>
              </a:rPr>
              <a:t>What will green buildings affect?</a:t>
            </a:r>
          </a:p>
        </p:txBody>
      </p:sp>
      <p:sp>
        <p:nvSpPr>
          <p:cNvPr id="4" name="Rectangle 3">
            <a:extLst>
              <a:ext uri="{FF2B5EF4-FFF2-40B4-BE49-F238E27FC236}">
                <a16:creationId xmlns:a16="http://schemas.microsoft.com/office/drawing/2014/main" id="{655353D8-8587-4212-9DCE-86E6FE880E34}"/>
              </a:ext>
            </a:extLst>
          </p:cNvPr>
          <p:cNvSpPr/>
          <p:nvPr/>
        </p:nvSpPr>
        <p:spPr>
          <a:xfrm>
            <a:off x="8091377" y="2349795"/>
            <a:ext cx="956930" cy="265814"/>
          </a:xfrm>
          <a:prstGeom prst="rect">
            <a:avLst/>
          </a:prstGeom>
          <a:noFill/>
          <a:ln>
            <a:solidFill>
              <a:srgbClr val="99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Straight Arrow Connector 11">
            <a:extLst>
              <a:ext uri="{FF2B5EF4-FFF2-40B4-BE49-F238E27FC236}">
                <a16:creationId xmlns:a16="http://schemas.microsoft.com/office/drawing/2014/main" id="{944C732B-55D2-4610-A9C8-CEF13F8D1870}"/>
              </a:ext>
            </a:extLst>
          </p:cNvPr>
          <p:cNvCxnSpPr/>
          <p:nvPr/>
        </p:nvCxnSpPr>
        <p:spPr>
          <a:xfrm flipV="1">
            <a:off x="9154628" y="2349795"/>
            <a:ext cx="0" cy="265814"/>
          </a:xfrm>
          <a:prstGeom prst="straightConnector1">
            <a:avLst/>
          </a:prstGeom>
          <a:ln>
            <a:solidFill>
              <a:srgbClr val="993333"/>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0870D67-60F8-4B52-BE30-F542C87C8358}"/>
              </a:ext>
            </a:extLst>
          </p:cNvPr>
          <p:cNvSpPr/>
          <p:nvPr/>
        </p:nvSpPr>
        <p:spPr>
          <a:xfrm>
            <a:off x="9413938" y="2229147"/>
            <a:ext cx="2548269" cy="744346"/>
          </a:xfrm>
          <a:prstGeom prst="rect">
            <a:avLst/>
          </a:prstGeom>
          <a:solidFill>
            <a:srgbClr val="993333"/>
          </a:solidFill>
          <a:ln>
            <a:solidFill>
              <a:srgbClr val="99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(Tenant) Health + Productivity + Energy saving</a:t>
            </a:r>
            <a:endParaRPr lang="zh-CN" altLang="en-US" sz="1600" dirty="0"/>
          </a:p>
        </p:txBody>
      </p:sp>
      <p:sp>
        <p:nvSpPr>
          <p:cNvPr id="18" name="Rectangle 17">
            <a:extLst>
              <a:ext uri="{FF2B5EF4-FFF2-40B4-BE49-F238E27FC236}">
                <a16:creationId xmlns:a16="http://schemas.microsoft.com/office/drawing/2014/main" id="{AE327EB0-783B-48E8-A957-EAA5183C5028}"/>
              </a:ext>
            </a:extLst>
          </p:cNvPr>
          <p:cNvSpPr/>
          <p:nvPr/>
        </p:nvSpPr>
        <p:spPr>
          <a:xfrm>
            <a:off x="8091377" y="2635102"/>
            <a:ext cx="956930" cy="265814"/>
          </a:xfrm>
          <a:prstGeom prst="rect">
            <a:avLst/>
          </a:prstGeom>
          <a:noFill/>
          <a:ln>
            <a:solidFill>
              <a:srgbClr val="99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Straight Arrow Connector 18">
            <a:extLst>
              <a:ext uri="{FF2B5EF4-FFF2-40B4-BE49-F238E27FC236}">
                <a16:creationId xmlns:a16="http://schemas.microsoft.com/office/drawing/2014/main" id="{2E451A59-EA80-44A9-BEA8-9A630192060D}"/>
              </a:ext>
            </a:extLst>
          </p:cNvPr>
          <p:cNvCxnSpPr>
            <a:cxnSpLocks/>
          </p:cNvCxnSpPr>
          <p:nvPr/>
        </p:nvCxnSpPr>
        <p:spPr>
          <a:xfrm>
            <a:off x="9154628" y="2692432"/>
            <a:ext cx="0" cy="262270"/>
          </a:xfrm>
          <a:prstGeom prst="straightConnector1">
            <a:avLst/>
          </a:prstGeom>
          <a:ln>
            <a:solidFill>
              <a:srgbClr val="993333"/>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3B9A195-9549-41C5-8310-DDBC31903D95}"/>
              </a:ext>
            </a:extLst>
          </p:cNvPr>
          <p:cNvSpPr/>
          <p:nvPr/>
        </p:nvSpPr>
        <p:spPr>
          <a:xfrm>
            <a:off x="8091377" y="3296579"/>
            <a:ext cx="956930" cy="265814"/>
          </a:xfrm>
          <a:prstGeom prst="rect">
            <a:avLst/>
          </a:prstGeom>
          <a:noFill/>
          <a:ln>
            <a:solidFill>
              <a:srgbClr val="99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Straight Arrow Connector 21">
            <a:extLst>
              <a:ext uri="{FF2B5EF4-FFF2-40B4-BE49-F238E27FC236}">
                <a16:creationId xmlns:a16="http://schemas.microsoft.com/office/drawing/2014/main" id="{FE967B66-B24A-4142-A845-5027B2F83410}"/>
              </a:ext>
            </a:extLst>
          </p:cNvPr>
          <p:cNvCxnSpPr>
            <a:cxnSpLocks/>
          </p:cNvCxnSpPr>
          <p:nvPr/>
        </p:nvCxnSpPr>
        <p:spPr>
          <a:xfrm>
            <a:off x="9154628" y="3296579"/>
            <a:ext cx="0" cy="262270"/>
          </a:xfrm>
          <a:prstGeom prst="straightConnector1">
            <a:avLst/>
          </a:prstGeom>
          <a:ln>
            <a:solidFill>
              <a:srgbClr val="993333"/>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B3FC57BC-495F-4A30-9DF1-1D59A7AC9CD3}"/>
              </a:ext>
            </a:extLst>
          </p:cNvPr>
          <p:cNvSpPr/>
          <p:nvPr/>
        </p:nvSpPr>
        <p:spPr>
          <a:xfrm>
            <a:off x="9384744" y="3258264"/>
            <a:ext cx="2548269" cy="369333"/>
          </a:xfrm>
          <a:prstGeom prst="rect">
            <a:avLst/>
          </a:prstGeom>
          <a:solidFill>
            <a:srgbClr val="993333"/>
          </a:solidFill>
          <a:ln>
            <a:solidFill>
              <a:srgbClr val="99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Energy saving</a:t>
            </a:r>
            <a:endParaRPr lang="zh-CN" altLang="en-US" sz="1600" dirty="0"/>
          </a:p>
        </p:txBody>
      </p:sp>
      <p:sp>
        <p:nvSpPr>
          <p:cNvPr id="24" name="Rectangle 23">
            <a:extLst>
              <a:ext uri="{FF2B5EF4-FFF2-40B4-BE49-F238E27FC236}">
                <a16:creationId xmlns:a16="http://schemas.microsoft.com/office/drawing/2014/main" id="{630B31FD-68AA-44FA-8D06-EEE1DCE8BC36}"/>
              </a:ext>
            </a:extLst>
          </p:cNvPr>
          <p:cNvSpPr/>
          <p:nvPr/>
        </p:nvSpPr>
        <p:spPr>
          <a:xfrm>
            <a:off x="8091377" y="4075443"/>
            <a:ext cx="956930" cy="265814"/>
          </a:xfrm>
          <a:prstGeom prst="rect">
            <a:avLst/>
          </a:prstGeom>
          <a:noFill/>
          <a:ln>
            <a:solidFill>
              <a:srgbClr val="99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Straight Arrow Connector 24">
            <a:extLst>
              <a:ext uri="{FF2B5EF4-FFF2-40B4-BE49-F238E27FC236}">
                <a16:creationId xmlns:a16="http://schemas.microsoft.com/office/drawing/2014/main" id="{5F13B692-C69A-43DA-8B80-4A2052694054}"/>
              </a:ext>
            </a:extLst>
          </p:cNvPr>
          <p:cNvCxnSpPr>
            <a:cxnSpLocks/>
          </p:cNvCxnSpPr>
          <p:nvPr/>
        </p:nvCxnSpPr>
        <p:spPr>
          <a:xfrm>
            <a:off x="9154628" y="4075443"/>
            <a:ext cx="0" cy="262270"/>
          </a:xfrm>
          <a:prstGeom prst="straightConnector1">
            <a:avLst/>
          </a:prstGeom>
          <a:ln>
            <a:solidFill>
              <a:srgbClr val="993333"/>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FA2D66A-EE15-411C-89CF-3755020C45C7}"/>
              </a:ext>
            </a:extLst>
          </p:cNvPr>
          <p:cNvSpPr/>
          <p:nvPr/>
        </p:nvSpPr>
        <p:spPr>
          <a:xfrm>
            <a:off x="9413937" y="4021911"/>
            <a:ext cx="2548269" cy="369333"/>
          </a:xfrm>
          <a:prstGeom prst="rect">
            <a:avLst/>
          </a:prstGeom>
          <a:solidFill>
            <a:srgbClr val="993333"/>
          </a:solidFill>
          <a:ln>
            <a:solidFill>
              <a:srgbClr val="99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Lower depreciation</a:t>
            </a:r>
            <a:endParaRPr lang="zh-CN" altLang="en-US" sz="1600" dirty="0"/>
          </a:p>
        </p:txBody>
      </p:sp>
      <p:sp>
        <p:nvSpPr>
          <p:cNvPr id="27" name="Rectangle 26">
            <a:extLst>
              <a:ext uri="{FF2B5EF4-FFF2-40B4-BE49-F238E27FC236}">
                <a16:creationId xmlns:a16="http://schemas.microsoft.com/office/drawing/2014/main" id="{7986E177-A7ED-4CFC-A5A2-4FAD7E984CE3}"/>
              </a:ext>
            </a:extLst>
          </p:cNvPr>
          <p:cNvSpPr/>
          <p:nvPr/>
        </p:nvSpPr>
        <p:spPr>
          <a:xfrm>
            <a:off x="5932967" y="5272247"/>
            <a:ext cx="913331" cy="265814"/>
          </a:xfrm>
          <a:prstGeom prst="rect">
            <a:avLst/>
          </a:prstGeom>
          <a:noFill/>
          <a:ln>
            <a:solidFill>
              <a:srgbClr val="99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Rectangle 27">
            <a:extLst>
              <a:ext uri="{FF2B5EF4-FFF2-40B4-BE49-F238E27FC236}">
                <a16:creationId xmlns:a16="http://schemas.microsoft.com/office/drawing/2014/main" id="{F9B93C66-D55B-43F5-AC17-B333437451FD}"/>
              </a:ext>
            </a:extLst>
          </p:cNvPr>
          <p:cNvSpPr/>
          <p:nvPr/>
        </p:nvSpPr>
        <p:spPr>
          <a:xfrm>
            <a:off x="5166786" y="5638094"/>
            <a:ext cx="1858427" cy="511100"/>
          </a:xfrm>
          <a:prstGeom prst="rect">
            <a:avLst/>
          </a:prstGeom>
          <a:solidFill>
            <a:srgbClr val="993333"/>
          </a:solidFill>
          <a:ln>
            <a:solidFill>
              <a:srgbClr val="99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Lower</a:t>
            </a:r>
            <a:r>
              <a:rPr lang="zh-CN" altLang="en-US" sz="1600" dirty="0"/>
              <a:t> </a:t>
            </a:r>
            <a:r>
              <a:rPr lang="en-US" altLang="zh-CN" sz="1600" dirty="0"/>
              <a:t>risk,</a:t>
            </a:r>
            <a:r>
              <a:rPr lang="zh-CN" altLang="en-US" sz="1600" dirty="0"/>
              <a:t> </a:t>
            </a:r>
            <a:r>
              <a:rPr lang="en-US" altLang="zh-CN" sz="1600" dirty="0"/>
              <a:t>Lower cost</a:t>
            </a:r>
            <a:r>
              <a:rPr lang="zh-CN" altLang="en-US" sz="1600" dirty="0"/>
              <a:t> </a:t>
            </a:r>
            <a:r>
              <a:rPr lang="en-US" altLang="zh-CN" sz="1600" dirty="0"/>
              <a:t>of</a:t>
            </a:r>
            <a:r>
              <a:rPr lang="zh-CN" altLang="en-US" sz="1600" dirty="0"/>
              <a:t> </a:t>
            </a:r>
            <a:r>
              <a:rPr lang="en-US" altLang="zh-CN" sz="1600" dirty="0"/>
              <a:t>capital</a:t>
            </a:r>
            <a:endParaRPr lang="zh-CN" altLang="en-US" sz="1600" dirty="0"/>
          </a:p>
        </p:txBody>
      </p:sp>
      <p:sp>
        <p:nvSpPr>
          <p:cNvPr id="29" name="Rectangle 28">
            <a:extLst>
              <a:ext uri="{FF2B5EF4-FFF2-40B4-BE49-F238E27FC236}">
                <a16:creationId xmlns:a16="http://schemas.microsoft.com/office/drawing/2014/main" id="{61709688-165F-4E05-A6C3-3931C417D6BE}"/>
              </a:ext>
            </a:extLst>
          </p:cNvPr>
          <p:cNvSpPr/>
          <p:nvPr/>
        </p:nvSpPr>
        <p:spPr>
          <a:xfrm>
            <a:off x="10658878" y="5705605"/>
            <a:ext cx="1303329" cy="340881"/>
          </a:xfrm>
          <a:prstGeom prst="rect">
            <a:avLst/>
          </a:prstGeom>
          <a:noFill/>
          <a:ln>
            <a:solidFill>
              <a:srgbClr val="99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Rectangle 29">
            <a:extLst>
              <a:ext uri="{FF2B5EF4-FFF2-40B4-BE49-F238E27FC236}">
                <a16:creationId xmlns:a16="http://schemas.microsoft.com/office/drawing/2014/main" id="{0A71BD57-935A-4A4B-86E0-709E0CE1B6CE}"/>
              </a:ext>
            </a:extLst>
          </p:cNvPr>
          <p:cNvSpPr/>
          <p:nvPr/>
        </p:nvSpPr>
        <p:spPr>
          <a:xfrm>
            <a:off x="10497359" y="6149162"/>
            <a:ext cx="1495645" cy="511100"/>
          </a:xfrm>
          <a:prstGeom prst="rect">
            <a:avLst/>
          </a:prstGeom>
          <a:solidFill>
            <a:srgbClr val="993333"/>
          </a:solidFill>
          <a:ln>
            <a:solidFill>
              <a:srgbClr val="99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Lower</a:t>
            </a:r>
            <a:r>
              <a:rPr lang="zh-CN" altLang="en-US" sz="1600" dirty="0"/>
              <a:t> </a:t>
            </a:r>
            <a:r>
              <a:rPr lang="en-US" altLang="zh-CN" sz="1600" dirty="0"/>
              <a:t>risk,</a:t>
            </a:r>
            <a:r>
              <a:rPr lang="zh-CN" altLang="en-US" sz="1600" dirty="0"/>
              <a:t> </a:t>
            </a:r>
            <a:r>
              <a:rPr lang="en-US" altLang="zh-CN" sz="1600" dirty="0"/>
              <a:t>Lower cap rate</a:t>
            </a:r>
            <a:endParaRPr lang="zh-CN" altLang="en-US" sz="1600" dirty="0"/>
          </a:p>
        </p:txBody>
      </p:sp>
      <p:cxnSp>
        <p:nvCxnSpPr>
          <p:cNvPr id="32" name="Straight Arrow Connector 31">
            <a:extLst>
              <a:ext uri="{FF2B5EF4-FFF2-40B4-BE49-F238E27FC236}">
                <a16:creationId xmlns:a16="http://schemas.microsoft.com/office/drawing/2014/main" id="{56DA96D8-B04D-4A59-8F5B-7E29FF425FB1}"/>
              </a:ext>
            </a:extLst>
          </p:cNvPr>
          <p:cNvCxnSpPr/>
          <p:nvPr/>
        </p:nvCxnSpPr>
        <p:spPr>
          <a:xfrm>
            <a:off x="5808303" y="5229248"/>
            <a:ext cx="0" cy="294480"/>
          </a:xfrm>
          <a:prstGeom prst="straightConnector1">
            <a:avLst/>
          </a:prstGeom>
          <a:ln>
            <a:solidFill>
              <a:srgbClr val="993333"/>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7EDF71F-0A85-4E61-B8C3-BC3A1646D707}"/>
              </a:ext>
            </a:extLst>
          </p:cNvPr>
          <p:cNvCxnSpPr/>
          <p:nvPr/>
        </p:nvCxnSpPr>
        <p:spPr>
          <a:xfrm>
            <a:off x="12105768" y="5725424"/>
            <a:ext cx="0" cy="294480"/>
          </a:xfrm>
          <a:prstGeom prst="straightConnector1">
            <a:avLst/>
          </a:prstGeom>
          <a:ln>
            <a:solidFill>
              <a:srgbClr val="993333"/>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D9BB0EC-4D40-59ED-183F-508ED576B5F2}"/>
              </a:ext>
            </a:extLst>
          </p:cNvPr>
          <p:cNvSpPr/>
          <p:nvPr/>
        </p:nvSpPr>
        <p:spPr>
          <a:xfrm>
            <a:off x="6982510" y="5257914"/>
            <a:ext cx="1001343" cy="265814"/>
          </a:xfrm>
          <a:prstGeom prst="rect">
            <a:avLst/>
          </a:prstGeom>
          <a:noFill/>
          <a:ln>
            <a:solidFill>
              <a:srgbClr val="99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highlight>
                <a:srgbClr val="FFFF00"/>
              </a:highlight>
            </a:endParaRPr>
          </a:p>
        </p:txBody>
      </p:sp>
      <p:sp>
        <p:nvSpPr>
          <p:cNvPr id="5" name="TextBox 4">
            <a:extLst>
              <a:ext uri="{FF2B5EF4-FFF2-40B4-BE49-F238E27FC236}">
                <a16:creationId xmlns:a16="http://schemas.microsoft.com/office/drawing/2014/main" id="{FB094220-19F4-C02E-90E2-781BA006A1D3}"/>
              </a:ext>
            </a:extLst>
          </p:cNvPr>
          <p:cNvSpPr txBox="1"/>
          <p:nvPr/>
        </p:nvSpPr>
        <p:spPr>
          <a:xfrm>
            <a:off x="7238775" y="5638094"/>
            <a:ext cx="1915854" cy="830997"/>
          </a:xfrm>
          <a:prstGeom prst="rect">
            <a:avLst/>
          </a:prstGeom>
          <a:solidFill>
            <a:srgbClr val="FFFF00"/>
          </a:solidFill>
        </p:spPr>
        <p:txBody>
          <a:bodyPr wrap="square" rtlCol="0">
            <a:spAutoFit/>
          </a:bodyPr>
          <a:lstStyle/>
          <a:p>
            <a:r>
              <a:rPr lang="en-US" altLang="zh-CN" sz="1600" dirty="0"/>
              <a:t>Higher</a:t>
            </a:r>
            <a:r>
              <a:rPr lang="zh-CN" altLang="en-US" sz="1600" dirty="0"/>
              <a:t> </a:t>
            </a:r>
            <a:r>
              <a:rPr lang="en-US" altLang="zh-CN" sz="1600" dirty="0"/>
              <a:t>NPV</a:t>
            </a:r>
            <a:r>
              <a:rPr lang="zh-CN" altLang="en-US" sz="1600" dirty="0"/>
              <a:t> </a:t>
            </a:r>
            <a:r>
              <a:rPr lang="en-US" altLang="zh-CN" sz="1600" dirty="0"/>
              <a:t>and</a:t>
            </a:r>
            <a:r>
              <a:rPr lang="zh-CN" altLang="en-US" sz="1600" dirty="0"/>
              <a:t> </a:t>
            </a:r>
            <a:r>
              <a:rPr lang="en-US" altLang="zh-CN" sz="1600" dirty="0"/>
              <a:t>thus</a:t>
            </a:r>
            <a:r>
              <a:rPr lang="zh-CN" altLang="en-US" sz="1600" dirty="0"/>
              <a:t> </a:t>
            </a:r>
            <a:r>
              <a:rPr lang="en-US" altLang="zh-CN" sz="1600" dirty="0"/>
              <a:t>higher</a:t>
            </a:r>
            <a:r>
              <a:rPr lang="zh-CN" altLang="en-US" sz="1600" dirty="0"/>
              <a:t> </a:t>
            </a:r>
            <a:r>
              <a:rPr lang="en-US" altLang="zh-CN" sz="1600" dirty="0"/>
              <a:t>Willingness-to-pay</a:t>
            </a:r>
            <a:r>
              <a:rPr lang="zh-CN" altLang="en-US" sz="1600" dirty="0"/>
              <a:t> </a:t>
            </a:r>
            <a:r>
              <a:rPr lang="en-US" altLang="zh-CN" sz="1600" dirty="0"/>
              <a:t>(WTP)</a:t>
            </a:r>
            <a:endParaRPr lang="en-US" sz="1600" dirty="0"/>
          </a:p>
        </p:txBody>
      </p:sp>
      <p:sp>
        <p:nvSpPr>
          <p:cNvPr id="11" name="Down Arrow 10">
            <a:extLst>
              <a:ext uri="{FF2B5EF4-FFF2-40B4-BE49-F238E27FC236}">
                <a16:creationId xmlns:a16="http://schemas.microsoft.com/office/drawing/2014/main" id="{62A794AC-E316-A721-FF8F-127EFD22821D}"/>
              </a:ext>
            </a:extLst>
          </p:cNvPr>
          <p:cNvSpPr/>
          <p:nvPr/>
        </p:nvSpPr>
        <p:spPr>
          <a:xfrm rot="10800000">
            <a:off x="8049432" y="5243581"/>
            <a:ext cx="83890" cy="325992"/>
          </a:xfrm>
          <a:prstGeom prst="downArrow">
            <a:avLst/>
          </a:prstGeom>
          <a:solidFill>
            <a:srgbClr val="99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472618" y="6397852"/>
            <a:ext cx="6747360" cy="523220"/>
          </a:xfrm>
          <a:prstGeom prst="rect">
            <a:avLst/>
          </a:prstGeom>
          <a:noFill/>
        </p:spPr>
        <p:txBody>
          <a:bodyPr wrap="none" rtlCol="0">
            <a:spAutoFit/>
          </a:bodyPr>
          <a:lstStyle/>
          <a:p>
            <a:r>
              <a:rPr lang="en-US" sz="1400" dirty="0" smtClean="0">
                <a:latin typeface="Baskerville Old Face" panose="02020602080505020303" pitchFamily="18" charset="0"/>
              </a:rPr>
              <a:t>Image © </a:t>
            </a:r>
            <a:r>
              <a:rPr lang="en-US" sz="1400" dirty="0">
                <a:latin typeface="Baskerville Old Face" panose="02020602080505020303" pitchFamily="18" charset="0"/>
              </a:rPr>
              <a:t>source unknown. All rights reserved. This content is excluded from our </a:t>
            </a:r>
            <a:endParaRPr lang="en-US" sz="1400" dirty="0" smtClean="0">
              <a:latin typeface="Baskerville Old Face" panose="02020602080505020303" pitchFamily="18" charset="0"/>
            </a:endParaRPr>
          </a:p>
          <a:p>
            <a:r>
              <a:rPr lang="en-US" sz="1400" dirty="0" smtClean="0">
                <a:latin typeface="Baskerville Old Face" panose="02020602080505020303" pitchFamily="18" charset="0"/>
              </a:rPr>
              <a:t>Creative </a:t>
            </a:r>
            <a:r>
              <a:rPr lang="en-US" sz="1400" dirty="0">
                <a:latin typeface="Baskerville Old Face" panose="02020602080505020303" pitchFamily="18" charset="0"/>
              </a:rPr>
              <a:t>Commons license. For more information, see </a:t>
            </a:r>
            <a:r>
              <a:rPr lang="en-US" sz="1400" dirty="0">
                <a:latin typeface="Baskerville Old Face" panose="02020602080505020303" pitchFamily="18" charset="0"/>
                <a:hlinkClick r:id="rId4"/>
              </a:rPr>
              <a:t>https://ocw.mit.edu/help/faq-fair-use</a:t>
            </a:r>
            <a:r>
              <a:rPr lang="en-US" sz="1400" dirty="0" smtClean="0">
                <a:latin typeface="Baskerville Old Face" panose="02020602080505020303" pitchFamily="18" charset="0"/>
                <a:hlinkClick r:id="rId4"/>
              </a:rPr>
              <a:t>/</a:t>
            </a:r>
            <a:r>
              <a:rPr lang="en-US" sz="1400" dirty="0" smtClean="0">
                <a:latin typeface="Baskerville Old Face" panose="02020602080505020303" pitchFamily="18" charset="0"/>
              </a:rPr>
              <a:t>.</a:t>
            </a:r>
            <a:endParaRPr lang="en-US" sz="1400" dirty="0">
              <a:latin typeface="Baskerville Old Face" panose="02020602080505020303" pitchFamily="18" charset="0"/>
            </a:endParaRPr>
          </a:p>
        </p:txBody>
      </p:sp>
    </p:spTree>
    <p:extLst>
      <p:ext uri="{BB962C8B-B14F-4D97-AF65-F5344CB8AC3E}">
        <p14:creationId xmlns:p14="http://schemas.microsoft.com/office/powerpoint/2010/main" val="227616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21" grpId="0" animBg="1"/>
      <p:bldP spid="23" grpId="0" animBg="1"/>
      <p:bldP spid="24" grpId="0" animBg="1"/>
      <p:bldP spid="26" grpId="0" animBg="1"/>
      <p:bldP spid="27" grpId="0" animBg="1"/>
      <p:bldP spid="28" grpId="0" animBg="1"/>
      <p:bldP spid="29" grpId="0" animBg="1"/>
      <p:bldP spid="30" grpId="0" animBg="1"/>
      <p:bldP spid="2" grpId="0" animBg="1"/>
      <p:bldP spid="2" grpId="1" animBg="1"/>
      <p:bldP spid="5" grpId="0" animBg="1"/>
      <p:bldP spid="11" grpId="0" animBg="1"/>
    </p:bldLst>
  </p:timing>
</p:sld>
</file>

<file path=ppt/theme/theme1.xml><?xml version="1.0" encoding="utf-8"?>
<a:theme xmlns:a="http://schemas.openxmlformats.org/drawingml/2006/main" name="Revised_GreenBuildings_v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Revised_GreenBuildings_v2</Template>
  <TotalTime>99244</TotalTime>
  <Words>6310</Words>
  <Application>Microsoft Office PowerPoint</Application>
  <PresentationFormat>Widescreen</PresentationFormat>
  <Paragraphs>892</Paragraphs>
  <Slides>48</Slides>
  <Notes>48</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48</vt:i4>
      </vt:variant>
    </vt:vector>
  </HeadingPairs>
  <TitlesOfParts>
    <vt:vector size="69" baseType="lpstr">
      <vt:lpstr>ＭＳ Ｐゴシック</vt:lpstr>
      <vt:lpstr>宋体</vt:lpstr>
      <vt:lpstr>Arial</vt:lpstr>
      <vt:lpstr>Baskerville</vt:lpstr>
      <vt:lpstr>Baskerville Old Face</vt:lpstr>
      <vt:lpstr>Calibri</vt:lpstr>
      <vt:lpstr>Calibri Light</vt:lpstr>
      <vt:lpstr>Cambria Math</vt:lpstr>
      <vt:lpstr>等线</vt:lpstr>
      <vt:lpstr>等线 Light</vt:lpstr>
      <vt:lpstr>DIN Alternate Bold</vt:lpstr>
      <vt:lpstr>Eurostile</vt:lpstr>
      <vt:lpstr>Kozuka Gothic Pr6N L</vt:lpstr>
      <vt:lpstr>Monda</vt:lpstr>
      <vt:lpstr>Nunito</vt:lpstr>
      <vt:lpstr>Nunito SemiBold</vt:lpstr>
      <vt:lpstr>Proxima Nova</vt:lpstr>
      <vt:lpstr>Roboto</vt:lpstr>
      <vt:lpstr>Wingdings</vt:lpstr>
      <vt:lpstr>Revised_GreenBuildings_v2</vt:lpstr>
      <vt:lpstr>Simple Light</vt:lpstr>
      <vt:lpstr>SRE Economics Lecture 1  The Economics of Green Buildings (1)  </vt:lpstr>
      <vt:lpstr>Triple Bottom Lines </vt:lpstr>
      <vt:lpstr>PowerPoint Presentation</vt:lpstr>
      <vt:lpstr>Millennium Partners </vt:lpstr>
      <vt:lpstr>How market may 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Market average vs. individual decision-maker</vt:lpstr>
      <vt:lpstr>PowerPoint Presentation</vt:lpstr>
      <vt:lpstr>PowerPoint Presentation</vt:lpstr>
      <vt:lpstr>PowerPoint Presentation</vt:lpstr>
      <vt:lpstr>PowerPoint Presentation</vt:lpstr>
      <vt:lpstr>PowerPoint Presentation</vt:lpstr>
      <vt:lpstr>PowerPoint Presentation</vt:lpstr>
      <vt:lpstr>How market may fail </vt:lpstr>
      <vt:lpstr>Negative Lifecyle Cost: Market Opportunity Unexploited </vt:lpstr>
      <vt:lpstr>Market Failures Threaten the Three Bottom Lines </vt:lpstr>
      <vt:lpstr>PowerPoint Presentation</vt:lpstr>
      <vt:lpstr>PowerPoint Presentation</vt:lpstr>
      <vt:lpstr>PowerPoint Presentation</vt:lpstr>
      <vt:lpstr>PowerPoint Presentation</vt:lpstr>
      <vt:lpstr>Siqi’s Research: Greenwashing in China’s Real Estate Market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Zhengzhen Tan</dc:creator>
  <cp:lastModifiedBy>Peter Chipman</cp:lastModifiedBy>
  <cp:revision>737</cp:revision>
  <cp:lastPrinted>2023-02-06T17:00:58Z</cp:lastPrinted>
  <dcterms:created xsi:type="dcterms:W3CDTF">2019-06-14T23:26:31Z</dcterms:created>
  <dcterms:modified xsi:type="dcterms:W3CDTF">2024-05-28T14:48:10Z</dcterms:modified>
</cp:coreProperties>
</file>